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5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7" r:id="rId1"/>
    <p:sldMasterId id="2147483701" r:id="rId2"/>
    <p:sldMasterId id="2147483684" r:id="rId3"/>
    <p:sldMasterId id="2147483711" r:id="rId4"/>
    <p:sldMasterId id="2147483717" r:id="rId5"/>
    <p:sldMasterId id="2147483730" r:id="rId6"/>
  </p:sldMasterIdLst>
  <p:notesMasterIdLst>
    <p:notesMasterId r:id="rId29"/>
  </p:notesMasterIdLst>
  <p:sldIdLst>
    <p:sldId id="268" r:id="rId7"/>
    <p:sldId id="554" r:id="rId8"/>
    <p:sldId id="524" r:id="rId9"/>
    <p:sldId id="532" r:id="rId10"/>
    <p:sldId id="525" r:id="rId11"/>
    <p:sldId id="533" r:id="rId12"/>
    <p:sldId id="526" r:id="rId13"/>
    <p:sldId id="534" r:id="rId14"/>
    <p:sldId id="528" r:id="rId15"/>
    <p:sldId id="535" r:id="rId16"/>
    <p:sldId id="530" r:id="rId17"/>
    <p:sldId id="537" r:id="rId18"/>
    <p:sldId id="531" r:id="rId19"/>
    <p:sldId id="538" r:id="rId20"/>
    <p:sldId id="547" r:id="rId21"/>
    <p:sldId id="548" r:id="rId22"/>
    <p:sldId id="529" r:id="rId23"/>
    <p:sldId id="536" r:id="rId24"/>
    <p:sldId id="550" r:id="rId25"/>
    <p:sldId id="551" r:id="rId26"/>
    <p:sldId id="546" r:id="rId27"/>
    <p:sldId id="552" r:id="rId28"/>
  </p:sldIdLst>
  <p:sldSz cx="9144000" cy="6858000" type="screen4x3"/>
  <p:notesSz cx="6810375" cy="9942513"/>
  <p:embeddedFontLst>
    <p:embeddedFont>
      <p:font typeface="BenchNine" panose="02000503000000000000" pitchFamily="2" charset="0"/>
      <p:regular r:id="rId30"/>
      <p:bold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Raleway" panose="020B0503030101060003" pitchFamily="34" charset="0"/>
      <p:regular r:id="rId36"/>
      <p:bold r:id="rId37"/>
      <p:italic r:id="rId38"/>
      <p:boldItalic r:id="rId3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50"/>
    <a:srgbClr val="008000"/>
    <a:srgbClr val="FF9B19"/>
    <a:srgbClr val="FBFAF8"/>
    <a:srgbClr val="F4F4F4"/>
    <a:srgbClr val="87BEC3"/>
    <a:srgbClr val="324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Style moyen 1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8" autoAdjust="0"/>
    <p:restoredTop sz="92218" autoAdjust="0"/>
  </p:normalViewPr>
  <p:slideViewPr>
    <p:cSldViewPr snapToGrid="0" showGuides="1">
      <p:cViewPr varScale="1">
        <p:scale>
          <a:sx n="71" d="100"/>
          <a:sy n="71" d="100"/>
        </p:scale>
        <p:origin x="1205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3512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font" Target="fonts/font10.fntdata"/><Relationship Id="rId21" Type="http://schemas.openxmlformats.org/officeDocument/2006/relationships/slide" Target="slides/slide15.xml"/><Relationship Id="rId34" Type="http://schemas.openxmlformats.org/officeDocument/2006/relationships/font" Target="fonts/font5.fntdata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font" Target="fonts/font7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tableStyles" Target="tableStyle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4.fntdata"/><Relationship Id="rId38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7637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A3E28-BDA1-4865-A9F0-B489B8D28554}" type="datetimeFigureOut">
              <a:rPr lang="fr-FR" smtClean="0"/>
              <a:t>31/08/2021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357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1038" y="4784835"/>
            <a:ext cx="544830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3663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7637" y="9443663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185EC4-35C9-42BC-A203-4084ED01876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435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0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4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7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4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7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-Logo-Latitu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C:\Users\thibault.charmier\Desktop\imgp2823.jpg">
            <a:extLst>
              <a:ext uri="{FF2B5EF4-FFF2-40B4-BE49-F238E27FC236}">
                <a16:creationId xmlns:a16="http://schemas.microsoft.com/office/drawing/2014/main" id="{4ADA80C0-B7C1-4248-8331-D5C3926EFA54}"/>
              </a:ext>
            </a:extLst>
          </p:cNvPr>
          <p:cNvPicPr/>
          <p:nvPr userDrawn="1"/>
        </p:nvPicPr>
        <p:blipFill rotWithShape="1"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362581"/>
            <a:ext cx="9144000" cy="2571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 3" descr="Ars-sur-Formans">
            <a:extLst>
              <a:ext uri="{FF2B5EF4-FFF2-40B4-BE49-F238E27FC236}">
                <a16:creationId xmlns:a16="http://schemas.microsoft.com/office/drawing/2014/main" id="{E14F23AE-6FC6-4B27-B389-3DAAD9A3A213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403" y="1908321"/>
            <a:ext cx="4642021" cy="2873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19" cy="6982982"/>
          </a:xfrm>
          <a:prstGeom prst="rect">
            <a:avLst/>
          </a:prstGeom>
        </p:spPr>
      </p:pic>
      <p:sp>
        <p:nvSpPr>
          <p:cNvPr id="18" name="Titre 1"/>
          <p:cNvSpPr>
            <a:spLocks noGrp="1"/>
          </p:cNvSpPr>
          <p:nvPr>
            <p:ph type="title" hasCustomPrompt="1"/>
          </p:nvPr>
        </p:nvSpPr>
        <p:spPr>
          <a:xfrm>
            <a:off x="1875971" y="3902767"/>
            <a:ext cx="5400000" cy="826974"/>
          </a:xfrm>
          <a:prstGeom prst="rect">
            <a:avLst/>
          </a:prstGeo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latin typeface="BenchNine" panose="02000503000000000000" pitchFamily="2" charset="0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TITRE DU DOSSIER A SAISIR EN MAJUSCULES</a:t>
            </a:r>
            <a:br>
              <a:rPr lang="fr-FR" dirty="0"/>
            </a:br>
            <a:r>
              <a:rPr lang="fr-FR" dirty="0"/>
              <a:t>BENCHNINE 32pt</a:t>
            </a:r>
          </a:p>
        </p:txBody>
      </p:sp>
      <p:sp>
        <p:nvSpPr>
          <p:cNvPr id="19" name="Espace réservé du texte 22"/>
          <p:cNvSpPr>
            <a:spLocks noGrp="1"/>
          </p:cNvSpPr>
          <p:nvPr>
            <p:ph type="body" sz="quarter" idx="10" hasCustomPrompt="1"/>
          </p:nvPr>
        </p:nvSpPr>
        <p:spPr>
          <a:xfrm>
            <a:off x="1876425" y="4833159"/>
            <a:ext cx="5399485" cy="304799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/>
              <a:t>Sous-titre à renseigner en </a:t>
            </a:r>
            <a:r>
              <a:rPr lang="fr-FR" dirty="0" err="1"/>
              <a:t>raleway</a:t>
            </a:r>
            <a:r>
              <a:rPr lang="fr-FR" dirty="0"/>
              <a:t> 18pt • 10.05.2019</a:t>
            </a: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472" y="706641"/>
            <a:ext cx="1602964" cy="128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26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-diapo-txt 1/3+ image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5"/>
          </p:nvPr>
        </p:nvSpPr>
        <p:spPr>
          <a:xfrm>
            <a:off x="3413087" y="2439932"/>
            <a:ext cx="5157000" cy="3600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189568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diapo-1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6" name="Espace réservé pour une image  8"/>
          <p:cNvSpPr>
            <a:spLocks noGrp="1"/>
          </p:cNvSpPr>
          <p:nvPr>
            <p:ph type="pic" sz="quarter" idx="15"/>
          </p:nvPr>
        </p:nvSpPr>
        <p:spPr>
          <a:xfrm>
            <a:off x="540000" y="2439932"/>
            <a:ext cx="8019000" cy="360000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980864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-diapo-3-encarts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51087" y="2350800"/>
            <a:ext cx="2295000" cy="3600000"/>
          </a:xfrm>
          <a:solidFill>
            <a:schemeClr val="accent1"/>
          </a:solidFill>
        </p:spPr>
        <p:txBody>
          <a:bodyPr lIns="360000" tIns="360000" rIns="360000" bIns="360000">
            <a:noAutofit/>
          </a:bodyPr>
          <a:lstStyle>
            <a:lvl1pPr algn="ctr">
              <a:defRPr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3424174" y="2350800"/>
            <a:ext cx="2295000" cy="3600000"/>
          </a:xfrm>
          <a:solidFill>
            <a:schemeClr val="accent3"/>
          </a:solidFill>
        </p:spPr>
        <p:txBody>
          <a:bodyPr lIns="360000" tIns="360000" rIns="360000" bIns="360000">
            <a:noAutofit/>
          </a:bodyPr>
          <a:lstStyle>
            <a:lvl1pPr algn="ctr">
              <a:defRPr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6275087" y="2350800"/>
            <a:ext cx="2295000" cy="3600000"/>
          </a:xfrm>
          <a:solidFill>
            <a:schemeClr val="accent4"/>
          </a:solidFill>
        </p:spPr>
        <p:txBody>
          <a:bodyPr lIns="360000" tIns="360000" rIns="360000" bIns="360000">
            <a:noAutofit/>
          </a:bodyPr>
          <a:lstStyle>
            <a:lvl1pPr algn="ctr">
              <a:defRPr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01292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-diapo-synthese-fond-co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416033" y="2350800"/>
            <a:ext cx="2295000" cy="360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272141" y="2350800"/>
            <a:ext cx="2295000" cy="36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/>
          </a:p>
        </p:txBody>
      </p:sp>
      <p:sp>
        <p:nvSpPr>
          <p:cNvPr id="3" name="Rectangle 2"/>
          <p:cNvSpPr/>
          <p:nvPr userDrawn="1"/>
        </p:nvSpPr>
        <p:spPr>
          <a:xfrm>
            <a:off x="540000" y="2350800"/>
            <a:ext cx="2295000" cy="36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3948419"/>
            <a:ext cx="2295000" cy="1462381"/>
          </a:xfrm>
          <a:noFill/>
        </p:spPr>
        <p:txBody>
          <a:bodyPr lIns="360000" tIns="360000" rIns="360000" bIns="360000">
            <a:noAutofit/>
          </a:bodyPr>
          <a:lstStyle>
            <a:lvl1pPr algn="ctr">
              <a:defRPr sz="1050"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3413087" y="3947082"/>
            <a:ext cx="2295000" cy="1463718"/>
          </a:xfrm>
          <a:solidFill>
            <a:schemeClr val="accent3"/>
          </a:solidFill>
        </p:spPr>
        <p:txBody>
          <a:bodyPr lIns="360000" tIns="360000" rIns="360000" bIns="360000">
            <a:noAutofit/>
          </a:bodyPr>
          <a:lstStyle>
            <a:lvl1pPr algn="ctr">
              <a:defRPr sz="1050"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6275087" y="3947082"/>
            <a:ext cx="2295000" cy="1463718"/>
          </a:xfrm>
          <a:solidFill>
            <a:schemeClr val="accent4"/>
          </a:solidFill>
        </p:spPr>
        <p:txBody>
          <a:bodyPr lIns="360000" tIns="360000" rIns="360000" bIns="360000">
            <a:noAutofit/>
          </a:bodyPr>
          <a:lstStyle>
            <a:lvl1pPr algn="ctr">
              <a:defRPr sz="1050"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/>
          <p:cNvSpPr txBox="1"/>
          <p:nvPr userDrawn="1"/>
        </p:nvSpPr>
        <p:spPr>
          <a:xfrm>
            <a:off x="540000" y="3697032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b="1" dirty="0">
                <a:solidFill>
                  <a:schemeClr val="bg1"/>
                </a:solidFill>
                <a:latin typeface="+mj-lt"/>
              </a:rPr>
              <a:t>POINTS</a:t>
            </a:r>
            <a:r>
              <a:rPr lang="fr-FR" sz="1350" b="1" baseline="0" dirty="0">
                <a:solidFill>
                  <a:schemeClr val="bg1"/>
                </a:solidFill>
                <a:latin typeface="+mj-lt"/>
              </a:rPr>
              <a:t> FORTS</a:t>
            </a:r>
            <a:endParaRPr lang="fr-FR" sz="13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ZoneTexte 21"/>
          <p:cNvSpPr txBox="1"/>
          <p:nvPr userDrawn="1"/>
        </p:nvSpPr>
        <p:spPr>
          <a:xfrm>
            <a:off x="3413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b="1" dirty="0">
                <a:solidFill>
                  <a:schemeClr val="bg1"/>
                </a:solidFill>
                <a:latin typeface="+mj-lt"/>
              </a:rPr>
              <a:t>POINTS</a:t>
            </a:r>
            <a:r>
              <a:rPr lang="fr-FR" sz="1350" b="1" baseline="0" dirty="0">
                <a:solidFill>
                  <a:schemeClr val="bg1"/>
                </a:solidFill>
                <a:latin typeface="+mj-lt"/>
              </a:rPr>
              <a:t> DE VIGILANCE</a:t>
            </a:r>
            <a:endParaRPr lang="fr-FR" sz="13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ZoneTexte 22"/>
          <p:cNvSpPr txBox="1"/>
          <p:nvPr userDrawn="1"/>
        </p:nvSpPr>
        <p:spPr>
          <a:xfrm>
            <a:off x="6275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b="1" dirty="0">
                <a:solidFill>
                  <a:schemeClr val="bg1"/>
                </a:solidFill>
                <a:latin typeface="+mj-lt"/>
              </a:rPr>
              <a:t>ENJEUX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025" y="2554807"/>
            <a:ext cx="885182" cy="102008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770" y="2552833"/>
            <a:ext cx="887030" cy="101454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0161" y="2554807"/>
            <a:ext cx="885182" cy="102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432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-diapo-synthese-fond-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4124221"/>
            <a:ext cx="2295000" cy="1299285"/>
          </a:xfrm>
          <a:noFill/>
        </p:spPr>
        <p:txBody>
          <a:bodyPr>
            <a:noAutofit/>
          </a:bodyPr>
          <a:lstStyle>
            <a:lvl1pPr>
              <a:defRPr sz="1050"/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3413087" y="4124221"/>
            <a:ext cx="2295000" cy="1299285"/>
          </a:xfrm>
          <a:noFill/>
        </p:spPr>
        <p:txBody>
          <a:bodyPr>
            <a:noAutofit/>
          </a:bodyPr>
          <a:lstStyle>
            <a:lvl1pPr>
              <a:defRPr sz="1050"/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6275087" y="4124221"/>
            <a:ext cx="2295000" cy="1299285"/>
          </a:xfrm>
          <a:noFill/>
        </p:spPr>
        <p:txBody>
          <a:bodyPr>
            <a:noAutofit/>
          </a:bodyPr>
          <a:lstStyle>
            <a:lvl1pPr>
              <a:defRPr sz="1050"/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/>
          <p:cNvSpPr txBox="1"/>
          <p:nvPr userDrawn="1"/>
        </p:nvSpPr>
        <p:spPr>
          <a:xfrm>
            <a:off x="540000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dirty="0">
                <a:solidFill>
                  <a:schemeClr val="accent2"/>
                </a:solidFill>
                <a:latin typeface="+mj-lt"/>
              </a:rPr>
              <a:t>POINTS</a:t>
            </a:r>
            <a:r>
              <a:rPr lang="fr-FR" sz="1350" baseline="0" dirty="0">
                <a:solidFill>
                  <a:schemeClr val="accent2"/>
                </a:solidFill>
                <a:latin typeface="+mj-lt"/>
              </a:rPr>
              <a:t> FORTS</a:t>
            </a:r>
            <a:endParaRPr lang="fr-FR" sz="135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2" name="ZoneTexte 21"/>
          <p:cNvSpPr txBox="1"/>
          <p:nvPr userDrawn="1"/>
        </p:nvSpPr>
        <p:spPr>
          <a:xfrm>
            <a:off x="3413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dirty="0">
                <a:solidFill>
                  <a:schemeClr val="accent2"/>
                </a:solidFill>
                <a:latin typeface="+mj-lt"/>
              </a:rPr>
              <a:t>POINTS</a:t>
            </a:r>
            <a:r>
              <a:rPr lang="fr-FR" sz="1350" baseline="0" dirty="0">
                <a:solidFill>
                  <a:schemeClr val="accent2"/>
                </a:solidFill>
                <a:latin typeface="+mj-lt"/>
              </a:rPr>
              <a:t> DE VIGILANCE</a:t>
            </a:r>
            <a:endParaRPr lang="fr-FR" sz="135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3" name="ZoneTexte 22"/>
          <p:cNvSpPr txBox="1"/>
          <p:nvPr userDrawn="1"/>
        </p:nvSpPr>
        <p:spPr>
          <a:xfrm>
            <a:off x="6275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dirty="0">
                <a:solidFill>
                  <a:schemeClr val="accent4"/>
                </a:solidFill>
                <a:latin typeface="+mj-lt"/>
              </a:rPr>
              <a:t>ENJEUX</a:t>
            </a:r>
          </a:p>
        </p:txBody>
      </p:sp>
      <p:pic>
        <p:nvPicPr>
          <p:cNvPr id="16" name="Imag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760" y="2554807"/>
            <a:ext cx="885181" cy="1020084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968" y="2552833"/>
            <a:ext cx="885181" cy="101454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1781" y="2554807"/>
            <a:ext cx="885181" cy="102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829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3-Logo-urbanis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4325CDD2-A93D-4191-9681-F2E761EE64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274" t="24566" r="7005" b="7261"/>
          <a:stretch/>
        </p:blipFill>
        <p:spPr>
          <a:xfrm>
            <a:off x="4038130" y="2709863"/>
            <a:ext cx="4242495" cy="1657636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1A96DE3D-694A-41D8-974D-56B6881B0E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364025"/>
            <a:ext cx="6641771" cy="2622429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19" cy="6982982"/>
          </a:xfrm>
          <a:prstGeom prst="rect">
            <a:avLst/>
          </a:prstGeom>
        </p:spPr>
      </p:pic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1875971" y="3902767"/>
            <a:ext cx="5400000" cy="826974"/>
          </a:xfrm>
          <a:prstGeom prst="rect">
            <a:avLst/>
          </a:prstGeo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latin typeface="BenchNine" panose="02000503000000000000" pitchFamily="2" charset="0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TITRE DU DOSSIER A SAISIR EN MAJUSCULES</a:t>
            </a:r>
            <a:br>
              <a:rPr lang="fr-FR" dirty="0"/>
            </a:br>
            <a:r>
              <a:rPr lang="fr-FR" dirty="0"/>
              <a:t>BENCHNINE 32pt</a:t>
            </a:r>
          </a:p>
        </p:txBody>
      </p:sp>
      <p:sp>
        <p:nvSpPr>
          <p:cNvPr id="13" name="Espace réservé du texte 22"/>
          <p:cNvSpPr>
            <a:spLocks noGrp="1"/>
          </p:cNvSpPr>
          <p:nvPr>
            <p:ph type="body" sz="quarter" idx="10" hasCustomPrompt="1"/>
          </p:nvPr>
        </p:nvSpPr>
        <p:spPr>
          <a:xfrm>
            <a:off x="1876425" y="4833159"/>
            <a:ext cx="5399485" cy="304799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/>
              <a:t>Sous-titre à renseigner en </a:t>
            </a:r>
            <a:r>
              <a:rPr lang="fr-FR" dirty="0" err="1"/>
              <a:t>raleway</a:t>
            </a:r>
            <a:r>
              <a:rPr lang="fr-FR" dirty="0"/>
              <a:t> 18pt • 10.05.2019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00" y="712800"/>
            <a:ext cx="1610526" cy="1356428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9B7C9C0-E519-4F5E-B7F3-E45F46CF8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/>
          <a:srcRect t="13819" r="3111" b="1723"/>
          <a:stretch/>
        </p:blipFill>
        <p:spPr>
          <a:xfrm>
            <a:off x="7102390" y="5446439"/>
            <a:ext cx="636596" cy="47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00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-LATITUDE-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44358" y="3494315"/>
            <a:ext cx="5130000" cy="46264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526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7211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-LATITUDE-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44358" y="3494315"/>
            <a:ext cx="5130000" cy="46264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526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045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-LATITUDE-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44358" y="3494315"/>
            <a:ext cx="5130000" cy="46264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526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825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LATITUDE-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44358" y="3494315"/>
            <a:ext cx="5130000" cy="46264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" y="2"/>
            <a:ext cx="9141655" cy="526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59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-Logo-urbanis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1875971" y="3902767"/>
            <a:ext cx="5400000" cy="826974"/>
          </a:xfrm>
          <a:prstGeom prst="rect">
            <a:avLst/>
          </a:prstGeom>
        </p:spPr>
        <p:txBody>
          <a:bodyPr anchor="ctr"/>
          <a:lstStyle>
            <a:lvl1pPr marL="0" marR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latin typeface="BenchNine" panose="02000503000000000000" pitchFamily="2" charset="0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TITRE DU DOSSIER A SAISIR EN MAJUSCULES</a:t>
            </a:r>
            <a:br>
              <a:rPr lang="fr-FR" dirty="0"/>
            </a:br>
            <a:r>
              <a:rPr lang="fr-FR" dirty="0"/>
              <a:t>BENCHNINE 32pt</a:t>
            </a:r>
          </a:p>
        </p:txBody>
      </p:sp>
      <p:sp>
        <p:nvSpPr>
          <p:cNvPr id="13" name="Espace réservé du texte 22"/>
          <p:cNvSpPr>
            <a:spLocks noGrp="1"/>
          </p:cNvSpPr>
          <p:nvPr>
            <p:ph type="body" sz="quarter" idx="10" hasCustomPrompt="1"/>
          </p:nvPr>
        </p:nvSpPr>
        <p:spPr>
          <a:xfrm>
            <a:off x="1876425" y="4833159"/>
            <a:ext cx="5399485" cy="304799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/>
              <a:t>Sous-titre à renseigner en </a:t>
            </a:r>
            <a:r>
              <a:rPr lang="fr-FR" dirty="0" err="1"/>
              <a:t>raleway</a:t>
            </a:r>
            <a:r>
              <a:rPr lang="fr-FR" dirty="0"/>
              <a:t> 18pt • 10.05.2019</a:t>
            </a:r>
          </a:p>
        </p:txBody>
      </p:sp>
      <p:pic>
        <p:nvPicPr>
          <p:cNvPr id="11" name="Imag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00" y="712800"/>
            <a:ext cx="1610526" cy="135642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10697E08-538C-4D63-815C-7954E0CA863E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6056" y="5358128"/>
            <a:ext cx="1079805" cy="4621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 descr="C:\Users\thibault.charmier\Desktop\imgp2823.jpg">
            <a:extLst>
              <a:ext uri="{FF2B5EF4-FFF2-40B4-BE49-F238E27FC236}">
                <a16:creationId xmlns:a16="http://schemas.microsoft.com/office/drawing/2014/main" id="{35A37A61-632E-4757-9B97-62B2DB60C14E}"/>
              </a:ext>
            </a:extLst>
          </p:cNvPr>
          <p:cNvPicPr/>
          <p:nvPr userDrawn="1"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4362581"/>
            <a:ext cx="9144000" cy="2571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 descr="Ars-sur-Formans">
            <a:extLst>
              <a:ext uri="{FF2B5EF4-FFF2-40B4-BE49-F238E27FC236}">
                <a16:creationId xmlns:a16="http://schemas.microsoft.com/office/drawing/2014/main" id="{84BF6822-A9B7-41C7-8C9A-40DB141ED8D2}"/>
              </a:ext>
            </a:extLst>
          </p:cNvPr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403" y="1908321"/>
            <a:ext cx="4642021" cy="2873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037983" cy="690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6565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-LATITUDE-Fin-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 userDrawn="1"/>
        </p:nvSpPr>
        <p:spPr>
          <a:xfrm>
            <a:off x="2044358" y="3402470"/>
            <a:ext cx="5130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700" b="0" dirty="0">
                <a:solidFill>
                  <a:schemeClr val="accent4"/>
                </a:solidFill>
                <a:latin typeface="+mj-lt"/>
              </a:rPr>
              <a:t>MERCI !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0" y="5365493"/>
            <a:ext cx="9144000" cy="8976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225"/>
              </a:spcBef>
              <a:spcAft>
                <a:spcPts val="450"/>
              </a:spcAft>
            </a:pPr>
            <a:r>
              <a:rPr lang="fr-FR" sz="1500" dirty="0">
                <a:solidFill>
                  <a:schemeClr val="accent6"/>
                </a:solidFill>
                <a:latin typeface="+mj-lt"/>
              </a:rPr>
              <a:t>LATITUDE</a:t>
            </a:r>
          </a:p>
          <a:p>
            <a:pPr algn="ctr" rtl="0">
              <a:spcBef>
                <a:spcPts val="225"/>
              </a:spcBef>
            </a:pPr>
            <a:r>
              <a:rPr lang="fr-FR" sz="1200" b="0" i="0" u="none" strike="noStrike" kern="1200" baseline="30000" dirty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04 74 01 21 46 • contact@latitude-uep.com</a:t>
            </a:r>
          </a:p>
          <a:p>
            <a:pPr algn="ctr" rtl="0">
              <a:spcBef>
                <a:spcPts val="225"/>
              </a:spcBef>
              <a:spcAft>
                <a:spcPts val="450"/>
              </a:spcAft>
            </a:pPr>
            <a:r>
              <a:rPr lang="fr-FR" sz="1200" b="0" i="0" u="none" strike="noStrike" kern="1200" baseline="30000" dirty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86 route du </a:t>
            </a:r>
            <a:r>
              <a:rPr lang="fr-FR" sz="1200" b="0" i="0" u="none" strike="noStrike" kern="1200" baseline="30000" dirty="0" err="1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Fiatet</a:t>
            </a:r>
            <a:r>
              <a:rPr lang="fr-FR" sz="1200" b="0" i="0" u="none" strike="noStrike" kern="1200" baseline="30000" dirty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 69210 Sain Bel</a:t>
            </a:r>
          </a:p>
          <a:p>
            <a:pPr algn="ctr" rtl="0">
              <a:spcBef>
                <a:spcPts val="225"/>
              </a:spcBef>
            </a:pPr>
            <a:r>
              <a:rPr lang="fr-FR" sz="1200" b="1" i="0" u="none" strike="noStrike" kern="1200" baseline="30000" dirty="0">
                <a:solidFill>
                  <a:schemeClr val="accent4"/>
                </a:solidFill>
                <a:latin typeface="+mn-lt"/>
                <a:ea typeface="+mn-ea"/>
                <a:cs typeface="+mn-cs"/>
              </a:rPr>
              <a:t>www.latitude-uep.fr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9144000" cy="526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574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-diapo-3-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/>
          </p:nvPr>
        </p:nvSpPr>
        <p:spPr>
          <a:xfrm>
            <a:off x="540000" y="2439932"/>
            <a:ext cx="2295000" cy="3600000"/>
          </a:xfrm>
        </p:spPr>
        <p:txBody>
          <a:bodyPr/>
          <a:lstStyle/>
          <a:p>
            <a:endParaRPr lang="fr-FR"/>
          </a:p>
        </p:txBody>
      </p:sp>
      <p:sp>
        <p:nvSpPr>
          <p:cNvPr id="10" name="Espace réservé pour une image  8"/>
          <p:cNvSpPr>
            <a:spLocks noGrp="1"/>
          </p:cNvSpPr>
          <p:nvPr>
            <p:ph type="pic" sz="quarter" idx="14"/>
          </p:nvPr>
        </p:nvSpPr>
        <p:spPr>
          <a:xfrm>
            <a:off x="3413087" y="2439932"/>
            <a:ext cx="2295000" cy="3600000"/>
          </a:xfrm>
        </p:spPr>
        <p:txBody>
          <a:bodyPr/>
          <a:lstStyle/>
          <a:p>
            <a:endParaRPr lang="fr-FR"/>
          </a:p>
        </p:txBody>
      </p:sp>
      <p:sp>
        <p:nvSpPr>
          <p:cNvPr id="11" name="Espace réservé pour une image  8"/>
          <p:cNvSpPr>
            <a:spLocks noGrp="1"/>
          </p:cNvSpPr>
          <p:nvPr>
            <p:ph type="pic" sz="quarter" idx="15"/>
          </p:nvPr>
        </p:nvSpPr>
        <p:spPr>
          <a:xfrm>
            <a:off x="6275087" y="2439932"/>
            <a:ext cx="2295000" cy="3600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6857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-diapo-3-te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12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6275087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3407543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9648739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-diapo-txt 1/3+ image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5"/>
          </p:nvPr>
        </p:nvSpPr>
        <p:spPr>
          <a:xfrm>
            <a:off x="3413087" y="2439932"/>
            <a:ext cx="5157000" cy="3600000"/>
          </a:xfrm>
        </p:spPr>
        <p:txBody>
          <a:bodyPr/>
          <a:lstStyle/>
          <a:p>
            <a:endParaRPr lang="fr-FR"/>
          </a:p>
        </p:txBody>
      </p:sp>
      <p:sp>
        <p:nvSpPr>
          <p:cNvPr id="10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68040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diapo-1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6" name="Espace réservé pour une image  8"/>
          <p:cNvSpPr>
            <a:spLocks noGrp="1"/>
          </p:cNvSpPr>
          <p:nvPr>
            <p:ph type="pic" sz="quarter" idx="15"/>
          </p:nvPr>
        </p:nvSpPr>
        <p:spPr>
          <a:xfrm>
            <a:off x="540000" y="2439932"/>
            <a:ext cx="8019000" cy="360000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23413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-diapo-3-encarts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51087" y="2350800"/>
            <a:ext cx="2295000" cy="3600000"/>
          </a:xfrm>
          <a:solidFill>
            <a:schemeClr val="accent1"/>
          </a:solidFill>
        </p:spPr>
        <p:txBody>
          <a:bodyPr lIns="360000" tIns="360000" rIns="360000" bIns="360000">
            <a:noAutofit/>
          </a:bodyPr>
          <a:lstStyle>
            <a:lvl1pPr algn="ctr">
              <a:defRPr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3424174" y="2350800"/>
            <a:ext cx="2295000" cy="3600000"/>
          </a:xfrm>
          <a:solidFill>
            <a:schemeClr val="accent3"/>
          </a:solidFill>
        </p:spPr>
        <p:txBody>
          <a:bodyPr lIns="360000" tIns="360000" rIns="360000" bIns="360000">
            <a:noAutofit/>
          </a:bodyPr>
          <a:lstStyle>
            <a:lvl1pPr algn="ctr">
              <a:defRPr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6275087" y="2350800"/>
            <a:ext cx="2295000" cy="3600000"/>
          </a:xfrm>
          <a:solidFill>
            <a:schemeClr val="accent4"/>
          </a:solidFill>
        </p:spPr>
        <p:txBody>
          <a:bodyPr lIns="360000" tIns="360000" rIns="360000" bIns="360000">
            <a:noAutofit/>
          </a:bodyPr>
          <a:lstStyle>
            <a:lvl1pPr algn="ctr">
              <a:defRPr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205444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-diapo-synthese-fond-co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416033" y="2350800"/>
            <a:ext cx="2295000" cy="360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7" name="Rectangle 16"/>
          <p:cNvSpPr/>
          <p:nvPr userDrawn="1"/>
        </p:nvSpPr>
        <p:spPr>
          <a:xfrm>
            <a:off x="6272141" y="2350800"/>
            <a:ext cx="2295000" cy="36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3" name="Rectangle 2"/>
          <p:cNvSpPr/>
          <p:nvPr userDrawn="1"/>
        </p:nvSpPr>
        <p:spPr>
          <a:xfrm>
            <a:off x="540000" y="2350800"/>
            <a:ext cx="2295000" cy="36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3948419"/>
            <a:ext cx="2295000" cy="1462381"/>
          </a:xfrm>
          <a:noFill/>
        </p:spPr>
        <p:txBody>
          <a:bodyPr lIns="360000" tIns="360000" rIns="360000" bIns="360000">
            <a:noAutofit/>
          </a:bodyPr>
          <a:lstStyle>
            <a:lvl1pPr algn="ctr">
              <a:defRPr sz="1050"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3413087" y="3947082"/>
            <a:ext cx="2295000" cy="1463718"/>
          </a:xfrm>
          <a:solidFill>
            <a:schemeClr val="accent3"/>
          </a:solidFill>
        </p:spPr>
        <p:txBody>
          <a:bodyPr lIns="360000" tIns="360000" rIns="360000" bIns="360000">
            <a:noAutofit/>
          </a:bodyPr>
          <a:lstStyle>
            <a:lvl1pPr algn="ctr">
              <a:defRPr sz="1050"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6275087" y="3947082"/>
            <a:ext cx="2295000" cy="1463718"/>
          </a:xfrm>
          <a:solidFill>
            <a:schemeClr val="accent4"/>
          </a:solidFill>
        </p:spPr>
        <p:txBody>
          <a:bodyPr lIns="360000" tIns="360000" rIns="360000" bIns="360000">
            <a:noAutofit/>
          </a:bodyPr>
          <a:lstStyle>
            <a:lvl1pPr algn="ctr">
              <a:defRPr sz="1050"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/>
          <p:cNvSpPr txBox="1"/>
          <p:nvPr userDrawn="1"/>
        </p:nvSpPr>
        <p:spPr>
          <a:xfrm>
            <a:off x="540000" y="3697032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b="1" dirty="0">
                <a:solidFill>
                  <a:schemeClr val="bg1"/>
                </a:solidFill>
                <a:latin typeface="+mj-lt"/>
              </a:rPr>
              <a:t>POINTS</a:t>
            </a:r>
            <a:r>
              <a:rPr lang="fr-FR" sz="1350" b="1" baseline="0" dirty="0">
                <a:solidFill>
                  <a:schemeClr val="bg1"/>
                </a:solidFill>
                <a:latin typeface="+mj-lt"/>
              </a:rPr>
              <a:t> FORTS</a:t>
            </a:r>
            <a:endParaRPr lang="fr-FR" sz="13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ZoneTexte 21"/>
          <p:cNvSpPr txBox="1"/>
          <p:nvPr userDrawn="1"/>
        </p:nvSpPr>
        <p:spPr>
          <a:xfrm>
            <a:off x="3413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b="1" dirty="0">
                <a:solidFill>
                  <a:schemeClr val="bg1"/>
                </a:solidFill>
                <a:latin typeface="+mj-lt"/>
              </a:rPr>
              <a:t>POINTS</a:t>
            </a:r>
            <a:r>
              <a:rPr lang="fr-FR" sz="1350" b="1" baseline="0" dirty="0">
                <a:solidFill>
                  <a:schemeClr val="bg1"/>
                </a:solidFill>
                <a:latin typeface="+mj-lt"/>
              </a:rPr>
              <a:t> DE VIGILANCE</a:t>
            </a:r>
            <a:endParaRPr lang="fr-FR" sz="13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ZoneTexte 22"/>
          <p:cNvSpPr txBox="1"/>
          <p:nvPr userDrawn="1"/>
        </p:nvSpPr>
        <p:spPr>
          <a:xfrm>
            <a:off x="6275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b="1" dirty="0">
                <a:solidFill>
                  <a:schemeClr val="bg1"/>
                </a:solidFill>
                <a:latin typeface="+mj-lt"/>
              </a:rPr>
              <a:t>ENJEUX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025" y="2554807"/>
            <a:ext cx="885182" cy="102008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770" y="2552833"/>
            <a:ext cx="887030" cy="101454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161" y="2554807"/>
            <a:ext cx="885182" cy="102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36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6-diapo-synthese-fond-co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551087" y="2256265"/>
            <a:ext cx="3549631" cy="360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5020456" y="2256265"/>
            <a:ext cx="3549631" cy="36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/>
              <a:ea typeface="+mn-ea"/>
              <a:cs typeface="+mn-cs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551086" y="3826312"/>
            <a:ext cx="3549631" cy="1463718"/>
          </a:xfrm>
          <a:solidFill>
            <a:schemeClr val="accent3"/>
          </a:solidFill>
        </p:spPr>
        <p:txBody>
          <a:bodyPr lIns="360000" tIns="360000" rIns="360000" bIns="360000">
            <a:noAutofit/>
          </a:bodyPr>
          <a:lstStyle>
            <a:lvl1pPr algn="ctr">
              <a:defRPr sz="1400" b="1" cap="all" baseline="0">
                <a:solidFill>
                  <a:schemeClr val="bg1"/>
                </a:solidFill>
              </a:defRPr>
            </a:lvl1pPr>
            <a:lvl2pPr algn="ctr">
              <a:defRPr sz="1400" b="0"/>
            </a:lvl2pPr>
            <a:lvl3pPr algn="ctr">
              <a:defRPr sz="1400" cap="none" baseline="0">
                <a:solidFill>
                  <a:schemeClr val="bg1"/>
                </a:solidFill>
              </a:defRPr>
            </a:lvl3pPr>
            <a:lvl4pPr algn="ctr">
              <a:defRPr sz="1400"/>
            </a:lvl4pPr>
            <a:lvl5pPr algn="ctr">
              <a:defRPr sz="14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5023403" y="3852546"/>
            <a:ext cx="3546684" cy="1769925"/>
          </a:xfrm>
          <a:solidFill>
            <a:schemeClr val="accent4"/>
          </a:solidFill>
        </p:spPr>
        <p:txBody>
          <a:bodyPr lIns="360000" tIns="360000" rIns="360000" bIns="360000">
            <a:noAutofit/>
          </a:bodyPr>
          <a:lstStyle>
            <a:lvl1pPr algn="ctr">
              <a:defRPr sz="1400" b="1" cap="all" baseline="0">
                <a:solidFill>
                  <a:schemeClr val="bg1"/>
                </a:solidFill>
              </a:defRPr>
            </a:lvl1pPr>
            <a:lvl2pPr algn="ctr">
              <a:defRPr sz="1400" b="0"/>
            </a:lvl2pPr>
            <a:lvl3pPr algn="ctr">
              <a:defRPr sz="1400" cap="none" baseline="0">
                <a:solidFill>
                  <a:schemeClr val="bg1"/>
                </a:solidFill>
              </a:defRPr>
            </a:lvl3pPr>
            <a:lvl4pPr algn="ctr">
              <a:defRPr sz="1400"/>
            </a:lvl4pPr>
            <a:lvl5pPr algn="ctr">
              <a:defRPr sz="1400"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2" name="ZoneTexte 21"/>
          <p:cNvSpPr txBox="1"/>
          <p:nvPr userDrawn="1"/>
        </p:nvSpPr>
        <p:spPr>
          <a:xfrm>
            <a:off x="1178402" y="3510595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nchNine"/>
                <a:ea typeface="+mn-ea"/>
                <a:cs typeface="+mn-cs"/>
              </a:rPr>
              <a:t>POINTS DE VIGILANCE</a:t>
            </a:r>
          </a:p>
        </p:txBody>
      </p:sp>
      <p:sp>
        <p:nvSpPr>
          <p:cNvPr id="23" name="ZoneTexte 22"/>
          <p:cNvSpPr txBox="1"/>
          <p:nvPr userDrawn="1"/>
        </p:nvSpPr>
        <p:spPr>
          <a:xfrm>
            <a:off x="5647771" y="3495538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3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nchNine"/>
                <a:ea typeface="+mn-ea"/>
                <a:cs typeface="+mn-cs"/>
              </a:rPr>
              <a:t>ENJEUX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680" y="2483303"/>
            <a:ext cx="885182" cy="1020084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647" y="2400254"/>
            <a:ext cx="885182" cy="102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688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-diapo-synthese-fond-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4124221"/>
            <a:ext cx="2295000" cy="1299285"/>
          </a:xfrm>
          <a:noFill/>
        </p:spPr>
        <p:txBody>
          <a:bodyPr>
            <a:noAutofit/>
          </a:bodyPr>
          <a:lstStyle>
            <a:lvl1pPr>
              <a:defRPr sz="1050"/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3413087" y="4124221"/>
            <a:ext cx="2295000" cy="1299285"/>
          </a:xfrm>
          <a:noFill/>
        </p:spPr>
        <p:txBody>
          <a:bodyPr>
            <a:noAutofit/>
          </a:bodyPr>
          <a:lstStyle>
            <a:lvl1pPr>
              <a:defRPr sz="1050"/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6275087" y="4124221"/>
            <a:ext cx="2295000" cy="1299285"/>
          </a:xfrm>
          <a:noFill/>
        </p:spPr>
        <p:txBody>
          <a:bodyPr>
            <a:noAutofit/>
          </a:bodyPr>
          <a:lstStyle>
            <a:lvl1pPr>
              <a:defRPr sz="1050"/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/>
          <p:cNvSpPr txBox="1"/>
          <p:nvPr userDrawn="1"/>
        </p:nvSpPr>
        <p:spPr>
          <a:xfrm>
            <a:off x="540000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dirty="0">
                <a:solidFill>
                  <a:schemeClr val="accent2"/>
                </a:solidFill>
                <a:latin typeface="+mj-lt"/>
              </a:rPr>
              <a:t>POINTS</a:t>
            </a:r>
            <a:r>
              <a:rPr lang="fr-FR" sz="1350" baseline="0" dirty="0">
                <a:solidFill>
                  <a:schemeClr val="accent2"/>
                </a:solidFill>
                <a:latin typeface="+mj-lt"/>
              </a:rPr>
              <a:t> FORTS</a:t>
            </a:r>
            <a:endParaRPr lang="fr-FR" sz="135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2" name="ZoneTexte 21"/>
          <p:cNvSpPr txBox="1"/>
          <p:nvPr userDrawn="1"/>
        </p:nvSpPr>
        <p:spPr>
          <a:xfrm>
            <a:off x="3413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dirty="0">
                <a:solidFill>
                  <a:schemeClr val="accent2"/>
                </a:solidFill>
                <a:latin typeface="+mj-lt"/>
              </a:rPr>
              <a:t>POINTS</a:t>
            </a:r>
            <a:r>
              <a:rPr lang="fr-FR" sz="1350" baseline="0" dirty="0">
                <a:solidFill>
                  <a:schemeClr val="accent2"/>
                </a:solidFill>
                <a:latin typeface="+mj-lt"/>
              </a:rPr>
              <a:t> DE VIGILANCE</a:t>
            </a:r>
            <a:endParaRPr lang="fr-FR" sz="135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3" name="ZoneTexte 22"/>
          <p:cNvSpPr txBox="1"/>
          <p:nvPr userDrawn="1"/>
        </p:nvSpPr>
        <p:spPr>
          <a:xfrm>
            <a:off x="6275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dirty="0">
                <a:solidFill>
                  <a:schemeClr val="accent4"/>
                </a:solidFill>
                <a:latin typeface="+mj-lt"/>
              </a:rPr>
              <a:t>ENJEUX</a:t>
            </a:r>
          </a:p>
        </p:txBody>
      </p:sp>
      <p:pic>
        <p:nvPicPr>
          <p:cNvPr id="16" name="Imag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760" y="2554807"/>
            <a:ext cx="885181" cy="1020084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68" y="2552833"/>
            <a:ext cx="885181" cy="101454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1781" y="2554807"/>
            <a:ext cx="885181" cy="102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041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-diapo-3-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/>
          </p:nvPr>
        </p:nvSpPr>
        <p:spPr>
          <a:xfrm>
            <a:off x="540000" y="2439932"/>
            <a:ext cx="2295000" cy="3600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Espace réservé pour une image  8"/>
          <p:cNvSpPr>
            <a:spLocks noGrp="1"/>
          </p:cNvSpPr>
          <p:nvPr>
            <p:ph type="pic" sz="quarter" idx="14"/>
          </p:nvPr>
        </p:nvSpPr>
        <p:spPr>
          <a:xfrm>
            <a:off x="3413087" y="2439932"/>
            <a:ext cx="2295000" cy="3600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1" name="Espace réservé pour une image  8"/>
          <p:cNvSpPr>
            <a:spLocks noGrp="1"/>
          </p:cNvSpPr>
          <p:nvPr>
            <p:ph type="pic" sz="quarter" idx="15"/>
          </p:nvPr>
        </p:nvSpPr>
        <p:spPr>
          <a:xfrm>
            <a:off x="6275087" y="2439932"/>
            <a:ext cx="2295000" cy="3600000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9819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-LATITUDE-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44358" y="3494315"/>
            <a:ext cx="5130000" cy="46264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26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0557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-diapo-3-te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12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6275087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3407543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7766774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-diapo-txt 1/3+ image 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5"/>
          </p:nvPr>
        </p:nvSpPr>
        <p:spPr>
          <a:xfrm>
            <a:off x="3413087" y="2439932"/>
            <a:ext cx="5157000" cy="3600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9569172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diapo-1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6" name="Espace réservé pour une image  8"/>
          <p:cNvSpPr>
            <a:spLocks noGrp="1"/>
          </p:cNvSpPr>
          <p:nvPr>
            <p:ph type="pic" sz="quarter" idx="15"/>
          </p:nvPr>
        </p:nvSpPr>
        <p:spPr>
          <a:xfrm>
            <a:off x="540000" y="2439932"/>
            <a:ext cx="8019000" cy="3600000"/>
          </a:xfrm>
        </p:spPr>
        <p:txBody>
          <a:bodyPr/>
          <a:lstStyle>
            <a:lvl1pPr>
              <a:defRPr>
                <a:noFill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26728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-diapo-3-encarts-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51087" y="2350800"/>
            <a:ext cx="2295000" cy="3600000"/>
          </a:xfrm>
          <a:solidFill>
            <a:schemeClr val="accent1"/>
          </a:solidFill>
        </p:spPr>
        <p:txBody>
          <a:bodyPr lIns="360000" tIns="360000" rIns="360000" bIns="360000">
            <a:noAutofit/>
          </a:bodyPr>
          <a:lstStyle>
            <a:lvl1pPr algn="ctr">
              <a:defRPr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3424174" y="2350800"/>
            <a:ext cx="2295000" cy="3600000"/>
          </a:xfrm>
          <a:solidFill>
            <a:schemeClr val="accent3"/>
          </a:solidFill>
        </p:spPr>
        <p:txBody>
          <a:bodyPr lIns="360000" tIns="360000" rIns="360000" bIns="360000">
            <a:noAutofit/>
          </a:bodyPr>
          <a:lstStyle>
            <a:lvl1pPr algn="ctr">
              <a:defRPr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6275087" y="2350800"/>
            <a:ext cx="2295000" cy="3600000"/>
          </a:xfrm>
          <a:solidFill>
            <a:schemeClr val="accent4"/>
          </a:solidFill>
        </p:spPr>
        <p:txBody>
          <a:bodyPr lIns="360000" tIns="360000" rIns="360000" bIns="360000">
            <a:noAutofit/>
          </a:bodyPr>
          <a:lstStyle>
            <a:lvl1pPr algn="ctr">
              <a:defRPr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6014802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-diapo-synthese-fond-co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3416033" y="2350800"/>
            <a:ext cx="2295000" cy="360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272141" y="2350800"/>
            <a:ext cx="2295000" cy="360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/>
          </a:p>
        </p:txBody>
      </p:sp>
      <p:sp>
        <p:nvSpPr>
          <p:cNvPr id="3" name="Rectangle 2"/>
          <p:cNvSpPr/>
          <p:nvPr userDrawn="1"/>
        </p:nvSpPr>
        <p:spPr>
          <a:xfrm>
            <a:off x="540000" y="2350800"/>
            <a:ext cx="2295000" cy="360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 dirty="0"/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3948419"/>
            <a:ext cx="2295000" cy="1462381"/>
          </a:xfrm>
          <a:noFill/>
        </p:spPr>
        <p:txBody>
          <a:bodyPr lIns="360000" tIns="360000" rIns="360000" bIns="360000">
            <a:noAutofit/>
          </a:bodyPr>
          <a:lstStyle>
            <a:lvl1pPr algn="ctr">
              <a:defRPr sz="1050"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3413087" y="3947082"/>
            <a:ext cx="2295000" cy="1463718"/>
          </a:xfrm>
          <a:solidFill>
            <a:schemeClr val="accent3"/>
          </a:solidFill>
        </p:spPr>
        <p:txBody>
          <a:bodyPr lIns="360000" tIns="360000" rIns="360000" bIns="360000">
            <a:noAutofit/>
          </a:bodyPr>
          <a:lstStyle>
            <a:lvl1pPr algn="ctr">
              <a:defRPr sz="1050"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0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6275087" y="3947082"/>
            <a:ext cx="2295000" cy="1463718"/>
          </a:xfrm>
          <a:solidFill>
            <a:schemeClr val="accent4"/>
          </a:solidFill>
        </p:spPr>
        <p:txBody>
          <a:bodyPr lIns="360000" tIns="360000" rIns="360000" bIns="360000">
            <a:noAutofit/>
          </a:bodyPr>
          <a:lstStyle>
            <a:lvl1pPr algn="ctr">
              <a:defRPr sz="1050" b="1" cap="all" baseline="0">
                <a:solidFill>
                  <a:schemeClr val="bg1"/>
                </a:solidFill>
              </a:defRPr>
            </a:lvl1pPr>
            <a:lvl2pPr algn="ctr">
              <a:defRPr b="0"/>
            </a:lvl2pPr>
            <a:lvl3pPr algn="ctr">
              <a:defRPr cap="none" baseline="0">
                <a:solidFill>
                  <a:schemeClr val="bg1"/>
                </a:solidFill>
              </a:defRPr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/>
          <p:cNvSpPr txBox="1"/>
          <p:nvPr userDrawn="1"/>
        </p:nvSpPr>
        <p:spPr>
          <a:xfrm>
            <a:off x="540000" y="3697032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b="1" dirty="0">
                <a:solidFill>
                  <a:schemeClr val="bg1"/>
                </a:solidFill>
                <a:latin typeface="+mj-lt"/>
              </a:rPr>
              <a:t>POINTS</a:t>
            </a:r>
            <a:r>
              <a:rPr lang="fr-FR" sz="1350" b="1" baseline="0" dirty="0">
                <a:solidFill>
                  <a:schemeClr val="bg1"/>
                </a:solidFill>
                <a:latin typeface="+mj-lt"/>
              </a:rPr>
              <a:t> FORTS</a:t>
            </a:r>
            <a:endParaRPr lang="fr-FR" sz="13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ZoneTexte 21"/>
          <p:cNvSpPr txBox="1"/>
          <p:nvPr userDrawn="1"/>
        </p:nvSpPr>
        <p:spPr>
          <a:xfrm>
            <a:off x="3413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b="1" dirty="0">
                <a:solidFill>
                  <a:schemeClr val="bg1"/>
                </a:solidFill>
                <a:latin typeface="+mj-lt"/>
              </a:rPr>
              <a:t>POINTS</a:t>
            </a:r>
            <a:r>
              <a:rPr lang="fr-FR" sz="1350" b="1" baseline="0" dirty="0">
                <a:solidFill>
                  <a:schemeClr val="bg1"/>
                </a:solidFill>
                <a:latin typeface="+mj-lt"/>
              </a:rPr>
              <a:t> DE VIGILANCE</a:t>
            </a:r>
            <a:endParaRPr lang="fr-FR" sz="13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ZoneTexte 22"/>
          <p:cNvSpPr txBox="1"/>
          <p:nvPr userDrawn="1"/>
        </p:nvSpPr>
        <p:spPr>
          <a:xfrm>
            <a:off x="6275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b="1" dirty="0">
                <a:solidFill>
                  <a:schemeClr val="bg1"/>
                </a:solidFill>
                <a:latin typeface="+mj-lt"/>
              </a:rPr>
              <a:t>ENJEUX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1025" y="2554807"/>
            <a:ext cx="885182" cy="102008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7770" y="2552833"/>
            <a:ext cx="887030" cy="101454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0161" y="2554807"/>
            <a:ext cx="885182" cy="102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9982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-diapo-synthese-fond-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4124221"/>
            <a:ext cx="2295000" cy="1299285"/>
          </a:xfrm>
          <a:noFill/>
        </p:spPr>
        <p:txBody>
          <a:bodyPr>
            <a:noAutofit/>
          </a:bodyPr>
          <a:lstStyle>
            <a:lvl1pPr>
              <a:defRPr sz="1050"/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3413087" y="4124221"/>
            <a:ext cx="2295000" cy="1299285"/>
          </a:xfrm>
          <a:noFill/>
        </p:spPr>
        <p:txBody>
          <a:bodyPr>
            <a:noAutofit/>
          </a:bodyPr>
          <a:lstStyle>
            <a:lvl1pPr>
              <a:defRPr sz="1050"/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6275087" y="4124221"/>
            <a:ext cx="2295000" cy="1299285"/>
          </a:xfrm>
          <a:noFill/>
        </p:spPr>
        <p:txBody>
          <a:bodyPr>
            <a:noAutofit/>
          </a:bodyPr>
          <a:lstStyle>
            <a:lvl1pPr>
              <a:defRPr sz="1050"/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ZoneTexte 20"/>
          <p:cNvSpPr txBox="1"/>
          <p:nvPr userDrawn="1"/>
        </p:nvSpPr>
        <p:spPr>
          <a:xfrm>
            <a:off x="540000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dirty="0">
                <a:solidFill>
                  <a:schemeClr val="accent2"/>
                </a:solidFill>
                <a:latin typeface="+mj-lt"/>
              </a:rPr>
              <a:t>POINTS</a:t>
            </a:r>
            <a:r>
              <a:rPr lang="fr-FR" sz="1350" baseline="0" dirty="0">
                <a:solidFill>
                  <a:schemeClr val="accent2"/>
                </a:solidFill>
                <a:latin typeface="+mj-lt"/>
              </a:rPr>
              <a:t> FORTS</a:t>
            </a:r>
            <a:endParaRPr lang="fr-FR" sz="135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2" name="ZoneTexte 21"/>
          <p:cNvSpPr txBox="1"/>
          <p:nvPr userDrawn="1"/>
        </p:nvSpPr>
        <p:spPr>
          <a:xfrm>
            <a:off x="3413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dirty="0">
                <a:solidFill>
                  <a:schemeClr val="accent2"/>
                </a:solidFill>
                <a:latin typeface="+mj-lt"/>
              </a:rPr>
              <a:t>POINTS</a:t>
            </a:r>
            <a:r>
              <a:rPr lang="fr-FR" sz="1350" baseline="0" dirty="0">
                <a:solidFill>
                  <a:schemeClr val="accent2"/>
                </a:solidFill>
                <a:latin typeface="+mj-lt"/>
              </a:rPr>
              <a:t> DE VIGILANCE</a:t>
            </a:r>
            <a:endParaRPr lang="fr-FR" sz="135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23" name="ZoneTexte 22"/>
          <p:cNvSpPr txBox="1"/>
          <p:nvPr userDrawn="1"/>
        </p:nvSpPr>
        <p:spPr>
          <a:xfrm>
            <a:off x="6275087" y="3695696"/>
            <a:ext cx="229500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50" dirty="0">
                <a:solidFill>
                  <a:schemeClr val="accent4"/>
                </a:solidFill>
                <a:latin typeface="+mj-lt"/>
              </a:rPr>
              <a:t>ENJEUX</a:t>
            </a:r>
          </a:p>
        </p:txBody>
      </p:sp>
      <p:pic>
        <p:nvPicPr>
          <p:cNvPr id="16" name="Imag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760" y="2554807"/>
            <a:ext cx="885181" cy="1020084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4968" y="2552833"/>
            <a:ext cx="885181" cy="101454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1781" y="2554807"/>
            <a:ext cx="885181" cy="1020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239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-LATITUDE-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44358" y="3494315"/>
            <a:ext cx="5130000" cy="46264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26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37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-LATITUDE-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44358" y="3494315"/>
            <a:ext cx="5130000" cy="46264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26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494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LATITUDE-Chap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44358" y="3494315"/>
            <a:ext cx="5130000" cy="462643"/>
          </a:xfrm>
        </p:spPr>
        <p:txBody>
          <a:bodyPr/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2" y="2"/>
            <a:ext cx="9141655" cy="526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305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-LATITUDE-Fin-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 userDrawn="1"/>
        </p:nvSpPr>
        <p:spPr>
          <a:xfrm>
            <a:off x="2044358" y="3402470"/>
            <a:ext cx="51300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700" b="0" dirty="0">
                <a:solidFill>
                  <a:schemeClr val="accent4"/>
                </a:solidFill>
                <a:latin typeface="+mj-lt"/>
              </a:rPr>
              <a:t>MERCI !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0" y="5365493"/>
            <a:ext cx="9144000" cy="8976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225"/>
              </a:spcBef>
              <a:spcAft>
                <a:spcPts val="450"/>
              </a:spcAft>
            </a:pPr>
            <a:r>
              <a:rPr lang="fr-FR" sz="1500" dirty="0">
                <a:solidFill>
                  <a:schemeClr val="accent6"/>
                </a:solidFill>
                <a:latin typeface="+mj-lt"/>
              </a:rPr>
              <a:t>LATITUDE</a:t>
            </a:r>
          </a:p>
          <a:p>
            <a:pPr algn="ctr" rtl="0">
              <a:spcBef>
                <a:spcPts val="225"/>
              </a:spcBef>
            </a:pPr>
            <a:r>
              <a:rPr lang="fr-FR" sz="1200" b="0" i="0" u="none" strike="noStrike" kern="1200" baseline="30000" dirty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04 74 01 21 46 • contact@latitude-uep.com</a:t>
            </a:r>
          </a:p>
          <a:p>
            <a:pPr algn="ctr" rtl="0">
              <a:spcBef>
                <a:spcPts val="225"/>
              </a:spcBef>
              <a:spcAft>
                <a:spcPts val="450"/>
              </a:spcAft>
            </a:pPr>
            <a:r>
              <a:rPr lang="fr-FR" sz="1200" b="0" i="0" u="none" strike="noStrike" kern="1200" baseline="30000" dirty="0">
                <a:solidFill>
                  <a:schemeClr val="accent6"/>
                </a:solidFill>
                <a:latin typeface="+mn-lt"/>
                <a:ea typeface="+mn-ea"/>
                <a:cs typeface="+mn-cs"/>
              </a:rPr>
              <a:t>86 route du Fiatet 69210 Sain Bel</a:t>
            </a:r>
          </a:p>
          <a:p>
            <a:pPr algn="ctr" rtl="0">
              <a:spcBef>
                <a:spcPts val="225"/>
              </a:spcBef>
            </a:pPr>
            <a:r>
              <a:rPr lang="fr-FR" sz="1200" b="1" i="0" u="none" strike="noStrike" kern="1200" baseline="30000" dirty="0">
                <a:solidFill>
                  <a:schemeClr val="accent4"/>
                </a:solidFill>
                <a:latin typeface="+mn-lt"/>
                <a:ea typeface="+mn-ea"/>
                <a:cs typeface="+mn-cs"/>
              </a:rPr>
              <a:t>www.latitude-uep.fr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"/>
            <a:ext cx="9144000" cy="526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084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-diapo-3-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3"/>
          </p:nvPr>
        </p:nvSpPr>
        <p:spPr>
          <a:xfrm>
            <a:off x="540000" y="2439932"/>
            <a:ext cx="2295000" cy="3600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Espace réservé pour une image  8"/>
          <p:cNvSpPr>
            <a:spLocks noGrp="1"/>
          </p:cNvSpPr>
          <p:nvPr>
            <p:ph type="pic" sz="quarter" idx="14"/>
          </p:nvPr>
        </p:nvSpPr>
        <p:spPr>
          <a:xfrm>
            <a:off x="3413087" y="2439932"/>
            <a:ext cx="2295000" cy="3600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1" name="Espace réservé pour une image  8"/>
          <p:cNvSpPr>
            <a:spLocks noGrp="1"/>
          </p:cNvSpPr>
          <p:nvPr>
            <p:ph type="pic" sz="quarter" idx="15"/>
          </p:nvPr>
        </p:nvSpPr>
        <p:spPr>
          <a:xfrm>
            <a:off x="6275087" y="2439932"/>
            <a:ext cx="2295000" cy="3600000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1550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-diapo-3-te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7"/>
          <p:cNvSpPr>
            <a:spLocks noGrp="1"/>
          </p:cNvSpPr>
          <p:nvPr>
            <p:ph sz="quarter" idx="10"/>
          </p:nvPr>
        </p:nvSpPr>
        <p:spPr>
          <a:xfrm>
            <a:off x="540000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4" name="Sous-titre 2"/>
          <p:cNvSpPr>
            <a:spLocks noGrp="1"/>
          </p:cNvSpPr>
          <p:nvPr>
            <p:ph type="subTitle" idx="1"/>
          </p:nvPr>
        </p:nvSpPr>
        <p:spPr>
          <a:xfrm>
            <a:off x="551087" y="1235528"/>
            <a:ext cx="8019000" cy="252000"/>
          </a:xfrm>
        </p:spPr>
        <p:txBody>
          <a:bodyPr anchor="b">
            <a:normAutofit/>
          </a:bodyPr>
          <a:lstStyle>
            <a:lvl1pPr marL="0" indent="0" algn="l">
              <a:buNone/>
              <a:defRPr sz="12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12" name="Espace réservé du contenu 7"/>
          <p:cNvSpPr>
            <a:spLocks noGrp="1"/>
          </p:cNvSpPr>
          <p:nvPr>
            <p:ph sz="quarter" idx="11"/>
          </p:nvPr>
        </p:nvSpPr>
        <p:spPr>
          <a:xfrm>
            <a:off x="6275087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Espace réservé du contenu 7"/>
          <p:cNvSpPr>
            <a:spLocks noGrp="1"/>
          </p:cNvSpPr>
          <p:nvPr>
            <p:ph sz="quarter" idx="12"/>
          </p:nvPr>
        </p:nvSpPr>
        <p:spPr>
          <a:xfrm>
            <a:off x="3407543" y="2439932"/>
            <a:ext cx="2295000" cy="3600000"/>
          </a:xfrm>
          <a:solidFill>
            <a:srgbClr val="FBFAF8"/>
          </a:solidFill>
        </p:spPr>
        <p:txBody>
          <a:bodyPr lIns="360000" tIns="360000" rIns="360000" bIns="360000">
            <a:noAutofit/>
          </a:bodyPr>
          <a:lstStyle>
            <a:lvl1pPr>
              <a:spcBef>
                <a:spcPts val="0"/>
              </a:spcBef>
              <a:spcAft>
                <a:spcPts val="900"/>
              </a:spcAft>
              <a:defRPr b="1" cap="all" baseline="0">
                <a:solidFill>
                  <a:schemeClr val="accent2"/>
                </a:solidFill>
              </a:defRPr>
            </a:lvl1pPr>
            <a:lvl2pPr>
              <a:defRPr b="0" cap="none" baseline="0">
                <a:solidFill>
                  <a:schemeClr val="accent6"/>
                </a:solidFill>
              </a:defRPr>
            </a:lvl2pPr>
            <a:lvl3pPr marL="65485" indent="-53579">
              <a:buFont typeface="Arial" panose="020B0604020202020204" pitchFamily="34" charset="0"/>
              <a:buChar char="•"/>
              <a:defRPr b="0" cap="none" baseline="0">
                <a:solidFill>
                  <a:schemeClr val="accent6"/>
                </a:solidFill>
              </a:defRPr>
            </a:lvl3pPr>
            <a:lvl4pPr marL="65485" indent="0">
              <a:defRPr/>
            </a:lvl4pPr>
            <a:lvl5pPr marL="65485" indent="0">
              <a:buNone/>
              <a:defRPr/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090155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24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1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itre 1"/>
          <p:cNvSpPr>
            <a:spLocks noGrp="1"/>
          </p:cNvSpPr>
          <p:nvPr>
            <p:ph type="title"/>
          </p:nvPr>
        </p:nvSpPr>
        <p:spPr>
          <a:xfrm>
            <a:off x="540000" y="365126"/>
            <a:ext cx="8019000" cy="13255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fr-FR" dirty="0"/>
              <a:t>Titre de chapitre </a:t>
            </a:r>
            <a:r>
              <a:rPr lang="fr-FR" dirty="0" err="1"/>
              <a:t>Benchnine</a:t>
            </a:r>
            <a:r>
              <a:rPr lang="fr-FR" dirty="0"/>
              <a:t> majuscules BOLD 32pt</a:t>
            </a:r>
          </a:p>
        </p:txBody>
      </p:sp>
      <p:sp>
        <p:nvSpPr>
          <p:cNvPr id="4" name="Espace réservé du texte 2"/>
          <p:cNvSpPr>
            <a:spLocks noGrp="1"/>
          </p:cNvSpPr>
          <p:nvPr>
            <p:ph type="body" idx="1"/>
          </p:nvPr>
        </p:nvSpPr>
        <p:spPr>
          <a:xfrm>
            <a:off x="540000" y="1800001"/>
            <a:ext cx="8019000" cy="25581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 dirty="0"/>
              <a:t>Premier niveau </a:t>
            </a:r>
            <a:r>
              <a:rPr lang="fr-FR" dirty="0" err="1"/>
              <a:t>Raleway</a:t>
            </a:r>
            <a:r>
              <a:rPr lang="fr-FR" dirty="0"/>
              <a:t> 18pt</a:t>
            </a:r>
          </a:p>
        </p:txBody>
      </p:sp>
    </p:spTree>
    <p:extLst>
      <p:ext uri="{BB962C8B-B14F-4D97-AF65-F5344CB8AC3E}">
        <p14:creationId xmlns:p14="http://schemas.microsoft.com/office/powerpoint/2010/main" val="3965496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0" r:id="rId2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400" kern="1200" cap="all" baseline="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0" indent="0" algn="ctr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1350" kern="1200">
          <a:solidFill>
            <a:schemeClr val="accent6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40000" y="365126"/>
            <a:ext cx="8019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de chapitre </a:t>
            </a:r>
            <a:r>
              <a:rPr lang="fr-FR" dirty="0" err="1"/>
              <a:t>benchnine</a:t>
            </a:r>
            <a:r>
              <a:rPr lang="fr-FR" dirty="0"/>
              <a:t> majuscules 36pt</a:t>
            </a:r>
          </a:p>
        </p:txBody>
      </p:sp>
    </p:spTree>
    <p:extLst>
      <p:ext uri="{BB962C8B-B14F-4D97-AF65-F5344CB8AC3E}">
        <p14:creationId xmlns:p14="http://schemas.microsoft.com/office/powerpoint/2010/main" val="3831998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700" kern="1200" cap="all" baseline="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000" y="6326390"/>
            <a:ext cx="707045" cy="402211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40000" y="365126"/>
            <a:ext cx="8019000" cy="13255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fr-FR" dirty="0"/>
              <a:t>Titre de chapitre </a:t>
            </a:r>
            <a:r>
              <a:rPr lang="fr-FR" dirty="0" err="1"/>
              <a:t>Benchnine</a:t>
            </a:r>
            <a:r>
              <a:rPr lang="fr-FR" dirty="0"/>
              <a:t> majuscules BOLD 26pt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0000" y="1800001"/>
            <a:ext cx="8019000" cy="15037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 dirty="0"/>
              <a:t>Modifiez les styles du texte du masque Premier niveau </a:t>
            </a:r>
            <a:r>
              <a:rPr lang="fr-FR" dirty="0" err="1"/>
              <a:t>Raleway</a:t>
            </a:r>
            <a:r>
              <a:rPr lang="fr-FR" dirty="0"/>
              <a:t> 16pt</a:t>
            </a:r>
          </a:p>
          <a:p>
            <a:pPr lvl="1"/>
            <a:r>
              <a:rPr lang="fr-FR" dirty="0"/>
              <a:t>Deuxième niveau </a:t>
            </a:r>
            <a:r>
              <a:rPr lang="fr-FR" dirty="0" err="1"/>
              <a:t>Raleway</a:t>
            </a:r>
            <a:r>
              <a:rPr lang="fr-FR" dirty="0"/>
              <a:t> majuscules </a:t>
            </a:r>
            <a:r>
              <a:rPr lang="fr-FR" dirty="0" err="1"/>
              <a:t>bold</a:t>
            </a:r>
            <a:r>
              <a:rPr lang="fr-FR" dirty="0"/>
              <a:t> 14pt </a:t>
            </a:r>
          </a:p>
          <a:p>
            <a:pPr lvl="2"/>
            <a:r>
              <a:rPr lang="fr-FR" dirty="0"/>
              <a:t>Troisième niveau </a:t>
            </a:r>
            <a:r>
              <a:rPr lang="fr-FR" dirty="0" err="1"/>
              <a:t>raleway</a:t>
            </a:r>
            <a:r>
              <a:rPr lang="fr-FR" dirty="0"/>
              <a:t> 14pt</a:t>
            </a:r>
          </a:p>
          <a:p>
            <a:pPr lvl="3"/>
            <a:r>
              <a:rPr lang="fr-FR" dirty="0"/>
              <a:t>Quatrième niveau </a:t>
            </a:r>
            <a:r>
              <a:rPr lang="fr-FR" dirty="0" err="1"/>
              <a:t>raleway</a:t>
            </a:r>
            <a:r>
              <a:rPr lang="fr-FR" dirty="0"/>
              <a:t> 14pt</a:t>
            </a:r>
          </a:p>
          <a:p>
            <a:pPr lvl="4"/>
            <a:r>
              <a:rPr lang="fr-FR" dirty="0"/>
              <a:t>Cinquième niveau </a:t>
            </a:r>
            <a:r>
              <a:rPr lang="fr-FR" dirty="0" err="1"/>
              <a:t>raleway</a:t>
            </a:r>
            <a:r>
              <a:rPr lang="fr-FR" dirty="0"/>
              <a:t> 14pt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40000" y="3505640"/>
            <a:ext cx="5000625" cy="22950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50">
                <a:solidFill>
                  <a:schemeClr val="accent6"/>
                </a:solidFill>
              </a:defRPr>
            </a:lvl1pPr>
          </a:lstStyle>
          <a:p>
            <a:r>
              <a:rPr lang="fr-FR" dirty="0"/>
              <a:t>Pied de page Raleway 10pt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6A77C4C-C9B9-4CA7-A0FB-28E7ABA2A7A2}"/>
              </a:ext>
            </a:extLst>
          </p:cNvPr>
          <p:cNvSpPr txBox="1"/>
          <p:nvPr userDrawn="1"/>
        </p:nvSpPr>
        <p:spPr>
          <a:xfrm>
            <a:off x="1291188" y="6406244"/>
            <a:ext cx="7295232" cy="1212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788" dirty="0">
                <a:solidFill>
                  <a:schemeClr val="accent6"/>
                </a:solidFill>
              </a:rPr>
              <a:t>Révision du PLU de Coise </a:t>
            </a:r>
            <a:r>
              <a:rPr lang="fr-FR" sz="788" dirty="0">
                <a:solidFill>
                  <a:schemeClr val="accent4"/>
                </a:solidFill>
              </a:rPr>
              <a:t>• </a:t>
            </a:r>
            <a:r>
              <a:rPr lang="fr-FR" sz="788" dirty="0">
                <a:solidFill>
                  <a:schemeClr val="accent6"/>
                </a:solidFill>
              </a:rPr>
              <a:t>projet PADD et règlement</a:t>
            </a:r>
            <a:r>
              <a:rPr lang="fr-FR" sz="788" dirty="0">
                <a:solidFill>
                  <a:schemeClr val="accent4"/>
                </a:solidFill>
              </a:rPr>
              <a:t>• </a:t>
            </a:r>
            <a:r>
              <a:rPr lang="fr-FR" sz="788" dirty="0">
                <a:solidFill>
                  <a:schemeClr val="accent6"/>
                </a:solidFill>
              </a:rPr>
              <a:t>09.09.2021</a:t>
            </a:r>
          </a:p>
        </p:txBody>
      </p:sp>
    </p:spTree>
    <p:extLst>
      <p:ext uri="{BB962C8B-B14F-4D97-AF65-F5344CB8AC3E}">
        <p14:creationId xmlns:p14="http://schemas.microsoft.com/office/powerpoint/2010/main" val="117850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697" r:id="rId4"/>
    <p:sldLayoutId id="2147483709" r:id="rId5"/>
    <p:sldLayoutId id="2147483710" r:id="rId6"/>
    <p:sldLayoutId id="2147483708" r:id="rId7"/>
    <p:sldLayoutId id="2147483729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950" b="1" kern="1200" cap="all" baseline="0">
          <a:solidFill>
            <a:schemeClr val="accent6"/>
          </a:solidFill>
          <a:latin typeface="BenchNine" panose="02000503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1200" kern="1200" baseline="0">
          <a:solidFill>
            <a:schemeClr val="accent6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050" b="1" kern="1200" cap="all" baseline="0">
          <a:solidFill>
            <a:schemeClr val="bg1"/>
          </a:solidFill>
          <a:latin typeface="+mn-lt"/>
          <a:ea typeface="+mn-ea"/>
          <a:cs typeface="+mn-cs"/>
        </a:defRPr>
      </a:lvl2pPr>
      <a:lvl3pPr marL="11906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Raleway" panose="020B0003030101060003" pitchFamily="34" charset="0"/>
        <a:buNone/>
        <a:defRPr sz="1050" b="0" kern="1200" cap="all" baseline="0">
          <a:solidFill>
            <a:schemeClr val="accent2"/>
          </a:solidFill>
          <a:latin typeface="+mn-lt"/>
          <a:ea typeface="+mn-ea"/>
          <a:cs typeface="+mn-cs"/>
        </a:defRPr>
      </a:lvl3pPr>
      <a:lvl4pPr marL="0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Raleway" panose="020B0003030101060003" pitchFamily="34" charset="0"/>
        <a:buNone/>
        <a:defRPr lang="fr-FR" sz="1050" kern="1200" baseline="0" dirty="0" smtClean="0">
          <a:solidFill>
            <a:schemeClr val="accent6"/>
          </a:solidFill>
          <a:latin typeface="+mn-lt"/>
          <a:ea typeface="+mn-ea"/>
          <a:cs typeface="+mn-cs"/>
        </a:defRPr>
      </a:lvl4pPr>
      <a:lvl5pPr marL="65485" indent="-65485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Raleway" panose="020B0003030101060003" pitchFamily="34" charset="0"/>
        <a:buChar char="•"/>
        <a:defRPr sz="1050" kern="1200">
          <a:solidFill>
            <a:schemeClr val="accent6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40000" y="365126"/>
            <a:ext cx="8019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Titre de chapitre </a:t>
            </a:r>
            <a:r>
              <a:rPr lang="fr-FR" dirty="0" err="1"/>
              <a:t>benchnine</a:t>
            </a:r>
            <a:r>
              <a:rPr lang="fr-FR" dirty="0"/>
              <a:t> majuscules 36pt</a:t>
            </a:r>
          </a:p>
        </p:txBody>
      </p:sp>
    </p:spTree>
    <p:extLst>
      <p:ext uri="{BB962C8B-B14F-4D97-AF65-F5344CB8AC3E}">
        <p14:creationId xmlns:p14="http://schemas.microsoft.com/office/powerpoint/2010/main" val="13299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2700" kern="1200" cap="all" baseline="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6326390"/>
            <a:ext cx="707045" cy="402211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40000" y="365126"/>
            <a:ext cx="8019000" cy="13255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fr-FR" dirty="0"/>
              <a:t>Titre de chapitre </a:t>
            </a:r>
            <a:r>
              <a:rPr lang="fr-FR" dirty="0" err="1"/>
              <a:t>Benchnine</a:t>
            </a:r>
            <a:r>
              <a:rPr lang="fr-FR" dirty="0"/>
              <a:t> majuscules BOLD 26pt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0000" y="1800001"/>
            <a:ext cx="8019000" cy="15037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 dirty="0"/>
              <a:t>Modifiez les styles du texte du masque Premier niveau </a:t>
            </a:r>
            <a:r>
              <a:rPr lang="fr-FR" dirty="0" err="1"/>
              <a:t>Raleway</a:t>
            </a:r>
            <a:r>
              <a:rPr lang="fr-FR" dirty="0"/>
              <a:t> 16pt</a:t>
            </a:r>
          </a:p>
          <a:p>
            <a:pPr lvl="1"/>
            <a:r>
              <a:rPr lang="fr-FR" dirty="0"/>
              <a:t>Deuxième niveau </a:t>
            </a:r>
            <a:r>
              <a:rPr lang="fr-FR" dirty="0" err="1"/>
              <a:t>Raleway</a:t>
            </a:r>
            <a:r>
              <a:rPr lang="fr-FR" dirty="0"/>
              <a:t> majuscules </a:t>
            </a:r>
            <a:r>
              <a:rPr lang="fr-FR" dirty="0" err="1"/>
              <a:t>bold</a:t>
            </a:r>
            <a:r>
              <a:rPr lang="fr-FR" dirty="0"/>
              <a:t> 14pt </a:t>
            </a:r>
          </a:p>
          <a:p>
            <a:pPr lvl="2"/>
            <a:r>
              <a:rPr lang="fr-FR" dirty="0"/>
              <a:t>Troisième niveau </a:t>
            </a:r>
            <a:r>
              <a:rPr lang="fr-FR" dirty="0" err="1"/>
              <a:t>raleway</a:t>
            </a:r>
            <a:r>
              <a:rPr lang="fr-FR" dirty="0"/>
              <a:t> 14pt</a:t>
            </a:r>
          </a:p>
          <a:p>
            <a:pPr lvl="3"/>
            <a:r>
              <a:rPr lang="fr-FR" dirty="0"/>
              <a:t>Quatrième niveau </a:t>
            </a:r>
            <a:r>
              <a:rPr lang="fr-FR" dirty="0" err="1"/>
              <a:t>raleway</a:t>
            </a:r>
            <a:r>
              <a:rPr lang="fr-FR" dirty="0"/>
              <a:t> 14pt</a:t>
            </a:r>
          </a:p>
          <a:p>
            <a:pPr lvl="4"/>
            <a:r>
              <a:rPr lang="fr-FR" dirty="0"/>
              <a:t>Cinquième niveau </a:t>
            </a:r>
            <a:r>
              <a:rPr lang="fr-FR" dirty="0" err="1"/>
              <a:t>raleway</a:t>
            </a:r>
            <a:r>
              <a:rPr lang="fr-FR" dirty="0"/>
              <a:t> 14pt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40000" y="3505640"/>
            <a:ext cx="5000625" cy="22950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50">
                <a:solidFill>
                  <a:schemeClr val="accent6"/>
                </a:solidFill>
              </a:defRPr>
            </a:lvl1pPr>
          </a:lstStyle>
          <a:p>
            <a:r>
              <a:rPr lang="fr-FR" dirty="0"/>
              <a:t>Pied de page </a:t>
            </a:r>
            <a:r>
              <a:rPr lang="fr-FR" dirty="0" err="1"/>
              <a:t>Raleway</a:t>
            </a:r>
            <a:r>
              <a:rPr lang="fr-FR" dirty="0"/>
              <a:t> 10pt</a:t>
            </a:r>
          </a:p>
        </p:txBody>
      </p:sp>
      <p:sp>
        <p:nvSpPr>
          <p:cNvPr id="6" name="ZoneTexte 5"/>
          <p:cNvSpPr txBox="1"/>
          <p:nvPr userDrawn="1"/>
        </p:nvSpPr>
        <p:spPr>
          <a:xfrm>
            <a:off x="1291188" y="6406244"/>
            <a:ext cx="7295232" cy="1212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8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/>
                <a:ea typeface="+mn-ea"/>
                <a:cs typeface="+mn-cs"/>
              </a:rPr>
              <a:t>Révision du PLU de Coise </a:t>
            </a:r>
            <a:r>
              <a:rPr kumimoji="0" lang="fr-FR" sz="788" b="0" i="0" u="none" strike="noStrike" kern="1200" cap="none" spc="0" normalizeH="0" baseline="0" noProof="0" dirty="0">
                <a:ln>
                  <a:noFill/>
                </a:ln>
                <a:solidFill>
                  <a:srgbClr val="FF9B19"/>
                </a:solidFill>
                <a:effectLst/>
                <a:uLnTx/>
                <a:uFillTx/>
                <a:latin typeface="Raleway"/>
                <a:ea typeface="+mn-ea"/>
                <a:cs typeface="+mn-cs"/>
              </a:rPr>
              <a:t>• </a:t>
            </a:r>
            <a:r>
              <a:rPr kumimoji="0" lang="fr-FR" sz="78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/>
                <a:ea typeface="+mn-ea"/>
                <a:cs typeface="+mn-cs"/>
              </a:rPr>
              <a:t>projet PADD et règlement</a:t>
            </a:r>
            <a:r>
              <a:rPr kumimoji="0" lang="fr-FR" sz="788" b="0" i="0" u="none" strike="noStrike" kern="1200" cap="none" spc="0" normalizeH="0" baseline="0" noProof="0" dirty="0">
                <a:ln>
                  <a:noFill/>
                </a:ln>
                <a:solidFill>
                  <a:srgbClr val="FF9B19"/>
                </a:solidFill>
                <a:effectLst/>
                <a:uLnTx/>
                <a:uFillTx/>
                <a:latin typeface="Raleway"/>
                <a:ea typeface="+mn-ea"/>
                <a:cs typeface="+mn-cs"/>
              </a:rPr>
              <a:t>• </a:t>
            </a:r>
            <a:r>
              <a:rPr kumimoji="0" lang="fr-FR" sz="78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/>
                <a:ea typeface="+mn-ea"/>
                <a:cs typeface="+mn-cs"/>
              </a:rPr>
              <a:t>09.09.2021</a:t>
            </a:r>
          </a:p>
        </p:txBody>
      </p:sp>
    </p:spTree>
    <p:extLst>
      <p:ext uri="{BB962C8B-B14F-4D97-AF65-F5344CB8AC3E}">
        <p14:creationId xmlns:p14="http://schemas.microsoft.com/office/powerpoint/2010/main" val="3166250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950" b="1" kern="1200" cap="all" baseline="0">
          <a:solidFill>
            <a:schemeClr val="accent6"/>
          </a:solidFill>
          <a:latin typeface="BenchNine" panose="02000503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1200" kern="1200" baseline="0">
          <a:solidFill>
            <a:schemeClr val="accent6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050" b="1" kern="1200" cap="all" baseline="0">
          <a:solidFill>
            <a:schemeClr val="bg1"/>
          </a:solidFill>
          <a:latin typeface="+mn-lt"/>
          <a:ea typeface="+mn-ea"/>
          <a:cs typeface="+mn-cs"/>
        </a:defRPr>
      </a:lvl2pPr>
      <a:lvl3pPr marL="11906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Raleway" panose="020B0003030101060003" pitchFamily="34" charset="0"/>
        <a:buNone/>
        <a:defRPr sz="1050" b="0" kern="1200" cap="all" baseline="0">
          <a:solidFill>
            <a:schemeClr val="accent2"/>
          </a:solidFill>
          <a:latin typeface="+mn-lt"/>
          <a:ea typeface="+mn-ea"/>
          <a:cs typeface="+mn-cs"/>
        </a:defRPr>
      </a:lvl3pPr>
      <a:lvl4pPr marL="0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Raleway" panose="020B0003030101060003" pitchFamily="34" charset="0"/>
        <a:buNone/>
        <a:defRPr lang="fr-FR" sz="1050" kern="1200" baseline="0" dirty="0" smtClean="0">
          <a:solidFill>
            <a:schemeClr val="accent6"/>
          </a:solidFill>
          <a:latin typeface="+mn-lt"/>
          <a:ea typeface="+mn-ea"/>
          <a:cs typeface="+mn-cs"/>
        </a:defRPr>
      </a:lvl4pPr>
      <a:lvl5pPr marL="65485" indent="-65485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Raleway" panose="020B0003030101060003" pitchFamily="34" charset="0"/>
        <a:buChar char="•"/>
        <a:defRPr sz="1050" kern="1200">
          <a:solidFill>
            <a:schemeClr val="accent6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000" y="6326390"/>
            <a:ext cx="707045" cy="402211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40000" y="365126"/>
            <a:ext cx="8019000" cy="13255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fr-FR" dirty="0"/>
              <a:t>Titre de chapitre </a:t>
            </a:r>
            <a:r>
              <a:rPr lang="fr-FR" dirty="0" err="1"/>
              <a:t>Benchnine</a:t>
            </a:r>
            <a:r>
              <a:rPr lang="fr-FR" dirty="0"/>
              <a:t> majuscules BOLD 26pt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0000" y="1800001"/>
            <a:ext cx="8019000" cy="15037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r-FR" dirty="0"/>
              <a:t>Modifiez les styles du texte du masque Premier niveau </a:t>
            </a:r>
            <a:r>
              <a:rPr lang="fr-FR" dirty="0" err="1"/>
              <a:t>Raleway</a:t>
            </a:r>
            <a:r>
              <a:rPr lang="fr-FR" dirty="0"/>
              <a:t> 16pt</a:t>
            </a:r>
          </a:p>
          <a:p>
            <a:pPr lvl="1"/>
            <a:r>
              <a:rPr lang="fr-FR" dirty="0"/>
              <a:t>Deuxième niveau </a:t>
            </a:r>
            <a:r>
              <a:rPr lang="fr-FR" dirty="0" err="1"/>
              <a:t>Raleway</a:t>
            </a:r>
            <a:r>
              <a:rPr lang="fr-FR" dirty="0"/>
              <a:t> majuscules </a:t>
            </a:r>
            <a:r>
              <a:rPr lang="fr-FR" dirty="0" err="1"/>
              <a:t>bold</a:t>
            </a:r>
            <a:r>
              <a:rPr lang="fr-FR" dirty="0"/>
              <a:t> 14pt </a:t>
            </a:r>
          </a:p>
          <a:p>
            <a:pPr lvl="2"/>
            <a:r>
              <a:rPr lang="fr-FR" dirty="0"/>
              <a:t>Troisième niveau </a:t>
            </a:r>
            <a:r>
              <a:rPr lang="fr-FR" dirty="0" err="1"/>
              <a:t>raleway</a:t>
            </a:r>
            <a:r>
              <a:rPr lang="fr-FR" dirty="0"/>
              <a:t> 14pt</a:t>
            </a:r>
          </a:p>
          <a:p>
            <a:pPr lvl="3"/>
            <a:r>
              <a:rPr lang="fr-FR" dirty="0"/>
              <a:t>Quatrième niveau </a:t>
            </a:r>
            <a:r>
              <a:rPr lang="fr-FR" dirty="0" err="1"/>
              <a:t>raleway</a:t>
            </a:r>
            <a:r>
              <a:rPr lang="fr-FR" dirty="0"/>
              <a:t> 14pt</a:t>
            </a:r>
          </a:p>
          <a:p>
            <a:pPr lvl="4"/>
            <a:r>
              <a:rPr lang="fr-FR" dirty="0"/>
              <a:t>Cinquième niveau </a:t>
            </a:r>
            <a:r>
              <a:rPr lang="fr-FR" dirty="0" err="1"/>
              <a:t>raleway</a:t>
            </a:r>
            <a:r>
              <a:rPr lang="fr-FR" dirty="0"/>
              <a:t> 14pt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40000" y="3505640"/>
            <a:ext cx="5000625" cy="229508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50">
                <a:solidFill>
                  <a:schemeClr val="accent6"/>
                </a:solidFill>
              </a:defRPr>
            </a:lvl1pPr>
          </a:lstStyle>
          <a:p>
            <a:r>
              <a:rPr lang="fr-FR" dirty="0"/>
              <a:t>Pied de page Raleway 10pt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6A77C4C-C9B9-4CA7-A0FB-28E7ABA2A7A2}"/>
              </a:ext>
            </a:extLst>
          </p:cNvPr>
          <p:cNvSpPr txBox="1"/>
          <p:nvPr userDrawn="1"/>
        </p:nvSpPr>
        <p:spPr>
          <a:xfrm>
            <a:off x="1291188" y="6406244"/>
            <a:ext cx="7295232" cy="1212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8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/>
                <a:ea typeface="+mn-ea"/>
                <a:cs typeface="+mn-cs"/>
              </a:rPr>
              <a:t>Révision du PLU de Coise </a:t>
            </a:r>
            <a:r>
              <a:rPr kumimoji="0" lang="fr-FR" sz="788" b="0" i="0" u="none" strike="noStrike" kern="1200" cap="none" spc="0" normalizeH="0" baseline="0" noProof="0" dirty="0">
                <a:ln>
                  <a:noFill/>
                </a:ln>
                <a:solidFill>
                  <a:srgbClr val="FF9B19"/>
                </a:solidFill>
                <a:effectLst/>
                <a:uLnTx/>
                <a:uFillTx/>
                <a:latin typeface="Raleway"/>
                <a:ea typeface="+mn-ea"/>
                <a:cs typeface="+mn-cs"/>
              </a:rPr>
              <a:t>• </a:t>
            </a:r>
            <a:r>
              <a:rPr kumimoji="0" lang="fr-FR" sz="78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/>
                <a:ea typeface="+mn-ea"/>
                <a:cs typeface="+mn-cs"/>
              </a:rPr>
              <a:t>projet PADD et règlement</a:t>
            </a:r>
            <a:r>
              <a:rPr kumimoji="0" lang="fr-FR" sz="788" b="0" i="0" u="none" strike="noStrike" kern="1200" cap="none" spc="0" normalizeH="0" baseline="0" noProof="0" dirty="0">
                <a:ln>
                  <a:noFill/>
                </a:ln>
                <a:solidFill>
                  <a:srgbClr val="FF9B19"/>
                </a:solidFill>
                <a:effectLst/>
                <a:uLnTx/>
                <a:uFillTx/>
                <a:latin typeface="Raleway"/>
                <a:ea typeface="+mn-ea"/>
                <a:cs typeface="+mn-cs"/>
              </a:rPr>
              <a:t>• </a:t>
            </a:r>
            <a:r>
              <a:rPr kumimoji="0" lang="fr-FR" sz="78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/>
                <a:ea typeface="+mn-ea"/>
                <a:cs typeface="+mn-cs"/>
              </a:rPr>
              <a:t>09.09.2021</a:t>
            </a:r>
          </a:p>
        </p:txBody>
      </p:sp>
    </p:spTree>
    <p:extLst>
      <p:ext uri="{BB962C8B-B14F-4D97-AF65-F5344CB8AC3E}">
        <p14:creationId xmlns:p14="http://schemas.microsoft.com/office/powerpoint/2010/main" val="398150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950" b="1" kern="1200" cap="all" baseline="0">
          <a:solidFill>
            <a:schemeClr val="accent6"/>
          </a:solidFill>
          <a:latin typeface="BenchNine" panose="02000503000000000000" pitchFamily="2" charset="0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1200" kern="1200" baseline="0">
          <a:solidFill>
            <a:schemeClr val="accent6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050" b="1" kern="1200" cap="all" baseline="0">
          <a:solidFill>
            <a:schemeClr val="bg1"/>
          </a:solidFill>
          <a:latin typeface="+mn-lt"/>
          <a:ea typeface="+mn-ea"/>
          <a:cs typeface="+mn-cs"/>
        </a:defRPr>
      </a:lvl2pPr>
      <a:lvl3pPr marL="11906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Raleway" panose="020B0003030101060003" pitchFamily="34" charset="0"/>
        <a:buNone/>
        <a:defRPr sz="1050" b="0" kern="1200" cap="all" baseline="0">
          <a:solidFill>
            <a:schemeClr val="accent2"/>
          </a:solidFill>
          <a:latin typeface="+mn-lt"/>
          <a:ea typeface="+mn-ea"/>
          <a:cs typeface="+mn-cs"/>
        </a:defRPr>
      </a:lvl3pPr>
      <a:lvl4pPr marL="0" indent="0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Raleway" panose="020B0003030101060003" pitchFamily="34" charset="0"/>
        <a:buNone/>
        <a:defRPr lang="fr-FR" sz="1050" kern="1200" baseline="0" dirty="0" smtClean="0">
          <a:solidFill>
            <a:schemeClr val="accent6"/>
          </a:solidFill>
          <a:latin typeface="+mn-lt"/>
          <a:ea typeface="+mn-ea"/>
          <a:cs typeface="+mn-cs"/>
        </a:defRPr>
      </a:lvl4pPr>
      <a:lvl5pPr marL="65485" indent="-65485" algn="l" defTabSz="685800" rtl="0" eaLnBrk="1" latinLnBrk="0" hangingPunct="1">
        <a:lnSpc>
          <a:spcPct val="90000"/>
        </a:lnSpc>
        <a:spcBef>
          <a:spcPts val="375"/>
        </a:spcBef>
        <a:buClr>
          <a:schemeClr val="accent4"/>
        </a:buClr>
        <a:buFont typeface="Raleway" panose="020B0003030101060003" pitchFamily="34" charset="0"/>
        <a:buChar char="•"/>
        <a:defRPr sz="1050" kern="1200">
          <a:solidFill>
            <a:schemeClr val="accent6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révision du plan local d’urbanisme </a:t>
            </a:r>
            <a:br>
              <a:rPr lang="fr-FR" dirty="0"/>
            </a:br>
            <a:r>
              <a:rPr lang="fr-FR" dirty="0"/>
              <a:t>de Coise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1876425" y="4675776"/>
            <a:ext cx="5399485" cy="610599"/>
          </a:xfrm>
        </p:spPr>
        <p:txBody>
          <a:bodyPr>
            <a:normAutofit/>
          </a:bodyPr>
          <a:lstStyle/>
          <a:p>
            <a:pPr algn="ctr"/>
            <a:r>
              <a:rPr lang="fr-FR" cap="all" dirty="0">
                <a:solidFill>
                  <a:schemeClr val="bg1">
                    <a:lumMod val="50000"/>
                  </a:schemeClr>
                </a:solidFill>
              </a:rPr>
              <a:t>OAP : Schémas de Principe et programme</a:t>
            </a:r>
          </a:p>
        </p:txBody>
      </p:sp>
    </p:spTree>
    <p:extLst>
      <p:ext uri="{BB962C8B-B14F-4D97-AF65-F5344CB8AC3E}">
        <p14:creationId xmlns:p14="http://schemas.microsoft.com/office/powerpoint/2010/main" val="3415255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CC0727-793A-4CE4-B9AC-56345EA6E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 dirty="0"/>
              <a:t>Rue du soleil couchant</a:t>
            </a:r>
          </a:p>
        </p:txBody>
      </p:sp>
      <p:graphicFrame>
        <p:nvGraphicFramePr>
          <p:cNvPr id="6" name="Tableau 13">
            <a:extLst>
              <a:ext uri="{FF2B5EF4-FFF2-40B4-BE49-F238E27FC236}">
                <a16:creationId xmlns:a16="http://schemas.microsoft.com/office/drawing/2014/main" id="{84A03FB8-77EC-4140-8864-2EBD5CFE6E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908841"/>
              </p:ext>
            </p:extLst>
          </p:nvPr>
        </p:nvGraphicFramePr>
        <p:xfrm>
          <a:off x="1524000" y="13970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23189521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91244470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993385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Rue du soleil couchant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26051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FR" dirty="0"/>
                        <a:t>Surface totale de l’OAP (en m²)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680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07276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fr-FR" dirty="0"/>
                        <a:t>Nombre de logements (densité)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Individuel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1040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Intermédiaire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812496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Collectif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3443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0639509"/>
                  </a:ext>
                </a:extLst>
              </a:tr>
            </a:tbl>
          </a:graphicData>
        </a:graphic>
      </p:graphicFrame>
      <p:graphicFrame>
        <p:nvGraphicFramePr>
          <p:cNvPr id="8" name="Tableau 16">
            <a:extLst>
              <a:ext uri="{FF2B5EF4-FFF2-40B4-BE49-F238E27FC236}">
                <a16:creationId xmlns:a16="http://schemas.microsoft.com/office/drawing/2014/main" id="{48ECFA84-02AB-4890-858A-B188A06437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920820"/>
              </p:ext>
            </p:extLst>
          </p:nvPr>
        </p:nvGraphicFramePr>
        <p:xfrm>
          <a:off x="1524000" y="4025446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72754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88788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Densité brute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29,4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24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3998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9F042-A4A0-4462-A50C-2E4A0628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Bourg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1612426-49EC-47CC-BD76-615612B74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688" y="1043370"/>
            <a:ext cx="7260225" cy="534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435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730306-F755-42DC-9B17-167EA2F4B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 dirty="0"/>
              <a:t>Bourg</a:t>
            </a:r>
          </a:p>
        </p:txBody>
      </p:sp>
      <p:graphicFrame>
        <p:nvGraphicFramePr>
          <p:cNvPr id="6" name="Tableau 13">
            <a:extLst>
              <a:ext uri="{FF2B5EF4-FFF2-40B4-BE49-F238E27FC236}">
                <a16:creationId xmlns:a16="http://schemas.microsoft.com/office/drawing/2014/main" id="{7B1AA1FB-37C7-4DA9-AF93-EE34F63AF0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464250"/>
              </p:ext>
            </p:extLst>
          </p:nvPr>
        </p:nvGraphicFramePr>
        <p:xfrm>
          <a:off x="1524000" y="13970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23189521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91244470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993385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Bourg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26051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FR" dirty="0"/>
                        <a:t>Surface totale de l’OAP (en m²)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1070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07276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fr-FR" dirty="0"/>
                        <a:t>Nombre de logements (densité)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Individuel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1040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Intermédiaire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812496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Collectif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3443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0639509"/>
                  </a:ext>
                </a:extLst>
              </a:tr>
            </a:tbl>
          </a:graphicData>
        </a:graphic>
      </p:graphicFrame>
      <p:graphicFrame>
        <p:nvGraphicFramePr>
          <p:cNvPr id="8" name="Tableau 16">
            <a:extLst>
              <a:ext uri="{FF2B5EF4-FFF2-40B4-BE49-F238E27FC236}">
                <a16:creationId xmlns:a16="http://schemas.microsoft.com/office/drawing/2014/main" id="{57269E0A-92F9-4B50-B47D-62F5A3A83F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351579"/>
              </p:ext>
            </p:extLst>
          </p:nvPr>
        </p:nvGraphicFramePr>
        <p:xfrm>
          <a:off x="1512587" y="3783511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72754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88788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Densité brute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93,4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605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6378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9F042-A4A0-4462-A50C-2E4A0628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grande </a:t>
            </a:r>
            <a:r>
              <a:rPr lang="fr-FR" dirty="0" err="1"/>
              <a:t>Chazotte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4DDF6CC-404B-47DC-AB45-0AC0CBDA26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160" y="1235529"/>
            <a:ext cx="6692241" cy="514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80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B16E37-F52E-45D6-B02A-C272BF5CF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 dirty="0"/>
              <a:t>La grande </a:t>
            </a:r>
            <a:r>
              <a:rPr lang="fr-FR" dirty="0" err="1"/>
              <a:t>Chazotte</a:t>
            </a:r>
            <a:endParaRPr lang="fr-FR" dirty="0"/>
          </a:p>
        </p:txBody>
      </p:sp>
      <p:graphicFrame>
        <p:nvGraphicFramePr>
          <p:cNvPr id="6" name="Tableau 13">
            <a:extLst>
              <a:ext uri="{FF2B5EF4-FFF2-40B4-BE49-F238E27FC236}">
                <a16:creationId xmlns:a16="http://schemas.microsoft.com/office/drawing/2014/main" id="{4A0F46FA-F6AF-4610-89CE-81254EE2C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1423845"/>
              </p:ext>
            </p:extLst>
          </p:nvPr>
        </p:nvGraphicFramePr>
        <p:xfrm>
          <a:off x="1524000" y="1397000"/>
          <a:ext cx="6096000" cy="235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23189521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91244470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993385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 grande </a:t>
                      </a:r>
                      <a:r>
                        <a:rPr lang="fr-FR" dirty="0" err="1"/>
                        <a:t>Chazotte</a:t>
                      </a:r>
                      <a:r>
                        <a:rPr lang="fr-FR" dirty="0"/>
                        <a:t> (opération d’ensemble)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26051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FR" dirty="0"/>
                        <a:t>Surface totale de l’OAP (en m²)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2780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07276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fr-FR" dirty="0"/>
                        <a:t>Nombre de logements (densité)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Individuel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1040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Intermédiaire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812496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Collectif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3443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0639509"/>
                  </a:ext>
                </a:extLst>
              </a:tr>
            </a:tbl>
          </a:graphicData>
        </a:graphic>
      </p:graphicFrame>
      <p:graphicFrame>
        <p:nvGraphicFramePr>
          <p:cNvPr id="8" name="Tableau 16">
            <a:extLst>
              <a:ext uri="{FF2B5EF4-FFF2-40B4-BE49-F238E27FC236}">
                <a16:creationId xmlns:a16="http://schemas.microsoft.com/office/drawing/2014/main" id="{E4722973-0BE4-4E8D-861B-938F444290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0604021"/>
              </p:ext>
            </p:extLst>
          </p:nvPr>
        </p:nvGraphicFramePr>
        <p:xfrm>
          <a:off x="1524000" y="3915591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72754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88788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Densité brute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14,3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24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5336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9F042-A4A0-4462-A50C-2E4A0628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Mairie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024D106-EFAE-47C9-8D44-DBF32FE673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697" y="1235529"/>
            <a:ext cx="6660188" cy="508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5390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B16E37-F52E-45D6-B02A-C272BF5CF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 dirty="0"/>
              <a:t>Mairie</a:t>
            </a:r>
          </a:p>
        </p:txBody>
      </p:sp>
      <p:graphicFrame>
        <p:nvGraphicFramePr>
          <p:cNvPr id="6" name="Tableau 13">
            <a:extLst>
              <a:ext uri="{FF2B5EF4-FFF2-40B4-BE49-F238E27FC236}">
                <a16:creationId xmlns:a16="http://schemas.microsoft.com/office/drawing/2014/main" id="{4A0F46FA-F6AF-4610-89CE-81254EE2C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717755"/>
              </p:ext>
            </p:extLst>
          </p:nvPr>
        </p:nvGraphicFramePr>
        <p:xfrm>
          <a:off x="1524000" y="13970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23189521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91244470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993385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Mairie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26051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FR" dirty="0"/>
                        <a:t>Surface totale de l’OAP (en m²)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720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07276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fr-FR" dirty="0"/>
                        <a:t>Nombre de logements (densité)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Individuel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1040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Intermédiaire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812496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Collectif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3443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0639509"/>
                  </a:ext>
                </a:extLst>
              </a:tr>
            </a:tbl>
          </a:graphicData>
        </a:graphic>
      </p:graphicFrame>
      <p:graphicFrame>
        <p:nvGraphicFramePr>
          <p:cNvPr id="8" name="Tableau 16">
            <a:extLst>
              <a:ext uri="{FF2B5EF4-FFF2-40B4-BE49-F238E27FC236}">
                <a16:creationId xmlns:a16="http://schemas.microsoft.com/office/drawing/2014/main" id="{E4722973-0BE4-4E8D-861B-938F444290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474934"/>
              </p:ext>
            </p:extLst>
          </p:nvPr>
        </p:nvGraphicFramePr>
        <p:xfrm>
          <a:off x="1524000" y="3915591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72754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88788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Densité brute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55,6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24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55452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9F042-A4A0-4462-A50C-2E4A0628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croix de fer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CD8DBC7-7571-423B-88DD-CE36F46E1A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884" y="1235529"/>
            <a:ext cx="6649293" cy="507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6819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757F4B-C62D-4CB4-AF12-C50307E96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 dirty="0"/>
              <a:t>La croix de fer</a:t>
            </a:r>
          </a:p>
        </p:txBody>
      </p:sp>
      <p:graphicFrame>
        <p:nvGraphicFramePr>
          <p:cNvPr id="6" name="Tableau 13">
            <a:extLst>
              <a:ext uri="{FF2B5EF4-FFF2-40B4-BE49-F238E27FC236}">
                <a16:creationId xmlns:a16="http://schemas.microsoft.com/office/drawing/2014/main" id="{6B89AEBC-E208-4FFF-B36C-1BC44C0413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10408"/>
              </p:ext>
            </p:extLst>
          </p:nvPr>
        </p:nvGraphicFramePr>
        <p:xfrm>
          <a:off x="1524000" y="1235529"/>
          <a:ext cx="6096000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23189521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91244470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993385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 croix de fer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(opération d’ensemble)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26051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FR" dirty="0"/>
                        <a:t>Surface totale de l’OAP (en m²)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7100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07276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fr-FR" dirty="0"/>
                        <a:t>Nombre de logements (densité)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Individuel (15 lgts/ha)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1040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Intermédiaire (30 lgts/ha)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812496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Collectif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3443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0639509"/>
                  </a:ext>
                </a:extLst>
              </a:tr>
            </a:tbl>
          </a:graphicData>
        </a:graphic>
      </p:graphicFrame>
      <p:graphicFrame>
        <p:nvGraphicFramePr>
          <p:cNvPr id="8" name="Tableau 16">
            <a:extLst>
              <a:ext uri="{FF2B5EF4-FFF2-40B4-BE49-F238E27FC236}">
                <a16:creationId xmlns:a16="http://schemas.microsoft.com/office/drawing/2014/main" id="{8F5865CA-4732-4946-A192-1FDC2CBE01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574058"/>
              </p:ext>
            </p:extLst>
          </p:nvPr>
        </p:nvGraphicFramePr>
        <p:xfrm>
          <a:off x="1512587" y="403016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72754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88788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Densité brute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16,9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24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366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9F042-A4A0-4462-A50C-2E4A0628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Creux du loup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32F56A9-45A8-4261-A695-362117B75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264" y="1149899"/>
            <a:ext cx="6794624" cy="518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042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1FD313-CB2E-44C7-A330-B79009236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OAP à l’étude</a:t>
            </a:r>
          </a:p>
        </p:txBody>
      </p:sp>
    </p:spTree>
    <p:extLst>
      <p:ext uri="{BB962C8B-B14F-4D97-AF65-F5344CB8AC3E}">
        <p14:creationId xmlns:p14="http://schemas.microsoft.com/office/powerpoint/2010/main" val="28184757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757F4B-C62D-4CB4-AF12-C50307E96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 dirty="0"/>
              <a:t>Creux du loup</a:t>
            </a:r>
          </a:p>
        </p:txBody>
      </p:sp>
      <p:graphicFrame>
        <p:nvGraphicFramePr>
          <p:cNvPr id="6" name="Tableau 13">
            <a:extLst>
              <a:ext uri="{FF2B5EF4-FFF2-40B4-BE49-F238E27FC236}">
                <a16:creationId xmlns:a16="http://schemas.microsoft.com/office/drawing/2014/main" id="{6B89AEBC-E208-4FFF-B36C-1BC44C0413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480238"/>
              </p:ext>
            </p:extLst>
          </p:nvPr>
        </p:nvGraphicFramePr>
        <p:xfrm>
          <a:off x="1524000" y="1235529"/>
          <a:ext cx="6096000" cy="248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23189521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91244470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993385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La croix de fer</a:t>
                      </a:r>
                    </a:p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/>
                        <a:t>(opération d’ensemble)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26051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FR" dirty="0"/>
                        <a:t>Surface totale de l’OAP (en m²)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4550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07276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fr-FR" dirty="0"/>
                        <a:t>Nombre de logements (densité)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Individuel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1040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Intermédiaire (25 lgts/ha)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812496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Collectif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3443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0639509"/>
                  </a:ext>
                </a:extLst>
              </a:tr>
            </a:tbl>
          </a:graphicData>
        </a:graphic>
      </p:graphicFrame>
      <p:graphicFrame>
        <p:nvGraphicFramePr>
          <p:cNvPr id="8" name="Tableau 16">
            <a:extLst>
              <a:ext uri="{FF2B5EF4-FFF2-40B4-BE49-F238E27FC236}">
                <a16:creationId xmlns:a16="http://schemas.microsoft.com/office/drawing/2014/main" id="{8F5865CA-4732-4946-A192-1FDC2CBE01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153937"/>
              </p:ext>
            </p:extLst>
          </p:nvPr>
        </p:nvGraphicFramePr>
        <p:xfrm>
          <a:off x="1512587" y="403016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72754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88788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Densité brute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24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32605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596217-4A1E-4116-97B4-69B89A8F7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z="1950" b="1" i="0" u="none" strike="noStrike" kern="1200" cap="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enchNine" panose="02000503000000000000" pitchFamily="2" charset="0"/>
                <a:ea typeface="+mj-ea"/>
                <a:cs typeface="+mj-cs"/>
              </a:rPr>
              <a:t>Récapitulatif général : les OAP</a:t>
            </a:r>
            <a:endParaRPr lang="fr-FR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592618D-BFC6-4B81-9409-1E7EA110FA3C}"/>
              </a:ext>
            </a:extLst>
          </p:cNvPr>
          <p:cNvSpPr txBox="1"/>
          <p:nvPr/>
        </p:nvSpPr>
        <p:spPr>
          <a:xfrm>
            <a:off x="6810518" y="5430753"/>
            <a:ext cx="2585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chemeClr val="accent4"/>
                </a:solidFill>
              </a:rPr>
              <a:t>SCOT limite à 30% la part constructible en habitat individuel : </a:t>
            </a:r>
            <a:r>
              <a:rPr lang="fr-FR" sz="1200" b="1" u="sng" dirty="0">
                <a:solidFill>
                  <a:schemeClr val="accent4"/>
                </a:solidFill>
              </a:rPr>
              <a:t>OK SCOT</a:t>
            </a:r>
          </a:p>
        </p:txBody>
      </p:sp>
      <p:sp>
        <p:nvSpPr>
          <p:cNvPr id="11" name="Flèche : chevron 10">
            <a:extLst>
              <a:ext uri="{FF2B5EF4-FFF2-40B4-BE49-F238E27FC236}">
                <a16:creationId xmlns:a16="http://schemas.microsoft.com/office/drawing/2014/main" id="{C8CFF3C2-EF08-4908-A63E-5B7B787BCD2E}"/>
              </a:ext>
            </a:extLst>
          </p:cNvPr>
          <p:cNvSpPr/>
          <p:nvPr/>
        </p:nvSpPr>
        <p:spPr>
          <a:xfrm rot="5400000">
            <a:off x="8136634" y="4763975"/>
            <a:ext cx="400110" cy="466795"/>
          </a:xfrm>
          <a:prstGeom prst="chevron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01221B9-C45A-4921-948C-7D54E3A4470C}"/>
              </a:ext>
            </a:extLst>
          </p:cNvPr>
          <p:cNvSpPr txBox="1"/>
          <p:nvPr/>
        </p:nvSpPr>
        <p:spPr>
          <a:xfrm>
            <a:off x="2825222" y="4945166"/>
            <a:ext cx="3292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rgbClr val="FF0000"/>
                </a:solidFill>
              </a:rPr>
              <a:t>SCOT limite à 20% la part de logements à construire situés dans les hameaux : 8/54 = 14,8% : </a:t>
            </a:r>
            <a:r>
              <a:rPr lang="fr-FR" sz="1200" b="1" u="sng" dirty="0">
                <a:solidFill>
                  <a:srgbClr val="FF0000"/>
                </a:solidFill>
              </a:rPr>
              <a:t>OK SCOT</a:t>
            </a:r>
          </a:p>
        </p:txBody>
      </p:sp>
      <p:sp>
        <p:nvSpPr>
          <p:cNvPr id="15" name="Flèche : chevron 14">
            <a:extLst>
              <a:ext uri="{FF2B5EF4-FFF2-40B4-BE49-F238E27FC236}">
                <a16:creationId xmlns:a16="http://schemas.microsoft.com/office/drawing/2014/main" id="{997E9B11-0348-40C5-8549-742F0FD266B9}"/>
              </a:ext>
            </a:extLst>
          </p:cNvPr>
          <p:cNvSpPr/>
          <p:nvPr/>
        </p:nvSpPr>
        <p:spPr>
          <a:xfrm rot="5400000">
            <a:off x="2039041" y="4964031"/>
            <a:ext cx="400110" cy="466795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CD9C9356-767B-44A0-97E5-57998AF80A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616135"/>
              </p:ext>
            </p:extLst>
          </p:nvPr>
        </p:nvGraphicFramePr>
        <p:xfrm>
          <a:off x="416514" y="1266503"/>
          <a:ext cx="8310972" cy="3389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2581">
                  <a:extLst>
                    <a:ext uri="{9D8B030D-6E8A-4147-A177-3AD203B41FA5}">
                      <a16:colId xmlns:a16="http://schemas.microsoft.com/office/drawing/2014/main" val="3737113042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2387544891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541417609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1204445282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3209148975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181576668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2052939359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2683164972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1174244871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358652735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2377653215"/>
                    </a:ext>
                  </a:extLst>
                </a:gridCol>
                <a:gridCol w="692581">
                  <a:extLst>
                    <a:ext uri="{9D8B030D-6E8A-4147-A177-3AD203B41FA5}">
                      <a16:colId xmlns:a16="http://schemas.microsoft.com/office/drawing/2014/main" val="469230740"/>
                    </a:ext>
                  </a:extLst>
                </a:gridCol>
              </a:tblGrid>
              <a:tr h="285541"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8150" marR="5350" marT="5350" marB="0" anchor="ctr"/>
                </a:tc>
                <a:tc rowSpan="2"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1000" u="none" strike="noStrike">
                          <a:effectLst/>
                        </a:rPr>
                        <a:t>Le Vieux Coise </a:t>
                      </a:r>
                      <a:endParaRPr lang="fr-FR" sz="100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1000" u="none" strike="noStrike">
                          <a:effectLst/>
                        </a:rPr>
                        <a:t>Le Grand Val</a:t>
                      </a:r>
                      <a:endParaRPr lang="fr-FR" sz="100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1000" u="none" strike="noStrike">
                          <a:effectLst/>
                        </a:rPr>
                        <a:t>Route du stade</a:t>
                      </a:r>
                      <a:endParaRPr lang="fr-FR" sz="100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1000" u="none" strike="noStrike">
                          <a:effectLst/>
                        </a:rPr>
                        <a:t>Rue du soleil couchant</a:t>
                      </a:r>
                      <a:endParaRPr lang="fr-FR" sz="100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1000" u="none" strike="noStrike">
                          <a:effectLst/>
                        </a:rPr>
                        <a:t>La croix de fer</a:t>
                      </a:r>
                      <a:endParaRPr lang="fr-FR" sz="100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1000" u="none" strike="noStrike">
                          <a:effectLst/>
                        </a:rPr>
                        <a:t>Bourg</a:t>
                      </a:r>
                      <a:endParaRPr lang="fr-FR" sz="100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1000" u="none" strike="noStrike">
                          <a:effectLst/>
                        </a:rPr>
                        <a:t>La grande Chazotte</a:t>
                      </a:r>
                      <a:endParaRPr lang="fr-FR" sz="100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1000" u="none" strike="noStrike">
                          <a:effectLst/>
                        </a:rPr>
                        <a:t>Mairie</a:t>
                      </a:r>
                      <a:endParaRPr lang="fr-FR" sz="100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fr-FR" sz="1000" u="none" strike="noStrike">
                          <a:effectLst/>
                        </a:rPr>
                        <a:t>Creux du Loup</a:t>
                      </a:r>
                      <a:endParaRPr lang="fr-FR" sz="100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050" u="none" strike="noStrike">
                          <a:effectLst/>
                        </a:rPr>
                        <a:t>TOTAL</a:t>
                      </a:r>
                      <a:endParaRPr lang="fr-FR" sz="105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extLst>
                  <a:ext uri="{0D108BD9-81ED-4DB2-BD59-A6C34878D82A}">
                    <a16:rowId xmlns:a16="http://schemas.microsoft.com/office/drawing/2014/main" val="4110133136"/>
                  </a:ext>
                </a:extLst>
              </a:tr>
              <a:tr h="564154">
                <a:tc gridSpan="2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(% du total)</a:t>
                      </a:r>
                      <a:endParaRPr lang="fr-FR" sz="1100" b="1" i="0" u="none" strike="noStrike">
                        <a:solidFill>
                          <a:srgbClr val="FFFFFF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extLst>
                  <a:ext uri="{0D108BD9-81ED-4DB2-BD59-A6C34878D82A}">
                    <a16:rowId xmlns:a16="http://schemas.microsoft.com/office/drawing/2014/main" val="3813477227"/>
                  </a:ext>
                </a:extLst>
              </a:tr>
              <a:tr h="559079"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fr-FR" sz="1100" u="none" strike="noStrike">
                          <a:effectLst/>
                        </a:rPr>
                        <a:t>Surface totale de l’OAP (en m²)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48150" marR="5350" marT="535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350" b="0" i="0" u="none" strike="noStrike" dirty="0">
                          <a:solidFill>
                            <a:srgbClr val="87BEC3"/>
                          </a:solidFill>
                          <a:effectLst/>
                          <a:latin typeface="Raleway" panose="020B0503030101060003" pitchFamily="34" charset="0"/>
                        </a:rPr>
                        <a:t>3320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350" b="0" i="0" u="none" strike="noStrike">
                          <a:solidFill>
                            <a:srgbClr val="87BEC3"/>
                          </a:solidFill>
                          <a:effectLst/>
                          <a:latin typeface="Raleway" panose="020B0503030101060003" pitchFamily="34" charset="0"/>
                        </a:rPr>
                        <a:t>2860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350" b="0" i="0" u="none" strike="noStrike">
                          <a:solidFill>
                            <a:srgbClr val="87BEC3"/>
                          </a:solidFill>
                          <a:effectLst/>
                          <a:latin typeface="Raleway" panose="020B0503030101060003" pitchFamily="34" charset="0"/>
                        </a:rPr>
                        <a:t>700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350" b="0" i="0" u="none" strike="noStrike">
                          <a:solidFill>
                            <a:srgbClr val="87BEC3"/>
                          </a:solidFill>
                          <a:effectLst/>
                          <a:latin typeface="Raleway" panose="020B0503030101060003" pitchFamily="34" charset="0"/>
                        </a:rPr>
                        <a:t>680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350" b="0" i="0" u="none" strike="noStrike">
                          <a:solidFill>
                            <a:srgbClr val="87BEC3"/>
                          </a:solidFill>
                          <a:effectLst/>
                          <a:latin typeface="Raleway" panose="020B0503030101060003" pitchFamily="34" charset="0"/>
                        </a:rPr>
                        <a:t>7100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350" b="0" i="0" u="none" strike="noStrike">
                          <a:solidFill>
                            <a:srgbClr val="87BEC3"/>
                          </a:solidFill>
                          <a:effectLst/>
                          <a:latin typeface="Raleway" panose="020B0503030101060003" pitchFamily="34" charset="0"/>
                        </a:rPr>
                        <a:t>1070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350" b="0" i="0" u="none" strike="noStrike">
                          <a:solidFill>
                            <a:srgbClr val="87BEC3"/>
                          </a:solidFill>
                          <a:effectLst/>
                          <a:latin typeface="Raleway" panose="020B0503030101060003" pitchFamily="34" charset="0"/>
                        </a:rPr>
                        <a:t>2780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350" b="0" i="0" u="none" strike="noStrike">
                          <a:solidFill>
                            <a:srgbClr val="87BEC3"/>
                          </a:solidFill>
                          <a:effectLst/>
                          <a:latin typeface="Raleway" panose="020B0503030101060003" pitchFamily="34" charset="0"/>
                        </a:rPr>
                        <a:t>720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350" b="0" i="0" u="none" strike="noStrike" dirty="0">
                          <a:solidFill>
                            <a:srgbClr val="87BEC3"/>
                          </a:solidFill>
                          <a:effectLst/>
                          <a:latin typeface="Raleway" panose="020B0503030101060003" pitchFamily="34" charset="0"/>
                        </a:rPr>
                        <a:t>4550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 dirty="0">
                          <a:effectLst/>
                        </a:rPr>
                        <a:t>23780</a:t>
                      </a:r>
                      <a:endParaRPr lang="fr-FR" sz="1100" b="1" i="0" u="none" strike="noStrike" dirty="0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extLst>
                  <a:ext uri="{0D108BD9-81ED-4DB2-BD59-A6C34878D82A}">
                    <a16:rowId xmlns:a16="http://schemas.microsoft.com/office/drawing/2014/main" val="4230067921"/>
                  </a:ext>
                </a:extLst>
              </a:tr>
              <a:tr h="564154">
                <a:tc rowSpan="4">
                  <a:txBody>
                    <a:bodyPr/>
                    <a:lstStyle/>
                    <a:p>
                      <a:pPr algn="l" rtl="0" fontAlgn="ctr"/>
                      <a:r>
                        <a:rPr lang="fr-FR" sz="1100" u="none" strike="noStrike">
                          <a:effectLst/>
                        </a:rPr>
                        <a:t>Nombre de logements (densité)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48150" marR="5350" marT="535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100" u="none" strike="noStrike">
                          <a:effectLst/>
                        </a:rPr>
                        <a:t>Individuel 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481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4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 dirty="0">
                          <a:effectLst/>
                        </a:rPr>
                        <a:t> 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8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4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 dirty="0">
                          <a:effectLst/>
                        </a:rPr>
                        <a:t>16 (</a:t>
                      </a:r>
                      <a:r>
                        <a:rPr lang="fr-FR" sz="1100" b="1" u="none" strike="noStrike" dirty="0">
                          <a:solidFill>
                            <a:schemeClr val="accent4"/>
                          </a:solidFill>
                          <a:effectLst/>
                        </a:rPr>
                        <a:t>29%</a:t>
                      </a:r>
                      <a:r>
                        <a:rPr lang="fr-FR" sz="1100" u="none" strike="noStrike" dirty="0">
                          <a:effectLst/>
                        </a:rPr>
                        <a:t>)</a:t>
                      </a:r>
                      <a:endParaRPr lang="fr-FR" sz="1100" b="0" i="0" u="none" strike="noStrike" dirty="0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extLst>
                  <a:ext uri="{0D108BD9-81ED-4DB2-BD59-A6C34878D82A}">
                    <a16:rowId xmlns:a16="http://schemas.microsoft.com/office/drawing/2014/main" val="3774023226"/>
                  </a:ext>
                </a:extLst>
              </a:tr>
              <a:tr h="56415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100" u="none" strike="noStrike">
                          <a:effectLst/>
                        </a:rPr>
                        <a:t>Intermédiaire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481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6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2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2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4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10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24 (44%)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extLst>
                  <a:ext uri="{0D108BD9-81ED-4DB2-BD59-A6C34878D82A}">
                    <a16:rowId xmlns:a16="http://schemas.microsoft.com/office/drawing/2014/main" val="1685541701"/>
                  </a:ext>
                </a:extLst>
              </a:tr>
              <a:tr h="564154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100" u="none" strike="noStrike">
                          <a:effectLst/>
                        </a:rPr>
                        <a:t>Collectif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481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10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4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u="none" strike="noStrike">
                          <a:effectLst/>
                        </a:rPr>
                        <a:t> 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u="none" strike="noStrike">
                          <a:effectLst/>
                        </a:rPr>
                        <a:t>14 (26%)</a:t>
                      </a:r>
                      <a:endParaRPr lang="fr-FR" sz="1100" b="0" i="0" u="none" strike="noStrike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extLst>
                  <a:ext uri="{0D108BD9-81ED-4DB2-BD59-A6C34878D82A}">
                    <a16:rowId xmlns:a16="http://schemas.microsoft.com/office/drawing/2014/main" val="2545765459"/>
                  </a:ext>
                </a:extLst>
              </a:tr>
              <a:tr h="288079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fr-FR" sz="1100" b="1" u="none" strike="noStrike" dirty="0">
                          <a:effectLst/>
                        </a:rPr>
                        <a:t>TOTAL</a:t>
                      </a:r>
                      <a:endParaRPr lang="fr-FR" sz="1100" b="1" i="0" u="none" strike="noStrike" dirty="0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481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fr-FR" sz="1100" b="1" i="0" u="none" strike="noStrike" dirty="0">
                        <a:solidFill>
                          <a:srgbClr val="FF0000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b="1" u="none" strike="noStrike" dirty="0">
                          <a:effectLst/>
                        </a:rPr>
                        <a:t>6</a:t>
                      </a:r>
                      <a:endParaRPr lang="fr-FR" sz="1100" b="1" i="0" u="none" strike="noStrike" dirty="0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b="1" u="none" strike="noStrike" dirty="0">
                          <a:effectLst/>
                        </a:rPr>
                        <a:t>2</a:t>
                      </a:r>
                      <a:endParaRPr lang="fr-FR" sz="1100" b="1" i="0" u="none" strike="noStrike" dirty="0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b="1" u="none" strike="noStrike" dirty="0">
                          <a:effectLst/>
                        </a:rPr>
                        <a:t>2</a:t>
                      </a:r>
                      <a:endParaRPr lang="fr-FR" sz="1100" b="1" i="0" u="none" strike="noStrike" dirty="0">
                        <a:solidFill>
                          <a:srgbClr val="69A5A8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b="1" u="none" strike="noStrike" dirty="0">
                          <a:effectLst/>
                        </a:rPr>
                        <a:t>12</a:t>
                      </a:r>
                      <a:endParaRPr lang="fr-FR" sz="1100" b="1" i="0" u="none" strike="noStrike" dirty="0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b="1" u="none" strike="noStrike" dirty="0">
                          <a:effectLst/>
                        </a:rPr>
                        <a:t>10</a:t>
                      </a:r>
                      <a:endParaRPr lang="fr-FR" sz="1100" b="1" i="0" u="none" strike="noStrike" dirty="0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4</a:t>
                      </a:r>
                      <a:endParaRPr lang="fr-FR" sz="1100" b="1" i="0" u="none" strike="noStrike" dirty="0">
                        <a:solidFill>
                          <a:srgbClr val="FF0000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b="1" u="none" strike="noStrike" dirty="0">
                          <a:effectLst/>
                        </a:rPr>
                        <a:t>4</a:t>
                      </a:r>
                      <a:endParaRPr lang="fr-FR" sz="1100" b="1" i="0" u="none" strike="noStrike" dirty="0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b="1" u="none" strike="noStrike" dirty="0">
                          <a:effectLst/>
                        </a:rPr>
                        <a:t>10</a:t>
                      </a:r>
                      <a:endParaRPr lang="fr-FR" sz="1100" b="1" i="0" u="none" strike="noStrike" dirty="0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r-FR" sz="1100" b="1" u="none" strike="noStrike" dirty="0">
                          <a:effectLst/>
                        </a:rPr>
                        <a:t>54</a:t>
                      </a:r>
                      <a:endParaRPr lang="fr-FR" sz="1100" b="1" i="0" u="none" strike="noStrike" dirty="0">
                        <a:solidFill>
                          <a:srgbClr val="87BEC3"/>
                        </a:solidFill>
                        <a:effectLst/>
                        <a:latin typeface="Raleway" panose="020B0503030101060003" pitchFamily="34" charset="0"/>
                      </a:endParaRPr>
                    </a:p>
                  </a:txBody>
                  <a:tcPr marL="5350" marR="5350" marT="5350" marB="0" anchor="ctr"/>
                </a:tc>
                <a:extLst>
                  <a:ext uri="{0D108BD9-81ED-4DB2-BD59-A6C34878D82A}">
                    <a16:rowId xmlns:a16="http://schemas.microsoft.com/office/drawing/2014/main" val="2123754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10420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9F042-A4A0-4462-A50C-2E4A0628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Zone d’activités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DB655EB-093E-4B98-8755-2AB4F9FA5E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042" y="1166677"/>
            <a:ext cx="6803233" cy="519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796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9F042-A4A0-4462-A50C-2E4A0628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Vieux </a:t>
            </a:r>
            <a:r>
              <a:rPr lang="fr-FR" dirty="0" err="1"/>
              <a:t>coise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4C1B822-6B7D-4DB0-88D6-86C70C3F27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686" y="1235530"/>
            <a:ext cx="6809362" cy="517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517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1">
            <a:extLst>
              <a:ext uri="{FF2B5EF4-FFF2-40B4-BE49-F238E27FC236}">
                <a16:creationId xmlns:a16="http://schemas.microsoft.com/office/drawing/2014/main" id="{BD69730C-4451-4BCF-8620-D7B3F35C9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 dirty="0"/>
              <a:t>Le Vieux </a:t>
            </a:r>
            <a:r>
              <a:rPr lang="fr-FR" dirty="0" err="1"/>
              <a:t>coise</a:t>
            </a:r>
            <a:endParaRPr lang="fr-FR" dirty="0"/>
          </a:p>
        </p:txBody>
      </p:sp>
      <p:graphicFrame>
        <p:nvGraphicFramePr>
          <p:cNvPr id="13" name="Tableau 13">
            <a:extLst>
              <a:ext uri="{FF2B5EF4-FFF2-40B4-BE49-F238E27FC236}">
                <a16:creationId xmlns:a16="http://schemas.microsoft.com/office/drawing/2014/main" id="{EEE71B24-066E-478C-B945-93F3A708E8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035101"/>
              </p:ext>
            </p:extLst>
          </p:nvPr>
        </p:nvGraphicFramePr>
        <p:xfrm>
          <a:off x="1524000" y="13970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23189521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91244470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993385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Le Vieux Coise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26051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FR" dirty="0"/>
                        <a:t>Surface totale de l’OAP (en m²)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3320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07276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fr-FR" dirty="0"/>
                        <a:t>Nombre de logements (densité attendue)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Individuel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1040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Intermédiaire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812496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Collectif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3443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0639509"/>
                  </a:ext>
                </a:extLst>
              </a:tr>
            </a:tbl>
          </a:graphicData>
        </a:graphic>
      </p:graphicFrame>
      <p:graphicFrame>
        <p:nvGraphicFramePr>
          <p:cNvPr id="14" name="Tableau 16">
            <a:extLst>
              <a:ext uri="{FF2B5EF4-FFF2-40B4-BE49-F238E27FC236}">
                <a16:creationId xmlns:a16="http://schemas.microsoft.com/office/drawing/2014/main" id="{25753840-E95B-4DBA-8FE9-DB0E0F593C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565083"/>
              </p:ext>
            </p:extLst>
          </p:nvPr>
        </p:nvGraphicFramePr>
        <p:xfrm>
          <a:off x="1524000" y="403403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72754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88788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Densité brute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12,05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24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811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9F042-A4A0-4462-A50C-2E4A0628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Le grand Val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3DD600A-03C4-417C-8E12-34090C3FBF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150" y="1137588"/>
            <a:ext cx="6791519" cy="520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43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96FB11-719F-454F-BDB9-E616ED258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>
            <a:normAutofit/>
          </a:bodyPr>
          <a:lstStyle/>
          <a:p>
            <a:r>
              <a:rPr lang="fr-FR" dirty="0"/>
              <a:t>Le grand Val</a:t>
            </a:r>
          </a:p>
        </p:txBody>
      </p:sp>
      <p:graphicFrame>
        <p:nvGraphicFramePr>
          <p:cNvPr id="6" name="Tableau 13">
            <a:extLst>
              <a:ext uri="{FF2B5EF4-FFF2-40B4-BE49-F238E27FC236}">
                <a16:creationId xmlns:a16="http://schemas.microsoft.com/office/drawing/2014/main" id="{15C7A7FF-1F2F-4DEF-A966-4C84E2C01E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167007"/>
              </p:ext>
            </p:extLst>
          </p:nvPr>
        </p:nvGraphicFramePr>
        <p:xfrm>
          <a:off x="1524000" y="1397000"/>
          <a:ext cx="6096000" cy="235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23189521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91244470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993385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Le Grand Val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26051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FR" dirty="0"/>
                        <a:t>Surface totale de l’OAP (en m²)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2860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07276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fr-FR" dirty="0"/>
                        <a:t>Nombre de logements (densité)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Individuel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1040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Intermédiaire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812496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Collectif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3443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6</a:t>
                      </a:r>
                    </a:p>
                    <a:p>
                      <a:pPr algn="ctr"/>
                      <a:endParaRPr lang="fr-FR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0639509"/>
                  </a:ext>
                </a:extLst>
              </a:tr>
            </a:tbl>
          </a:graphicData>
        </a:graphic>
      </p:graphicFrame>
      <p:graphicFrame>
        <p:nvGraphicFramePr>
          <p:cNvPr id="8" name="Tableau 16">
            <a:extLst>
              <a:ext uri="{FF2B5EF4-FFF2-40B4-BE49-F238E27FC236}">
                <a16:creationId xmlns:a16="http://schemas.microsoft.com/office/drawing/2014/main" id="{C12E15D7-E555-4A95-9190-DE36916121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575275"/>
              </p:ext>
            </p:extLst>
          </p:nvPr>
        </p:nvGraphicFramePr>
        <p:xfrm>
          <a:off x="1512587" y="4047671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72754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88788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Densité brute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2924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5849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9F042-A4A0-4462-A50C-2E4A0628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Route du stade</a:t>
            </a:r>
          </a:p>
        </p:txBody>
      </p:sp>
      <p:pic>
        <p:nvPicPr>
          <p:cNvPr id="13" name="Image 12" descr="Une image contenant texte, nature&#10;&#10;Description générée automatiquement">
            <a:extLst>
              <a:ext uri="{FF2B5EF4-FFF2-40B4-BE49-F238E27FC236}">
                <a16:creationId xmlns:a16="http://schemas.microsoft.com/office/drawing/2014/main" id="{F81292CC-909D-4B5F-B464-5C4ABD6CA0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367" y="1235529"/>
            <a:ext cx="6707139" cy="510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53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9159D07-4A58-4C7A-9E69-020D91BC0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087" y="876754"/>
            <a:ext cx="8019000" cy="358775"/>
          </a:xfrm>
        </p:spPr>
        <p:txBody>
          <a:bodyPr/>
          <a:lstStyle/>
          <a:p>
            <a:r>
              <a:rPr lang="fr-FR" dirty="0"/>
              <a:t>Route du stade</a:t>
            </a:r>
          </a:p>
        </p:txBody>
      </p:sp>
      <p:graphicFrame>
        <p:nvGraphicFramePr>
          <p:cNvPr id="6" name="Tableau 13">
            <a:extLst>
              <a:ext uri="{FF2B5EF4-FFF2-40B4-BE49-F238E27FC236}">
                <a16:creationId xmlns:a16="http://schemas.microsoft.com/office/drawing/2014/main" id="{6D671E07-F163-449E-AED1-D0F81087A5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781614"/>
              </p:ext>
            </p:extLst>
          </p:nvPr>
        </p:nvGraphicFramePr>
        <p:xfrm>
          <a:off x="1524000" y="1397000"/>
          <a:ext cx="60960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23189521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91244470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99933859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Route du stade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260513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fr-FR" dirty="0"/>
                        <a:t>Surface totale de l’OAP (en m²)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700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8407276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fr-FR" dirty="0"/>
                        <a:t>Nombre de logements (densité)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Individuel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104088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Intermédiaire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3812496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Collectif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3443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b="1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0639509"/>
                  </a:ext>
                </a:extLst>
              </a:tr>
            </a:tbl>
          </a:graphicData>
        </a:graphic>
      </p:graphicFrame>
      <p:graphicFrame>
        <p:nvGraphicFramePr>
          <p:cNvPr id="8" name="Tableau 16">
            <a:extLst>
              <a:ext uri="{FF2B5EF4-FFF2-40B4-BE49-F238E27FC236}">
                <a16:creationId xmlns:a16="http://schemas.microsoft.com/office/drawing/2014/main" id="{980D7C49-6BF2-4A34-A628-5AECED81EA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373369"/>
              </p:ext>
            </p:extLst>
          </p:nvPr>
        </p:nvGraphicFramePr>
        <p:xfrm>
          <a:off x="1512587" y="3915591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72754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588788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Densité brute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>
                          <a:solidFill>
                            <a:schemeClr val="bg1"/>
                          </a:solidFill>
                        </a:rPr>
                        <a:t>28,5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2605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9102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09F042-A4A0-4462-A50C-2E4A0628D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Rue du soleil couchant</a:t>
            </a:r>
          </a:p>
        </p:txBody>
      </p:sp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A07ADA58-E29F-47A3-84FB-7A7ED77126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246" y="1425663"/>
            <a:ext cx="6090422" cy="463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25595"/>
      </p:ext>
    </p:extLst>
  </p:cSld>
  <p:clrMapOvr>
    <a:masterClrMapping/>
  </p:clrMapOvr>
</p:sld>
</file>

<file path=ppt/theme/theme1.xml><?xml version="1.0" encoding="utf-8"?>
<a:theme xmlns:a="http://schemas.openxmlformats.org/drawingml/2006/main" name="02-LATITUDE-couvertures">
  <a:themeElements>
    <a:clrScheme name="LATITUDE">
      <a:dk1>
        <a:srgbClr val="87BEC3"/>
      </a:dk1>
      <a:lt1>
        <a:srgbClr val="FFFFFF"/>
      </a:lt1>
      <a:dk2>
        <a:srgbClr val="87BEC3"/>
      </a:dk2>
      <a:lt2>
        <a:srgbClr val="FBFAF8"/>
      </a:lt2>
      <a:accent1>
        <a:srgbClr val="87BEC3"/>
      </a:accent1>
      <a:accent2>
        <a:srgbClr val="69A5A8"/>
      </a:accent2>
      <a:accent3>
        <a:srgbClr val="32468C"/>
      </a:accent3>
      <a:accent4>
        <a:srgbClr val="FF9B19"/>
      </a:accent4>
      <a:accent5>
        <a:srgbClr val="FFFFFF"/>
      </a:accent5>
      <a:accent6>
        <a:srgbClr val="000000"/>
      </a:accent6>
      <a:hlink>
        <a:srgbClr val="87BEC3"/>
      </a:hlink>
      <a:folHlink>
        <a:srgbClr val="32468C"/>
      </a:folHlink>
    </a:clrScheme>
    <a:fontScheme name="LATITUDE">
      <a:majorFont>
        <a:latin typeface="BenchNine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ATITUDE-diaporama-ppt-4-3" id="{6D7FED12-0C96-4982-98B3-F3EE71988755}" vid="{87C76D91-F06B-4F40-A069-4A503F3CC6DD}"/>
    </a:ext>
  </a:extLst>
</a:theme>
</file>

<file path=ppt/theme/theme2.xml><?xml version="1.0" encoding="utf-8"?>
<a:theme xmlns:a="http://schemas.openxmlformats.org/drawingml/2006/main" name="03-LATITUDE-Chapitres">
  <a:themeElements>
    <a:clrScheme name="LATITUDE">
      <a:dk1>
        <a:srgbClr val="87BEC3"/>
      </a:dk1>
      <a:lt1>
        <a:srgbClr val="FFFFFF"/>
      </a:lt1>
      <a:dk2>
        <a:srgbClr val="87BEC3"/>
      </a:dk2>
      <a:lt2>
        <a:srgbClr val="FBFAF8"/>
      </a:lt2>
      <a:accent1>
        <a:srgbClr val="87BEC3"/>
      </a:accent1>
      <a:accent2>
        <a:srgbClr val="69A5A8"/>
      </a:accent2>
      <a:accent3>
        <a:srgbClr val="32468C"/>
      </a:accent3>
      <a:accent4>
        <a:srgbClr val="FF9B19"/>
      </a:accent4>
      <a:accent5>
        <a:srgbClr val="FFFFFF"/>
      </a:accent5>
      <a:accent6>
        <a:srgbClr val="000000"/>
      </a:accent6>
      <a:hlink>
        <a:srgbClr val="87BEC3"/>
      </a:hlink>
      <a:folHlink>
        <a:srgbClr val="32468C"/>
      </a:folHlink>
    </a:clrScheme>
    <a:fontScheme name="LATITUDE">
      <a:majorFont>
        <a:latin typeface="BenchNine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ATITUDE-diaporama-ppt-4-3" id="{6D7FED12-0C96-4982-98B3-F3EE71988755}" vid="{DDA04373-068C-4D37-A3A4-33CA048172E4}"/>
    </a:ext>
  </a:extLst>
</a:theme>
</file>

<file path=ppt/theme/theme3.xml><?xml version="1.0" encoding="utf-8"?>
<a:theme xmlns:a="http://schemas.openxmlformats.org/drawingml/2006/main" name="04-LATITUDE-Diapo-variantes">
  <a:themeElements>
    <a:clrScheme name="LATITUDE">
      <a:dk1>
        <a:srgbClr val="87BEC3"/>
      </a:dk1>
      <a:lt1>
        <a:srgbClr val="FFFFFF"/>
      </a:lt1>
      <a:dk2>
        <a:srgbClr val="87BEC3"/>
      </a:dk2>
      <a:lt2>
        <a:srgbClr val="FBFAF8"/>
      </a:lt2>
      <a:accent1>
        <a:srgbClr val="87BEC3"/>
      </a:accent1>
      <a:accent2>
        <a:srgbClr val="69A5A8"/>
      </a:accent2>
      <a:accent3>
        <a:srgbClr val="32468C"/>
      </a:accent3>
      <a:accent4>
        <a:srgbClr val="FF9B19"/>
      </a:accent4>
      <a:accent5>
        <a:srgbClr val="FFFFFF"/>
      </a:accent5>
      <a:accent6>
        <a:srgbClr val="000000"/>
      </a:accent6>
      <a:hlink>
        <a:srgbClr val="87BEC3"/>
      </a:hlink>
      <a:folHlink>
        <a:srgbClr val="32468C"/>
      </a:folHlink>
    </a:clrScheme>
    <a:fontScheme name="LATITUDE">
      <a:majorFont>
        <a:latin typeface="BenchNine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ATITUDE-diaporama-ppt-4-3" id="{6D7FED12-0C96-4982-98B3-F3EE71988755}" vid="{287D68F9-2B93-480A-97AE-35AFA73E6E61}"/>
    </a:ext>
  </a:extLst>
</a:theme>
</file>

<file path=ppt/theme/theme4.xml><?xml version="1.0" encoding="utf-8"?>
<a:theme xmlns:a="http://schemas.openxmlformats.org/drawingml/2006/main" name="1_03-LATITUDE-Chapitres">
  <a:themeElements>
    <a:clrScheme name="LATITUDE">
      <a:dk1>
        <a:srgbClr val="87BEC3"/>
      </a:dk1>
      <a:lt1>
        <a:srgbClr val="FFFFFF"/>
      </a:lt1>
      <a:dk2>
        <a:srgbClr val="87BEC3"/>
      </a:dk2>
      <a:lt2>
        <a:srgbClr val="FBFAF8"/>
      </a:lt2>
      <a:accent1>
        <a:srgbClr val="87BEC3"/>
      </a:accent1>
      <a:accent2>
        <a:srgbClr val="69A5A8"/>
      </a:accent2>
      <a:accent3>
        <a:srgbClr val="32468C"/>
      </a:accent3>
      <a:accent4>
        <a:srgbClr val="FF9B19"/>
      </a:accent4>
      <a:accent5>
        <a:srgbClr val="FFFFFF"/>
      </a:accent5>
      <a:accent6>
        <a:srgbClr val="000000"/>
      </a:accent6>
      <a:hlink>
        <a:srgbClr val="87BEC3"/>
      </a:hlink>
      <a:folHlink>
        <a:srgbClr val="32468C"/>
      </a:folHlink>
    </a:clrScheme>
    <a:fontScheme name="LATITUDE">
      <a:majorFont>
        <a:latin typeface="BenchNine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ATITUDE-diaporama-ppt-4-3" id="{6D7FED12-0C96-4982-98B3-F3EE71988755}" vid="{DDA04373-068C-4D37-A3A4-33CA048172E4}"/>
    </a:ext>
  </a:extLst>
</a:theme>
</file>

<file path=ppt/theme/theme5.xml><?xml version="1.0" encoding="utf-8"?>
<a:theme xmlns:a="http://schemas.openxmlformats.org/drawingml/2006/main" name="1_04-LATITUDE-Diapo-variantes">
  <a:themeElements>
    <a:clrScheme name="LATITUDE">
      <a:dk1>
        <a:srgbClr val="87BEC3"/>
      </a:dk1>
      <a:lt1>
        <a:srgbClr val="FFFFFF"/>
      </a:lt1>
      <a:dk2>
        <a:srgbClr val="87BEC3"/>
      </a:dk2>
      <a:lt2>
        <a:srgbClr val="FBFAF8"/>
      </a:lt2>
      <a:accent1>
        <a:srgbClr val="87BEC3"/>
      </a:accent1>
      <a:accent2>
        <a:srgbClr val="69A5A8"/>
      </a:accent2>
      <a:accent3>
        <a:srgbClr val="32468C"/>
      </a:accent3>
      <a:accent4>
        <a:srgbClr val="FF9B19"/>
      </a:accent4>
      <a:accent5>
        <a:srgbClr val="FFFFFF"/>
      </a:accent5>
      <a:accent6>
        <a:srgbClr val="000000"/>
      </a:accent6>
      <a:hlink>
        <a:srgbClr val="87BEC3"/>
      </a:hlink>
      <a:folHlink>
        <a:srgbClr val="32468C"/>
      </a:folHlink>
    </a:clrScheme>
    <a:fontScheme name="LATITUDE">
      <a:majorFont>
        <a:latin typeface="BenchNine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ATITUDE-diaporama-ppt-4-3" id="{6D7FED12-0C96-4982-98B3-F3EE71988755}" vid="{287D68F9-2B93-480A-97AE-35AFA73E6E61}"/>
    </a:ext>
  </a:extLst>
</a:theme>
</file>

<file path=ppt/theme/theme6.xml><?xml version="1.0" encoding="utf-8"?>
<a:theme xmlns:a="http://schemas.openxmlformats.org/drawingml/2006/main" name="2_04-LATITUDE-Diapo-variantes">
  <a:themeElements>
    <a:clrScheme name="LATITUDE">
      <a:dk1>
        <a:srgbClr val="87BEC3"/>
      </a:dk1>
      <a:lt1>
        <a:srgbClr val="FFFFFF"/>
      </a:lt1>
      <a:dk2>
        <a:srgbClr val="87BEC3"/>
      </a:dk2>
      <a:lt2>
        <a:srgbClr val="FBFAF8"/>
      </a:lt2>
      <a:accent1>
        <a:srgbClr val="87BEC3"/>
      </a:accent1>
      <a:accent2>
        <a:srgbClr val="69A5A8"/>
      </a:accent2>
      <a:accent3>
        <a:srgbClr val="32468C"/>
      </a:accent3>
      <a:accent4>
        <a:srgbClr val="FF9B19"/>
      </a:accent4>
      <a:accent5>
        <a:srgbClr val="FFFFFF"/>
      </a:accent5>
      <a:accent6>
        <a:srgbClr val="000000"/>
      </a:accent6>
      <a:hlink>
        <a:srgbClr val="87BEC3"/>
      </a:hlink>
      <a:folHlink>
        <a:srgbClr val="32468C"/>
      </a:folHlink>
    </a:clrScheme>
    <a:fontScheme name="LATITUDE">
      <a:majorFont>
        <a:latin typeface="BenchNine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ATITUDE-diaporama-ppt-4-3" id="{6D7FED12-0C96-4982-98B3-F3EE71988755}" vid="{287D68F9-2B93-480A-97AE-35AFA73E6E61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LATITUDE-diaporama-ppt-4-3</Template>
  <TotalTime>5762</TotalTime>
  <Words>512</Words>
  <Application>Microsoft Office PowerPoint</Application>
  <PresentationFormat>Affichage à l'écran (4:3)</PresentationFormat>
  <Paragraphs>221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6</vt:i4>
      </vt:variant>
      <vt:variant>
        <vt:lpstr>Titres des diapositives</vt:lpstr>
      </vt:variant>
      <vt:variant>
        <vt:i4>22</vt:i4>
      </vt:variant>
    </vt:vector>
  </HeadingPairs>
  <TitlesOfParts>
    <vt:vector size="32" baseType="lpstr">
      <vt:lpstr>Calibri</vt:lpstr>
      <vt:lpstr>Raleway</vt:lpstr>
      <vt:lpstr>BenchNine</vt:lpstr>
      <vt:lpstr>Arial</vt:lpstr>
      <vt:lpstr>02-LATITUDE-couvertures</vt:lpstr>
      <vt:lpstr>03-LATITUDE-Chapitres</vt:lpstr>
      <vt:lpstr>04-LATITUDE-Diapo-variantes</vt:lpstr>
      <vt:lpstr>1_03-LATITUDE-Chapitres</vt:lpstr>
      <vt:lpstr>1_04-LATITUDE-Diapo-variantes</vt:lpstr>
      <vt:lpstr>2_04-LATITUDE-Diapo-variantes</vt:lpstr>
      <vt:lpstr>révision du plan local d’urbanisme  de Coise</vt:lpstr>
      <vt:lpstr>Les OAP à l’étude</vt:lpstr>
      <vt:lpstr>Le Vieux coise</vt:lpstr>
      <vt:lpstr>Le Vieux coise</vt:lpstr>
      <vt:lpstr>Le grand Val</vt:lpstr>
      <vt:lpstr>Le grand Val</vt:lpstr>
      <vt:lpstr>Route du stade</vt:lpstr>
      <vt:lpstr>Route du stade</vt:lpstr>
      <vt:lpstr>Rue du soleil couchant</vt:lpstr>
      <vt:lpstr>Rue du soleil couchant</vt:lpstr>
      <vt:lpstr>Bourg</vt:lpstr>
      <vt:lpstr>Bourg</vt:lpstr>
      <vt:lpstr>La grande Chazotte</vt:lpstr>
      <vt:lpstr>La grande Chazotte</vt:lpstr>
      <vt:lpstr>Mairie</vt:lpstr>
      <vt:lpstr>Mairie</vt:lpstr>
      <vt:lpstr>La croix de fer</vt:lpstr>
      <vt:lpstr>La croix de fer</vt:lpstr>
      <vt:lpstr>Creux du loup</vt:lpstr>
      <vt:lpstr>Creux du loup</vt:lpstr>
      <vt:lpstr>Récapitulatif général : les OAP</vt:lpstr>
      <vt:lpstr>Zone d’activités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Lénaïc VELUT</dc:creator>
  <cp:lastModifiedBy>Laurence FOREL</cp:lastModifiedBy>
  <cp:revision>433</cp:revision>
  <cp:lastPrinted>2020-10-09T08:46:04Z</cp:lastPrinted>
  <dcterms:created xsi:type="dcterms:W3CDTF">2020-01-22T08:11:32Z</dcterms:created>
  <dcterms:modified xsi:type="dcterms:W3CDTF">2021-08-31T11:18:47Z</dcterms:modified>
</cp:coreProperties>
</file>