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3D2C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0" d="100"/>
          <a:sy n="90" d="100"/>
        </p:scale>
        <p:origin x="468" y="49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C7E5744-5683-5E7B-8499-9C813C0EB86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Sous-titre 2">
            <a:extLst>
              <a:ext uri="{FF2B5EF4-FFF2-40B4-BE49-F238E27FC236}">
                <a16:creationId xmlns:a16="http://schemas.microsoft.com/office/drawing/2014/main" id="{182E2F75-6644-7693-0376-0BF1A11ECC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fr-FR"/>
              <a:t>Modifiez le style des sous-titres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52E76D1C-64B4-0C76-1E41-EF419222D6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2EF39E8-77CE-F31D-6FE7-C55B0A7AF0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479B41B1-84B0-BC5C-12F3-A4BBAD938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99387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690FE17E-F79F-E019-7401-0CB84CB368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2C12161B-0A60-4D83-EC7E-1807DF8FE1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6CA78706-F814-DCAE-BC21-43867C671A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473D9656-F993-73B5-7DF5-626722C244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B49C09-EC16-D3C3-3533-1C1AF9C466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3056339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>
            <a:extLst>
              <a:ext uri="{FF2B5EF4-FFF2-40B4-BE49-F238E27FC236}">
                <a16:creationId xmlns:a16="http://schemas.microsoft.com/office/drawing/2014/main" id="{815C6BEB-8518-5B34-AABB-6DD41B5CEA1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vertical 2">
            <a:extLst>
              <a:ext uri="{FF2B5EF4-FFF2-40B4-BE49-F238E27FC236}">
                <a16:creationId xmlns:a16="http://schemas.microsoft.com/office/drawing/2014/main" id="{F9AC38C4-94A2-EC3D-DBE9-E2207F044EC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DE327841-8293-88E3-425C-9161F1B6B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C22A2BE2-1EC5-07E3-DF26-B168B54819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49CC07F-789B-4F43-64C1-42B976DBC6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1638997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8C1928F0-130E-1698-2FF9-9079F8230E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FEE22C86-A6D0-F7BB-023D-A6B36B6D88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07C9BD0C-1E1F-A6DC-389F-FB43A5A4C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95CEC16-CCFB-EFA3-2518-CCE0C6704E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371027F-BA05-51AC-B8E8-42D1A80AB7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7096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411C7918-8D32-B9C4-0681-C49FC8C0C61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FBDDB909-8573-A0B4-3D89-A8B3FD98BC8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800CD789-43A4-5F77-19E6-2F3335AFE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D468FA1A-A246-55E5-930D-09A445977D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7A929BEB-A436-6F2B-ADB3-CEA5386905F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988865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CE644B5-F2DE-753B-C17A-19B3CDA33D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32C1442F-2F94-551B-8BFB-2A7D4B3D96C2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59A1E048-8FAC-969C-CD8E-8090178BB35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3D93B57D-AB19-028F-0AB5-362DF78517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6788FC7-4785-95E2-0E96-E1942F0595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B7EE7F8E-876E-BAC5-5274-5813938492B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79990365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7131B4F1-5E33-D63E-1025-B721A57D6D2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D3FE8E09-3EE2-D59F-B03D-ADBF7F2CD7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4" name="Espace réservé du contenu 3">
            <a:extLst>
              <a:ext uri="{FF2B5EF4-FFF2-40B4-BE49-F238E27FC236}">
                <a16:creationId xmlns:a16="http://schemas.microsoft.com/office/drawing/2014/main" id="{47C8F6BF-FC22-F51C-0729-BD0F6BF7DAF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5" name="Espace réservé du texte 4">
            <a:extLst>
              <a:ext uri="{FF2B5EF4-FFF2-40B4-BE49-F238E27FC236}">
                <a16:creationId xmlns:a16="http://schemas.microsoft.com/office/drawing/2014/main" id="{E9200A61-1949-C2C4-46C7-FC39AF899BA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6" name="Espace réservé du contenu 5">
            <a:extLst>
              <a:ext uri="{FF2B5EF4-FFF2-40B4-BE49-F238E27FC236}">
                <a16:creationId xmlns:a16="http://schemas.microsoft.com/office/drawing/2014/main" id="{F46D43A0-0D5F-C0D9-7F7F-56D4C69B07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7" name="Espace réservé de la date 6">
            <a:extLst>
              <a:ext uri="{FF2B5EF4-FFF2-40B4-BE49-F238E27FC236}">
                <a16:creationId xmlns:a16="http://schemas.microsoft.com/office/drawing/2014/main" id="{1732FC14-159A-8FED-5E0C-692EC242D3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8" name="Espace réservé du pied de page 7">
            <a:extLst>
              <a:ext uri="{FF2B5EF4-FFF2-40B4-BE49-F238E27FC236}">
                <a16:creationId xmlns:a16="http://schemas.microsoft.com/office/drawing/2014/main" id="{60B78619-87FD-1CA4-A09C-2F258443CA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>
            <a:extLst>
              <a:ext uri="{FF2B5EF4-FFF2-40B4-BE49-F238E27FC236}">
                <a16:creationId xmlns:a16="http://schemas.microsoft.com/office/drawing/2014/main" id="{9FF87CFE-66B9-E8D3-5854-8CE0B1445B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0449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597826AE-DDE2-7455-0E25-2176DD10F4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7D35FD62-B42E-5D51-FD00-72CA9452C2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4" name="Espace réservé du pied de page 3">
            <a:extLst>
              <a:ext uri="{FF2B5EF4-FFF2-40B4-BE49-F238E27FC236}">
                <a16:creationId xmlns:a16="http://schemas.microsoft.com/office/drawing/2014/main" id="{9554B543-D524-496A-2BB4-E7521C2A4B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>
            <a:extLst>
              <a:ext uri="{FF2B5EF4-FFF2-40B4-BE49-F238E27FC236}">
                <a16:creationId xmlns:a16="http://schemas.microsoft.com/office/drawing/2014/main" id="{D28AF410-3D53-ACAA-CD00-CCF68F7EFE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4620461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>
            <a:extLst>
              <a:ext uri="{FF2B5EF4-FFF2-40B4-BE49-F238E27FC236}">
                <a16:creationId xmlns:a16="http://schemas.microsoft.com/office/drawing/2014/main" id="{8577B418-8F37-DDB4-B1EF-0BD09A9B89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3" name="Espace réservé du pied de page 2">
            <a:extLst>
              <a:ext uri="{FF2B5EF4-FFF2-40B4-BE49-F238E27FC236}">
                <a16:creationId xmlns:a16="http://schemas.microsoft.com/office/drawing/2014/main" id="{A1D5EA73-C2C6-44C4-16ED-2B17608F0C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775CDC6B-9260-1C60-1EA6-EA14EE4460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727175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CF398BE8-377F-BF90-2E92-968ACB4FD6E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E1A00F81-F80C-4E2F-38F2-78BDA67E1E9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EF863D64-A5A2-1720-2849-55766E3C4BB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D3308E4F-C8A4-4E84-3854-8E7C64B7A6F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970D04F2-2056-618F-9FF9-7AEDB880D6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A60A8756-A7AD-C9F0-9258-51AB57A4D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7522235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15FA652E-D047-C343-8F95-A11B29A9D8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fr-FR"/>
              <a:t>Modifiez le style du titre</a:t>
            </a:r>
          </a:p>
        </p:txBody>
      </p:sp>
      <p:sp>
        <p:nvSpPr>
          <p:cNvPr id="3" name="Espace réservé pour une image  2">
            <a:extLst>
              <a:ext uri="{FF2B5EF4-FFF2-40B4-BE49-F238E27FC236}">
                <a16:creationId xmlns:a16="http://schemas.microsoft.com/office/drawing/2014/main" id="{565B61A6-62EF-28FF-F0E1-1C95A4A8AD1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1748B5BA-F0EB-ED3E-2379-977AB52ACD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fr-FR"/>
              <a:t>Cliquez pour modifier les styles du texte du masque</a:t>
            </a:r>
          </a:p>
        </p:txBody>
      </p:sp>
      <p:sp>
        <p:nvSpPr>
          <p:cNvPr id="5" name="Espace réservé de la date 4">
            <a:extLst>
              <a:ext uri="{FF2B5EF4-FFF2-40B4-BE49-F238E27FC236}">
                <a16:creationId xmlns:a16="http://schemas.microsoft.com/office/drawing/2014/main" id="{61A29CF0-AF81-CEC1-3BD4-7B89814F0E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E9A1CDE2-2520-E25E-BCB9-FB3D3BBE84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F24C5672-259A-0C67-A5D0-1A953D41A2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6255143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>
            <a:extLst>
              <a:ext uri="{FF2B5EF4-FFF2-40B4-BE49-F238E27FC236}">
                <a16:creationId xmlns:a16="http://schemas.microsoft.com/office/drawing/2014/main" id="{BD11D9E4-07D0-F1E9-8BCF-77AEDA7232C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/>
              <a:t>Modifiez le style du titre</a:t>
            </a:r>
          </a:p>
        </p:txBody>
      </p:sp>
      <p:sp>
        <p:nvSpPr>
          <p:cNvPr id="3" name="Espace réservé du texte 2">
            <a:extLst>
              <a:ext uri="{FF2B5EF4-FFF2-40B4-BE49-F238E27FC236}">
                <a16:creationId xmlns:a16="http://schemas.microsoft.com/office/drawing/2014/main" id="{A533C0EE-4A95-EC86-A000-DA1E04C665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4" name="Espace réservé de la date 3">
            <a:extLst>
              <a:ext uri="{FF2B5EF4-FFF2-40B4-BE49-F238E27FC236}">
                <a16:creationId xmlns:a16="http://schemas.microsoft.com/office/drawing/2014/main" id="{BD482AEA-F0FF-0409-155A-319785FD0CE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151310-4B3A-4243-95A3-8EF377873AA5}" type="datetimeFigureOut">
              <a:rPr lang="fr-FR" smtClean="0"/>
              <a:t>23/01/2024</a:t>
            </a:fld>
            <a:endParaRPr lang="fr-FR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AD7FEDAA-6AD7-FFE3-0605-3025F75ED46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>
            <a:extLst>
              <a:ext uri="{FF2B5EF4-FFF2-40B4-BE49-F238E27FC236}">
                <a16:creationId xmlns:a16="http://schemas.microsoft.com/office/drawing/2014/main" id="{685CF46C-C061-4622-E96C-E5B4125922E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26789C-B7D0-4D94-AE16-C3663DFA283C}" type="slidenum">
              <a:rPr lang="fr-FR" smtClean="0"/>
              <a:t>‹N°›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483120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9DECB2B-C603-0F69-0C45-D90D71BB90E9}"/>
              </a:ext>
            </a:extLst>
          </p:cNvPr>
          <p:cNvSpPr txBox="1"/>
          <p:nvPr/>
        </p:nvSpPr>
        <p:spPr>
          <a:xfrm>
            <a:off x="7665097" y="186431"/>
            <a:ext cx="4394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ndara" panose="020E0502030303020204" pitchFamily="34" charset="0"/>
              </a:rPr>
              <a:t>Opération :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ZAC de la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TRANSMILIERE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- SAINT MARTIN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LA PLAINE -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978056-D936-8D5F-52B5-3FF3463A9BF8}"/>
              </a:ext>
            </a:extLst>
          </p:cNvPr>
          <p:cNvSpPr txBox="1"/>
          <p:nvPr/>
        </p:nvSpPr>
        <p:spPr>
          <a:xfrm>
            <a:off x="8588375" y="2189024"/>
            <a:ext cx="3471169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ndara" panose="020E0502030303020204" pitchFamily="34" charset="0"/>
              </a:rPr>
              <a:t>Ancienne OAP</a:t>
            </a:r>
          </a:p>
          <a:p>
            <a:pPr algn="r"/>
            <a:endParaRPr lang="fr-FR" dirty="0">
              <a:latin typeface="Candara" panose="020E0502030303020204" pitchFamily="34" charset="0"/>
            </a:endParaRPr>
          </a:p>
          <a:p>
            <a:pPr algn="r"/>
            <a:r>
              <a:rPr lang="fr-FR" dirty="0">
                <a:latin typeface="Candara" panose="020E0502030303020204" pitchFamily="34" charset="0"/>
              </a:rPr>
              <a:t>Procédure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envisagée :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MECDU</a:t>
            </a:r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1F70D84-B704-EC67-ADCD-DB082DB51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183" y="6140314"/>
            <a:ext cx="2656275" cy="5312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Groupe 16">
            <a:extLst>
              <a:ext uri="{FF2B5EF4-FFF2-40B4-BE49-F238E27FC236}">
                <a16:creationId xmlns:a16="http://schemas.microsoft.com/office/drawing/2014/main" id="{61CE26BD-57F9-C6A8-DBAC-BFE6A42D492B}"/>
              </a:ext>
            </a:extLst>
          </p:cNvPr>
          <p:cNvGrpSpPr/>
          <p:nvPr/>
        </p:nvGrpSpPr>
        <p:grpSpPr>
          <a:xfrm>
            <a:off x="0" y="0"/>
            <a:ext cx="9661470" cy="6858000"/>
            <a:chOff x="0" y="0"/>
            <a:chExt cx="9661470" cy="6858000"/>
          </a:xfrm>
        </p:grpSpPr>
        <p:pic>
          <p:nvPicPr>
            <p:cNvPr id="12" name="Image 11">
              <a:extLst>
                <a:ext uri="{FF2B5EF4-FFF2-40B4-BE49-F238E27FC236}">
                  <a16:creationId xmlns:a16="http://schemas.microsoft.com/office/drawing/2014/main" id="{EB2C054B-EE28-9CD2-2FEE-72DDF115A31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0" y="0"/>
              <a:ext cx="4718503" cy="6858000"/>
            </a:xfrm>
            <a:prstGeom prst="rect">
              <a:avLst/>
            </a:prstGeom>
          </p:spPr>
        </p:pic>
        <p:pic>
          <p:nvPicPr>
            <p:cNvPr id="14" name="Image 13">
              <a:extLst>
                <a:ext uri="{FF2B5EF4-FFF2-40B4-BE49-F238E27FC236}">
                  <a16:creationId xmlns:a16="http://schemas.microsoft.com/office/drawing/2014/main" id="{EDB94533-4BD0-0B70-0EE1-71B25AAB5B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267024" y="1177708"/>
              <a:ext cx="4394446" cy="4977288"/>
            </a:xfrm>
            <a:prstGeom prst="rect">
              <a:avLst/>
            </a:prstGeom>
          </p:spPr>
        </p:pic>
        <p:cxnSp>
          <p:nvCxnSpPr>
            <p:cNvPr id="16" name="Connecteur droit avec flèche 15">
              <a:extLst>
                <a:ext uri="{FF2B5EF4-FFF2-40B4-BE49-F238E27FC236}">
                  <a16:creationId xmlns:a16="http://schemas.microsoft.com/office/drawing/2014/main" id="{B9D7C97A-37AE-B678-A543-8ABD06E4B73C}"/>
                </a:ext>
              </a:extLst>
            </p:cNvPr>
            <p:cNvCxnSpPr>
              <a:endCxn id="14" idx="1"/>
            </p:cNvCxnSpPr>
            <p:nvPr/>
          </p:nvCxnSpPr>
          <p:spPr>
            <a:xfrm flipV="1">
              <a:off x="4526904" y="3666352"/>
              <a:ext cx="740120" cy="648473"/>
            </a:xfrm>
            <a:prstGeom prst="straightConnector1">
              <a:avLst/>
            </a:prstGeom>
            <a:ln w="38100"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673401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9DECB2B-C603-0F69-0C45-D90D71BB90E9}"/>
              </a:ext>
            </a:extLst>
          </p:cNvPr>
          <p:cNvSpPr txBox="1"/>
          <p:nvPr/>
        </p:nvSpPr>
        <p:spPr>
          <a:xfrm>
            <a:off x="7665097" y="186431"/>
            <a:ext cx="4394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ndara" panose="020E0502030303020204" pitchFamily="34" charset="0"/>
              </a:rPr>
              <a:t>Opération :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ZAC de la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TRANSMILIERE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- SAINT MARTIN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LA PLAINE -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978056-D936-8D5F-52B5-3FF3463A9BF8}"/>
              </a:ext>
            </a:extLst>
          </p:cNvPr>
          <p:cNvSpPr txBox="1"/>
          <p:nvPr/>
        </p:nvSpPr>
        <p:spPr>
          <a:xfrm>
            <a:off x="8588375" y="2189024"/>
            <a:ext cx="3471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ndara" panose="020E0502030303020204" pitchFamily="34" charset="0"/>
              </a:rPr>
              <a:t>Proposition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nouvelle OAP</a:t>
            </a:r>
          </a:p>
          <a:p>
            <a:pPr algn="r"/>
            <a:endParaRPr lang="fr-FR" dirty="0">
              <a:latin typeface="Candara" panose="020E0502030303020204" pitchFamily="34" charset="0"/>
            </a:endParaRPr>
          </a:p>
          <a:p>
            <a:pPr algn="r"/>
            <a:r>
              <a:rPr lang="fr-FR" dirty="0">
                <a:latin typeface="Candara" panose="020E0502030303020204" pitchFamily="34" charset="0"/>
              </a:rPr>
              <a:t>Procédure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envisagée :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MECDU</a:t>
            </a:r>
          </a:p>
        </p:txBody>
      </p:sp>
      <p:pic>
        <p:nvPicPr>
          <p:cNvPr id="3" name="Image 2">
            <a:extLst>
              <a:ext uri="{FF2B5EF4-FFF2-40B4-BE49-F238E27FC236}">
                <a16:creationId xmlns:a16="http://schemas.microsoft.com/office/drawing/2014/main" id="{7947DC71-7904-807C-5BB2-457F0837614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61"/>
          <a:stretch/>
        </p:blipFill>
        <p:spPr>
          <a:xfrm>
            <a:off x="0" y="0"/>
            <a:ext cx="10263864" cy="6858000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BB5DECB3-80A1-9694-7E11-9460C999BB33}"/>
              </a:ext>
            </a:extLst>
          </p:cNvPr>
          <p:cNvSpPr/>
          <p:nvPr/>
        </p:nvSpPr>
        <p:spPr>
          <a:xfrm>
            <a:off x="0" y="0"/>
            <a:ext cx="352425" cy="20131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1F70D84-B704-EC67-ADCD-DB082DB51AA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183" y="6140314"/>
            <a:ext cx="2656275" cy="531255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60" name="Groupe 59">
            <a:extLst>
              <a:ext uri="{FF2B5EF4-FFF2-40B4-BE49-F238E27FC236}">
                <a16:creationId xmlns:a16="http://schemas.microsoft.com/office/drawing/2014/main" id="{7A3F7B3D-C775-BA45-C336-75A9266B99A3}"/>
              </a:ext>
            </a:extLst>
          </p:cNvPr>
          <p:cNvGrpSpPr/>
          <p:nvPr/>
        </p:nvGrpSpPr>
        <p:grpSpPr>
          <a:xfrm>
            <a:off x="2301952" y="1260987"/>
            <a:ext cx="8109903" cy="3443747"/>
            <a:chOff x="2301952" y="1260987"/>
            <a:chExt cx="8109903" cy="3443747"/>
          </a:xfrm>
        </p:grpSpPr>
        <p:grpSp>
          <p:nvGrpSpPr>
            <p:cNvPr id="55" name="Groupe 54">
              <a:extLst>
                <a:ext uri="{FF2B5EF4-FFF2-40B4-BE49-F238E27FC236}">
                  <a16:creationId xmlns:a16="http://schemas.microsoft.com/office/drawing/2014/main" id="{44CBA678-08B8-C83C-3DCB-AFC75B3F481E}"/>
                </a:ext>
              </a:extLst>
            </p:cNvPr>
            <p:cNvGrpSpPr/>
            <p:nvPr/>
          </p:nvGrpSpPr>
          <p:grpSpPr>
            <a:xfrm>
              <a:off x="2301952" y="1806677"/>
              <a:ext cx="6527723" cy="2898057"/>
              <a:chOff x="2301952" y="1806677"/>
              <a:chExt cx="6527723" cy="2898057"/>
            </a:xfrm>
          </p:grpSpPr>
          <p:sp>
            <p:nvSpPr>
              <p:cNvPr id="17" name="Forme libre : forme 16">
                <a:extLst>
                  <a:ext uri="{FF2B5EF4-FFF2-40B4-BE49-F238E27FC236}">
                    <a16:creationId xmlns:a16="http://schemas.microsoft.com/office/drawing/2014/main" id="{324E2284-3D70-D94A-B304-231927204EDC}"/>
                  </a:ext>
                </a:extLst>
              </p:cNvPr>
              <p:cNvSpPr/>
              <p:nvPr/>
            </p:nvSpPr>
            <p:spPr>
              <a:xfrm>
                <a:off x="3996813" y="3406877"/>
                <a:ext cx="1106129" cy="1209368"/>
              </a:xfrm>
              <a:custGeom>
                <a:avLst/>
                <a:gdLst>
                  <a:gd name="connsiteX0" fmla="*/ 1061884 w 1106129"/>
                  <a:gd name="connsiteY0" fmla="*/ 907026 h 1209368"/>
                  <a:gd name="connsiteX1" fmla="*/ 958645 w 1106129"/>
                  <a:gd name="connsiteY1" fmla="*/ 1209368 h 1209368"/>
                  <a:gd name="connsiteX2" fmla="*/ 331839 w 1106129"/>
                  <a:gd name="connsiteY2" fmla="*/ 958646 h 1209368"/>
                  <a:gd name="connsiteX3" fmla="*/ 309716 w 1106129"/>
                  <a:gd name="connsiteY3" fmla="*/ 1010265 h 1209368"/>
                  <a:gd name="connsiteX4" fmla="*/ 0 w 1106129"/>
                  <a:gd name="connsiteY4" fmla="*/ 899652 h 1209368"/>
                  <a:gd name="connsiteX5" fmla="*/ 398206 w 1106129"/>
                  <a:gd name="connsiteY5" fmla="*/ 0 h 1209368"/>
                  <a:gd name="connsiteX6" fmla="*/ 1069258 w 1106129"/>
                  <a:gd name="connsiteY6" fmla="*/ 516194 h 1209368"/>
                  <a:gd name="connsiteX7" fmla="*/ 1106129 w 1106129"/>
                  <a:gd name="connsiteY7" fmla="*/ 789039 h 1209368"/>
                  <a:gd name="connsiteX8" fmla="*/ 1061884 w 1106129"/>
                  <a:gd name="connsiteY8" fmla="*/ 907026 h 12093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06129" h="1209368">
                    <a:moveTo>
                      <a:pt x="1061884" y="907026"/>
                    </a:moveTo>
                    <a:lnTo>
                      <a:pt x="958645" y="1209368"/>
                    </a:lnTo>
                    <a:lnTo>
                      <a:pt x="331839" y="958646"/>
                    </a:lnTo>
                    <a:lnTo>
                      <a:pt x="309716" y="1010265"/>
                    </a:lnTo>
                    <a:lnTo>
                      <a:pt x="0" y="899652"/>
                    </a:lnTo>
                    <a:lnTo>
                      <a:pt x="398206" y="0"/>
                    </a:lnTo>
                    <a:lnTo>
                      <a:pt x="1069258" y="516194"/>
                    </a:lnTo>
                    <a:lnTo>
                      <a:pt x="1106129" y="789039"/>
                    </a:lnTo>
                    <a:lnTo>
                      <a:pt x="1061884" y="907026"/>
                    </a:ln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solidFill>
                  <a:schemeClr val="bg2">
                    <a:lumMod val="50000"/>
                  </a:schemeClr>
                </a:solidFill>
                <a:prstDash val="dash"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 dirty="0"/>
              </a:p>
            </p:txBody>
          </p:sp>
          <p:grpSp>
            <p:nvGrpSpPr>
              <p:cNvPr id="54" name="Groupe 53">
                <a:extLst>
                  <a:ext uri="{FF2B5EF4-FFF2-40B4-BE49-F238E27FC236}">
                    <a16:creationId xmlns:a16="http://schemas.microsoft.com/office/drawing/2014/main" id="{106F3D64-CBA0-D6E7-ADF0-2912E9833E55}"/>
                  </a:ext>
                </a:extLst>
              </p:cNvPr>
              <p:cNvGrpSpPr/>
              <p:nvPr/>
            </p:nvGrpSpPr>
            <p:grpSpPr>
              <a:xfrm>
                <a:off x="2301952" y="1806677"/>
                <a:ext cx="6527723" cy="2898057"/>
                <a:chOff x="2301952" y="1806677"/>
                <a:chExt cx="6527723" cy="2898057"/>
              </a:xfrm>
            </p:grpSpPr>
            <p:sp>
              <p:nvSpPr>
                <p:cNvPr id="10" name="Forme libre : forme 9">
                  <a:extLst>
                    <a:ext uri="{FF2B5EF4-FFF2-40B4-BE49-F238E27FC236}">
                      <a16:creationId xmlns:a16="http://schemas.microsoft.com/office/drawing/2014/main" id="{5FEAB0D5-CC41-FAF4-9AC2-F43C25DCC179}"/>
                    </a:ext>
                  </a:extLst>
                </p:cNvPr>
                <p:cNvSpPr/>
                <p:nvPr/>
              </p:nvSpPr>
              <p:spPr>
                <a:xfrm>
                  <a:off x="3974690" y="1806677"/>
                  <a:ext cx="3163529" cy="2898057"/>
                </a:xfrm>
                <a:custGeom>
                  <a:avLst/>
                  <a:gdLst>
                    <a:gd name="connsiteX0" fmla="*/ 2824316 w 2824316"/>
                    <a:gd name="connsiteY0" fmla="*/ 0 h 2433484"/>
                    <a:gd name="connsiteX1" fmla="*/ 1968910 w 2824316"/>
                    <a:gd name="connsiteY1" fmla="*/ 575187 h 2433484"/>
                    <a:gd name="connsiteX2" fmla="*/ 1629697 w 2824316"/>
                    <a:gd name="connsiteY2" fmla="*/ 899651 h 2433484"/>
                    <a:gd name="connsiteX3" fmla="*/ 744794 w 2824316"/>
                    <a:gd name="connsiteY3" fmla="*/ 1415845 h 2433484"/>
                    <a:gd name="connsiteX4" fmla="*/ 376084 w 2824316"/>
                    <a:gd name="connsiteY4" fmla="*/ 1696064 h 2433484"/>
                    <a:gd name="connsiteX5" fmla="*/ 0 w 2824316"/>
                    <a:gd name="connsiteY5" fmla="*/ 2433484 h 24334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2824316" h="2433484">
                      <a:moveTo>
                        <a:pt x="2824316" y="0"/>
                      </a:moveTo>
                      <a:lnTo>
                        <a:pt x="1968910" y="575187"/>
                      </a:lnTo>
                      <a:lnTo>
                        <a:pt x="1629697" y="899651"/>
                      </a:lnTo>
                      <a:lnTo>
                        <a:pt x="744794" y="1415845"/>
                      </a:lnTo>
                      <a:lnTo>
                        <a:pt x="376084" y="1696064"/>
                      </a:lnTo>
                      <a:lnTo>
                        <a:pt x="0" y="2433484"/>
                      </a:lnTo>
                    </a:path>
                  </a:pathLst>
                </a:custGeom>
                <a:ln w="101600">
                  <a:headEnd type="arrow" w="med" len="sm"/>
                  <a:tailEnd type="arrow" w="med" len="sm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6" name="Forme libre : forme 25">
                  <a:extLst>
                    <a:ext uri="{FF2B5EF4-FFF2-40B4-BE49-F238E27FC236}">
                      <a16:creationId xmlns:a16="http://schemas.microsoft.com/office/drawing/2014/main" id="{4FDFD67F-7053-47D6-D52F-BD1B90CA2DC1}"/>
                    </a:ext>
                  </a:extLst>
                </p:cNvPr>
                <p:cNvSpPr/>
                <p:nvPr/>
              </p:nvSpPr>
              <p:spPr>
                <a:xfrm>
                  <a:off x="4352925" y="2857500"/>
                  <a:ext cx="4476750" cy="1552575"/>
                </a:xfrm>
                <a:custGeom>
                  <a:avLst/>
                  <a:gdLst>
                    <a:gd name="connsiteX0" fmla="*/ 0 w 4476750"/>
                    <a:gd name="connsiteY0" fmla="*/ 1095375 h 1552575"/>
                    <a:gd name="connsiteX1" fmla="*/ 923925 w 4476750"/>
                    <a:gd name="connsiteY1" fmla="*/ 1485900 h 1552575"/>
                    <a:gd name="connsiteX2" fmla="*/ 1171575 w 4476750"/>
                    <a:gd name="connsiteY2" fmla="*/ 1552575 h 1552575"/>
                    <a:gd name="connsiteX3" fmla="*/ 1600200 w 4476750"/>
                    <a:gd name="connsiteY3" fmla="*/ 1295400 h 1552575"/>
                    <a:gd name="connsiteX4" fmla="*/ 2095500 w 4476750"/>
                    <a:gd name="connsiteY4" fmla="*/ 857250 h 1552575"/>
                    <a:gd name="connsiteX5" fmla="*/ 2457450 w 4476750"/>
                    <a:gd name="connsiteY5" fmla="*/ 581025 h 1552575"/>
                    <a:gd name="connsiteX6" fmla="*/ 2819400 w 4476750"/>
                    <a:gd name="connsiteY6" fmla="*/ 400050 h 1552575"/>
                    <a:gd name="connsiteX7" fmla="*/ 3514725 w 4476750"/>
                    <a:gd name="connsiteY7" fmla="*/ 323850 h 1552575"/>
                    <a:gd name="connsiteX8" fmla="*/ 3943350 w 4476750"/>
                    <a:gd name="connsiteY8" fmla="*/ 285750 h 1552575"/>
                    <a:gd name="connsiteX9" fmla="*/ 4229100 w 4476750"/>
                    <a:gd name="connsiteY9" fmla="*/ 180975 h 1552575"/>
                    <a:gd name="connsiteX10" fmla="*/ 4476750 w 4476750"/>
                    <a:gd name="connsiteY10" fmla="*/ 0 h 15525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476750" h="1552575">
                      <a:moveTo>
                        <a:pt x="0" y="1095375"/>
                      </a:moveTo>
                      <a:lnTo>
                        <a:pt x="923925" y="1485900"/>
                      </a:lnTo>
                      <a:lnTo>
                        <a:pt x="1171575" y="1552575"/>
                      </a:lnTo>
                      <a:lnTo>
                        <a:pt x="1600200" y="1295400"/>
                      </a:lnTo>
                      <a:lnTo>
                        <a:pt x="2095500" y="857250"/>
                      </a:lnTo>
                      <a:lnTo>
                        <a:pt x="2457450" y="581025"/>
                      </a:lnTo>
                      <a:lnTo>
                        <a:pt x="2819400" y="400050"/>
                      </a:lnTo>
                      <a:lnTo>
                        <a:pt x="3514725" y="323850"/>
                      </a:lnTo>
                      <a:lnTo>
                        <a:pt x="3943350" y="285750"/>
                      </a:lnTo>
                      <a:lnTo>
                        <a:pt x="4229100" y="180975"/>
                      </a:lnTo>
                      <a:lnTo>
                        <a:pt x="4476750" y="0"/>
                      </a:lnTo>
                    </a:path>
                  </a:pathLst>
                </a:custGeom>
                <a:ln w="57150">
                  <a:headEnd type="none"/>
                  <a:tailEnd type="arrow" w="med" len="sm"/>
                </a:ln>
              </p:spPr>
              <p:style>
                <a:lnRef idx="1">
                  <a:schemeClr val="accent4"/>
                </a:lnRef>
                <a:fillRef idx="0">
                  <a:schemeClr val="accent4"/>
                </a:fillRef>
                <a:effectRef idx="0">
                  <a:schemeClr val="accent4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 dirty="0"/>
                </a:p>
              </p:txBody>
            </p:sp>
            <p:sp>
              <p:nvSpPr>
                <p:cNvPr id="29" name="ZoneTexte 28">
                  <a:extLst>
                    <a:ext uri="{FF2B5EF4-FFF2-40B4-BE49-F238E27FC236}">
                      <a16:creationId xmlns:a16="http://schemas.microsoft.com/office/drawing/2014/main" id="{3FA7911F-5581-2A65-A16A-51B73816A384}"/>
                    </a:ext>
                  </a:extLst>
                </p:cNvPr>
                <p:cNvSpPr txBox="1"/>
                <p:nvPr/>
              </p:nvSpPr>
              <p:spPr>
                <a:xfrm rot="19708453">
                  <a:off x="4033685" y="4318819"/>
                  <a:ext cx="296442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b="1" dirty="0">
                      <a:latin typeface="Open sans "/>
                    </a:rPr>
                    <a:t>Consolidation/renforcement de la voirie existante</a:t>
                  </a:r>
                </a:p>
              </p:txBody>
            </p:sp>
            <p:sp>
              <p:nvSpPr>
                <p:cNvPr id="12" name="ZoneTexte 11">
                  <a:extLst>
                    <a:ext uri="{FF2B5EF4-FFF2-40B4-BE49-F238E27FC236}">
                      <a16:creationId xmlns:a16="http://schemas.microsoft.com/office/drawing/2014/main" id="{E6393BBD-B90A-839D-F052-DE517FAE816F}"/>
                    </a:ext>
                  </a:extLst>
                </p:cNvPr>
                <p:cNvSpPr txBox="1"/>
                <p:nvPr/>
              </p:nvSpPr>
              <p:spPr>
                <a:xfrm rot="19708453">
                  <a:off x="4052118" y="2939062"/>
                  <a:ext cx="296442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b="1" dirty="0">
                      <a:latin typeface="Open sans "/>
                    </a:rPr>
                    <a:t>Tracé de principe de voie à créer reliant le lotissement du </a:t>
                  </a:r>
                  <a:r>
                    <a:rPr lang="fr-FR" sz="800" b="1" dirty="0" err="1">
                      <a:latin typeface="Open sans "/>
                    </a:rPr>
                    <a:t>Patuel</a:t>
                  </a:r>
                  <a:r>
                    <a:rPr lang="fr-FR" sz="800" b="1" dirty="0">
                      <a:latin typeface="Open sans "/>
                    </a:rPr>
                    <a:t> à l’espace </a:t>
                  </a:r>
                  <a:r>
                    <a:rPr lang="fr-FR" sz="800" b="1" dirty="0" err="1">
                      <a:latin typeface="Open sans "/>
                    </a:rPr>
                    <a:t>Igensdorf</a:t>
                  </a:r>
                  <a:r>
                    <a:rPr lang="fr-FR" sz="800" b="1" dirty="0">
                      <a:latin typeface="Open sans "/>
                    </a:rPr>
                    <a:t> en centre bourg</a:t>
                  </a:r>
                </a:p>
              </p:txBody>
            </p:sp>
            <p:sp>
              <p:nvSpPr>
                <p:cNvPr id="18" name="ZoneTexte 17">
                  <a:extLst>
                    <a:ext uri="{FF2B5EF4-FFF2-40B4-BE49-F238E27FC236}">
                      <a16:creationId xmlns:a16="http://schemas.microsoft.com/office/drawing/2014/main" id="{99E5D15F-AFA4-A809-F576-94711B738AE6}"/>
                    </a:ext>
                  </a:extLst>
                </p:cNvPr>
                <p:cNvSpPr txBox="1"/>
                <p:nvPr/>
              </p:nvSpPr>
              <p:spPr>
                <a:xfrm>
                  <a:off x="2301952" y="4000762"/>
                  <a:ext cx="2964426" cy="33855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b="1" dirty="0">
                      <a:latin typeface="Open sans "/>
                    </a:rPr>
                    <a:t>Espace public à l’articulation entre le centre bourg ancien et le nouveau quartier (parking, placette)</a:t>
                  </a:r>
                </a:p>
              </p:txBody>
            </p:sp>
          </p:grpSp>
        </p:grpSp>
        <p:grpSp>
          <p:nvGrpSpPr>
            <p:cNvPr id="59" name="Groupe 58">
              <a:extLst>
                <a:ext uri="{FF2B5EF4-FFF2-40B4-BE49-F238E27FC236}">
                  <a16:creationId xmlns:a16="http://schemas.microsoft.com/office/drawing/2014/main" id="{18F9CFAE-52D4-9E2E-A53B-220751C15AE0}"/>
                </a:ext>
              </a:extLst>
            </p:cNvPr>
            <p:cNvGrpSpPr/>
            <p:nvPr/>
          </p:nvGrpSpPr>
          <p:grpSpPr>
            <a:xfrm>
              <a:off x="4557252" y="1260987"/>
              <a:ext cx="5854603" cy="3148781"/>
              <a:chOff x="4557252" y="1260987"/>
              <a:chExt cx="5854603" cy="3148781"/>
            </a:xfrm>
          </p:grpSpPr>
          <p:grpSp>
            <p:nvGrpSpPr>
              <p:cNvPr id="56" name="Groupe 55">
                <a:extLst>
                  <a:ext uri="{FF2B5EF4-FFF2-40B4-BE49-F238E27FC236}">
                    <a16:creationId xmlns:a16="http://schemas.microsoft.com/office/drawing/2014/main" id="{FFA19CE6-480C-0712-AC49-99A20BE058B2}"/>
                  </a:ext>
                </a:extLst>
              </p:cNvPr>
              <p:cNvGrpSpPr/>
              <p:nvPr/>
            </p:nvGrpSpPr>
            <p:grpSpPr>
              <a:xfrm>
                <a:off x="4557252" y="2654710"/>
                <a:ext cx="3502742" cy="1703438"/>
                <a:chOff x="4557252" y="2654710"/>
                <a:chExt cx="3502742" cy="1703438"/>
              </a:xfrm>
            </p:grpSpPr>
            <p:sp>
              <p:nvSpPr>
                <p:cNvPr id="19" name="Forme libre : forme 18">
                  <a:extLst>
                    <a:ext uri="{FF2B5EF4-FFF2-40B4-BE49-F238E27FC236}">
                      <a16:creationId xmlns:a16="http://schemas.microsoft.com/office/drawing/2014/main" id="{851FE82B-8306-889C-10F8-5612F49EB3E9}"/>
                    </a:ext>
                  </a:extLst>
                </p:cNvPr>
                <p:cNvSpPr/>
                <p:nvPr/>
              </p:nvSpPr>
              <p:spPr>
                <a:xfrm>
                  <a:off x="4557252" y="2654710"/>
                  <a:ext cx="1622322" cy="1703438"/>
                </a:xfrm>
                <a:custGeom>
                  <a:avLst/>
                  <a:gdLst>
                    <a:gd name="connsiteX0" fmla="*/ 951271 w 1622322"/>
                    <a:gd name="connsiteY0" fmla="*/ 258096 h 1703438"/>
                    <a:gd name="connsiteX1" fmla="*/ 789038 w 1622322"/>
                    <a:gd name="connsiteY1" fmla="*/ 36871 h 1703438"/>
                    <a:gd name="connsiteX2" fmla="*/ 471948 w 1622322"/>
                    <a:gd name="connsiteY2" fmla="*/ 0 h 1703438"/>
                    <a:gd name="connsiteX3" fmla="*/ 258096 w 1622322"/>
                    <a:gd name="connsiteY3" fmla="*/ 117987 h 1703438"/>
                    <a:gd name="connsiteX4" fmla="*/ 0 w 1622322"/>
                    <a:gd name="connsiteY4" fmla="*/ 693174 h 1703438"/>
                    <a:gd name="connsiteX5" fmla="*/ 22122 w 1622322"/>
                    <a:gd name="connsiteY5" fmla="*/ 818535 h 1703438"/>
                    <a:gd name="connsiteX6" fmla="*/ 361335 w 1622322"/>
                    <a:gd name="connsiteY6" fmla="*/ 1076632 h 1703438"/>
                    <a:gd name="connsiteX7" fmla="*/ 582561 w 1622322"/>
                    <a:gd name="connsiteY7" fmla="*/ 1283109 h 1703438"/>
                    <a:gd name="connsiteX8" fmla="*/ 612058 w 1622322"/>
                    <a:gd name="connsiteY8" fmla="*/ 1563329 h 1703438"/>
                    <a:gd name="connsiteX9" fmla="*/ 929148 w 1622322"/>
                    <a:gd name="connsiteY9" fmla="*/ 1703438 h 1703438"/>
                    <a:gd name="connsiteX10" fmla="*/ 1209367 w 1622322"/>
                    <a:gd name="connsiteY10" fmla="*/ 1629696 h 1703438"/>
                    <a:gd name="connsiteX11" fmla="*/ 1622322 w 1622322"/>
                    <a:gd name="connsiteY11" fmla="*/ 1216742 h 1703438"/>
                    <a:gd name="connsiteX12" fmla="*/ 1622322 w 1622322"/>
                    <a:gd name="connsiteY12" fmla="*/ 1069258 h 1703438"/>
                    <a:gd name="connsiteX13" fmla="*/ 1541206 w 1622322"/>
                    <a:gd name="connsiteY13" fmla="*/ 914400 h 1703438"/>
                    <a:gd name="connsiteX14" fmla="*/ 1187245 w 1622322"/>
                    <a:gd name="connsiteY14" fmla="*/ 523567 h 1703438"/>
                    <a:gd name="connsiteX15" fmla="*/ 951271 w 1622322"/>
                    <a:gd name="connsiteY15" fmla="*/ 258096 h 1703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1622322" h="1703438">
                      <a:moveTo>
                        <a:pt x="951271" y="258096"/>
                      </a:moveTo>
                      <a:lnTo>
                        <a:pt x="789038" y="36871"/>
                      </a:lnTo>
                      <a:lnTo>
                        <a:pt x="471948" y="0"/>
                      </a:lnTo>
                      <a:lnTo>
                        <a:pt x="258096" y="117987"/>
                      </a:lnTo>
                      <a:lnTo>
                        <a:pt x="0" y="693174"/>
                      </a:lnTo>
                      <a:lnTo>
                        <a:pt x="22122" y="818535"/>
                      </a:lnTo>
                      <a:lnTo>
                        <a:pt x="361335" y="1076632"/>
                      </a:lnTo>
                      <a:lnTo>
                        <a:pt x="582561" y="1283109"/>
                      </a:lnTo>
                      <a:lnTo>
                        <a:pt x="612058" y="1563329"/>
                      </a:lnTo>
                      <a:lnTo>
                        <a:pt x="929148" y="1703438"/>
                      </a:lnTo>
                      <a:lnTo>
                        <a:pt x="1209367" y="1629696"/>
                      </a:lnTo>
                      <a:lnTo>
                        <a:pt x="1622322" y="1216742"/>
                      </a:lnTo>
                      <a:lnTo>
                        <a:pt x="1622322" y="1069258"/>
                      </a:lnTo>
                      <a:lnTo>
                        <a:pt x="1541206" y="914400"/>
                      </a:lnTo>
                      <a:lnTo>
                        <a:pt x="1187245" y="523567"/>
                      </a:lnTo>
                      <a:lnTo>
                        <a:pt x="951271" y="258096"/>
                      </a:lnTo>
                      <a:close/>
                    </a:path>
                  </a:pathLst>
                </a:custGeom>
                <a:solidFill>
                  <a:schemeClr val="accent2">
                    <a:lumMod val="75000"/>
                    <a:alpha val="50000"/>
                  </a:schemeClr>
                </a:solidFill>
                <a:ln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2" name="ZoneTexte 21">
                  <a:extLst>
                    <a:ext uri="{FF2B5EF4-FFF2-40B4-BE49-F238E27FC236}">
                      <a16:creationId xmlns:a16="http://schemas.microsoft.com/office/drawing/2014/main" id="{BA20C6B7-1C8E-2DDB-77B4-0FB848AC8663}"/>
                    </a:ext>
                  </a:extLst>
                </p:cNvPr>
                <p:cNvSpPr txBox="1"/>
                <p:nvPr/>
              </p:nvSpPr>
              <p:spPr>
                <a:xfrm>
                  <a:off x="5095568" y="3654711"/>
                  <a:ext cx="296442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b="1" dirty="0">
                      <a:latin typeface="Open sans "/>
                    </a:rPr>
                    <a:t>Habitat collectif</a:t>
                  </a:r>
                </a:p>
              </p:txBody>
            </p:sp>
          </p:grpSp>
          <p:grpSp>
            <p:nvGrpSpPr>
              <p:cNvPr id="58" name="Groupe 57">
                <a:extLst>
                  <a:ext uri="{FF2B5EF4-FFF2-40B4-BE49-F238E27FC236}">
                    <a16:creationId xmlns:a16="http://schemas.microsoft.com/office/drawing/2014/main" id="{09304111-C8C0-5FAC-3CB8-8DB88C18452F}"/>
                  </a:ext>
                </a:extLst>
              </p:cNvPr>
              <p:cNvGrpSpPr/>
              <p:nvPr/>
            </p:nvGrpSpPr>
            <p:grpSpPr>
              <a:xfrm>
                <a:off x="5021826" y="1260987"/>
                <a:ext cx="5390029" cy="2013155"/>
                <a:chOff x="5021826" y="1260987"/>
                <a:chExt cx="5390029" cy="2013155"/>
              </a:xfrm>
            </p:grpSpPr>
            <p:sp>
              <p:nvSpPr>
                <p:cNvPr id="21" name="Forme libre : forme 20">
                  <a:extLst>
                    <a:ext uri="{FF2B5EF4-FFF2-40B4-BE49-F238E27FC236}">
                      <a16:creationId xmlns:a16="http://schemas.microsoft.com/office/drawing/2014/main" id="{463FC0AC-8795-893E-E4C0-7FC86D64107A}"/>
                    </a:ext>
                  </a:extLst>
                </p:cNvPr>
                <p:cNvSpPr/>
                <p:nvPr/>
              </p:nvSpPr>
              <p:spPr>
                <a:xfrm>
                  <a:off x="5021826" y="1260987"/>
                  <a:ext cx="3694471" cy="2013155"/>
                </a:xfrm>
                <a:custGeom>
                  <a:avLst/>
                  <a:gdLst>
                    <a:gd name="connsiteX0" fmla="*/ 287593 w 3694471"/>
                    <a:gd name="connsiteY0" fmla="*/ 169607 h 2013155"/>
                    <a:gd name="connsiteX1" fmla="*/ 0 w 3694471"/>
                    <a:gd name="connsiteY1" fmla="*/ 774290 h 2013155"/>
                    <a:gd name="connsiteX2" fmla="*/ 287593 w 3694471"/>
                    <a:gd name="connsiteY2" fmla="*/ 1106129 h 2013155"/>
                    <a:gd name="connsiteX3" fmla="*/ 619432 w 3694471"/>
                    <a:gd name="connsiteY3" fmla="*/ 538316 h 2013155"/>
                    <a:gd name="connsiteX4" fmla="*/ 958645 w 3694471"/>
                    <a:gd name="connsiteY4" fmla="*/ 958645 h 2013155"/>
                    <a:gd name="connsiteX5" fmla="*/ 1061884 w 3694471"/>
                    <a:gd name="connsiteY5" fmla="*/ 1143000 h 2013155"/>
                    <a:gd name="connsiteX6" fmla="*/ 1732935 w 3694471"/>
                    <a:gd name="connsiteY6" fmla="*/ 1821426 h 2013155"/>
                    <a:gd name="connsiteX7" fmla="*/ 1924664 w 3694471"/>
                    <a:gd name="connsiteY7" fmla="*/ 2013155 h 2013155"/>
                    <a:gd name="connsiteX8" fmla="*/ 2551471 w 3694471"/>
                    <a:gd name="connsiteY8" fmla="*/ 1939413 h 2013155"/>
                    <a:gd name="connsiteX9" fmla="*/ 3362632 w 3694471"/>
                    <a:gd name="connsiteY9" fmla="*/ 1806678 h 2013155"/>
                    <a:gd name="connsiteX10" fmla="*/ 3694471 w 3694471"/>
                    <a:gd name="connsiteY10" fmla="*/ 1533832 h 2013155"/>
                    <a:gd name="connsiteX11" fmla="*/ 3252019 w 3694471"/>
                    <a:gd name="connsiteY11" fmla="*/ 936523 h 2013155"/>
                    <a:gd name="connsiteX12" fmla="*/ 2138516 w 3694471"/>
                    <a:gd name="connsiteY12" fmla="*/ 1688690 h 2013155"/>
                    <a:gd name="connsiteX13" fmla="*/ 1025013 w 3694471"/>
                    <a:gd name="connsiteY13" fmla="*/ 66368 h 2013155"/>
                    <a:gd name="connsiteX14" fmla="*/ 892277 w 3694471"/>
                    <a:gd name="connsiteY14" fmla="*/ 0 h 2013155"/>
                    <a:gd name="connsiteX15" fmla="*/ 685800 w 3694471"/>
                    <a:gd name="connsiteY15" fmla="*/ 376084 h 2013155"/>
                    <a:gd name="connsiteX16" fmla="*/ 287593 w 3694471"/>
                    <a:gd name="connsiteY16" fmla="*/ 169607 h 201315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3694471" h="2013155">
                      <a:moveTo>
                        <a:pt x="287593" y="169607"/>
                      </a:moveTo>
                      <a:lnTo>
                        <a:pt x="0" y="774290"/>
                      </a:lnTo>
                      <a:lnTo>
                        <a:pt x="287593" y="1106129"/>
                      </a:lnTo>
                      <a:lnTo>
                        <a:pt x="619432" y="538316"/>
                      </a:lnTo>
                      <a:lnTo>
                        <a:pt x="958645" y="958645"/>
                      </a:lnTo>
                      <a:lnTo>
                        <a:pt x="1061884" y="1143000"/>
                      </a:lnTo>
                      <a:lnTo>
                        <a:pt x="1732935" y="1821426"/>
                      </a:lnTo>
                      <a:lnTo>
                        <a:pt x="1924664" y="2013155"/>
                      </a:lnTo>
                      <a:lnTo>
                        <a:pt x="2551471" y="1939413"/>
                      </a:lnTo>
                      <a:lnTo>
                        <a:pt x="3362632" y="1806678"/>
                      </a:lnTo>
                      <a:lnTo>
                        <a:pt x="3694471" y="1533832"/>
                      </a:lnTo>
                      <a:lnTo>
                        <a:pt x="3252019" y="936523"/>
                      </a:lnTo>
                      <a:lnTo>
                        <a:pt x="2138516" y="1688690"/>
                      </a:lnTo>
                      <a:lnTo>
                        <a:pt x="1025013" y="66368"/>
                      </a:lnTo>
                      <a:lnTo>
                        <a:pt x="892277" y="0"/>
                      </a:lnTo>
                      <a:lnTo>
                        <a:pt x="685800" y="376084"/>
                      </a:lnTo>
                      <a:lnTo>
                        <a:pt x="287593" y="169607"/>
                      </a:lnTo>
                      <a:close/>
                    </a:path>
                  </a:pathLst>
                </a:custGeom>
                <a:solidFill>
                  <a:schemeClr val="accent2">
                    <a:lumMod val="20000"/>
                    <a:lumOff val="80000"/>
                    <a:alpha val="50000"/>
                  </a:schemeClr>
                </a:solidFill>
                <a:ln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4" name="ZoneTexte 23">
                  <a:extLst>
                    <a:ext uri="{FF2B5EF4-FFF2-40B4-BE49-F238E27FC236}">
                      <a16:creationId xmlns:a16="http://schemas.microsoft.com/office/drawing/2014/main" id="{8699D83A-C62B-95FD-FB3F-44F923D7D40C}"/>
                    </a:ext>
                  </a:extLst>
                </p:cNvPr>
                <p:cNvSpPr txBox="1"/>
                <p:nvPr/>
              </p:nvSpPr>
              <p:spPr>
                <a:xfrm>
                  <a:off x="7447429" y="2709302"/>
                  <a:ext cx="296442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b="1" dirty="0">
                      <a:latin typeface="Open sans "/>
                    </a:rPr>
                    <a:t>Habitat individuel</a:t>
                  </a:r>
                </a:p>
              </p:txBody>
            </p:sp>
          </p:grpSp>
          <p:grpSp>
            <p:nvGrpSpPr>
              <p:cNvPr id="57" name="Groupe 56">
                <a:extLst>
                  <a:ext uri="{FF2B5EF4-FFF2-40B4-BE49-F238E27FC236}">
                    <a16:creationId xmlns:a16="http://schemas.microsoft.com/office/drawing/2014/main" id="{A72A0AA4-14B3-20FE-8403-E68C84596661}"/>
                  </a:ext>
                </a:extLst>
              </p:cNvPr>
              <p:cNvGrpSpPr/>
              <p:nvPr/>
            </p:nvGrpSpPr>
            <p:grpSpPr>
              <a:xfrm>
                <a:off x="5737123" y="2588342"/>
                <a:ext cx="3497680" cy="1821426"/>
                <a:chOff x="5737123" y="2588342"/>
                <a:chExt cx="3497680" cy="1821426"/>
              </a:xfrm>
            </p:grpSpPr>
            <p:sp>
              <p:nvSpPr>
                <p:cNvPr id="20" name="Forme libre : forme 19">
                  <a:extLst>
                    <a:ext uri="{FF2B5EF4-FFF2-40B4-BE49-F238E27FC236}">
                      <a16:creationId xmlns:a16="http://schemas.microsoft.com/office/drawing/2014/main" id="{11831BE8-C08A-C177-0D86-095D267C3466}"/>
                    </a:ext>
                  </a:extLst>
                </p:cNvPr>
                <p:cNvSpPr/>
                <p:nvPr/>
              </p:nvSpPr>
              <p:spPr>
                <a:xfrm>
                  <a:off x="5737123" y="2588342"/>
                  <a:ext cx="1799304" cy="1821426"/>
                </a:xfrm>
                <a:custGeom>
                  <a:avLst/>
                  <a:gdLst>
                    <a:gd name="connsiteX0" fmla="*/ 988142 w 1799304"/>
                    <a:gd name="connsiteY0" fmla="*/ 1821426 h 1821426"/>
                    <a:gd name="connsiteX1" fmla="*/ 1563329 w 1799304"/>
                    <a:gd name="connsiteY1" fmla="*/ 1769806 h 1821426"/>
                    <a:gd name="connsiteX2" fmla="*/ 1799304 w 1799304"/>
                    <a:gd name="connsiteY2" fmla="*/ 1002890 h 1821426"/>
                    <a:gd name="connsiteX3" fmla="*/ 1732936 w 1799304"/>
                    <a:gd name="connsiteY3" fmla="*/ 833284 h 1821426"/>
                    <a:gd name="connsiteX4" fmla="*/ 1607575 w 1799304"/>
                    <a:gd name="connsiteY4" fmla="*/ 685800 h 1821426"/>
                    <a:gd name="connsiteX5" fmla="*/ 1150375 w 1799304"/>
                    <a:gd name="connsiteY5" fmla="*/ 737419 h 1821426"/>
                    <a:gd name="connsiteX6" fmla="*/ 449826 w 1799304"/>
                    <a:gd name="connsiteY6" fmla="*/ 0 h 1821426"/>
                    <a:gd name="connsiteX7" fmla="*/ 0 w 1799304"/>
                    <a:gd name="connsiteY7" fmla="*/ 383458 h 1821426"/>
                    <a:gd name="connsiteX8" fmla="*/ 420329 w 1799304"/>
                    <a:gd name="connsiteY8" fmla="*/ 848032 h 1821426"/>
                    <a:gd name="connsiteX9" fmla="*/ 685800 w 1799304"/>
                    <a:gd name="connsiteY9" fmla="*/ 1098755 h 1821426"/>
                    <a:gd name="connsiteX10" fmla="*/ 936523 w 1799304"/>
                    <a:gd name="connsiteY10" fmla="*/ 1069258 h 1821426"/>
                    <a:gd name="connsiteX11" fmla="*/ 988142 w 1799304"/>
                    <a:gd name="connsiteY11" fmla="*/ 1821426 h 18214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1799304" h="1821426">
                      <a:moveTo>
                        <a:pt x="988142" y="1821426"/>
                      </a:moveTo>
                      <a:lnTo>
                        <a:pt x="1563329" y="1769806"/>
                      </a:lnTo>
                      <a:lnTo>
                        <a:pt x="1799304" y="1002890"/>
                      </a:lnTo>
                      <a:lnTo>
                        <a:pt x="1732936" y="833284"/>
                      </a:lnTo>
                      <a:lnTo>
                        <a:pt x="1607575" y="685800"/>
                      </a:lnTo>
                      <a:lnTo>
                        <a:pt x="1150375" y="737419"/>
                      </a:lnTo>
                      <a:lnTo>
                        <a:pt x="449826" y="0"/>
                      </a:lnTo>
                      <a:lnTo>
                        <a:pt x="0" y="383458"/>
                      </a:lnTo>
                      <a:lnTo>
                        <a:pt x="420329" y="848032"/>
                      </a:lnTo>
                      <a:lnTo>
                        <a:pt x="685800" y="1098755"/>
                      </a:lnTo>
                      <a:lnTo>
                        <a:pt x="936523" y="1069258"/>
                      </a:lnTo>
                      <a:lnTo>
                        <a:pt x="988142" y="1821426"/>
                      </a:ln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  <a:alpha val="50000"/>
                  </a:schemeClr>
                </a:solidFill>
                <a:ln>
                  <a:prstDash val="dash"/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sp>
              <p:nvSpPr>
                <p:cNvPr id="23" name="ZoneTexte 22">
                  <a:extLst>
                    <a:ext uri="{FF2B5EF4-FFF2-40B4-BE49-F238E27FC236}">
                      <a16:creationId xmlns:a16="http://schemas.microsoft.com/office/drawing/2014/main" id="{C21A2FE3-7E57-B6A4-EB35-D0BF6B91CA31}"/>
                    </a:ext>
                  </a:extLst>
                </p:cNvPr>
                <p:cNvSpPr txBox="1"/>
                <p:nvPr/>
              </p:nvSpPr>
              <p:spPr>
                <a:xfrm>
                  <a:off x="6270377" y="3419237"/>
                  <a:ext cx="2964426" cy="215444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fr-FR" sz="800" b="1" dirty="0">
                      <a:latin typeface="Open sans "/>
                    </a:rPr>
                    <a:t>Habitat intermédiaire</a:t>
                  </a:r>
                </a:p>
              </p:txBody>
            </p:sp>
          </p:grpSp>
        </p:grpSp>
      </p:grpSp>
      <p:grpSp>
        <p:nvGrpSpPr>
          <p:cNvPr id="53" name="Groupe 52">
            <a:extLst>
              <a:ext uri="{FF2B5EF4-FFF2-40B4-BE49-F238E27FC236}">
                <a16:creationId xmlns:a16="http://schemas.microsoft.com/office/drawing/2014/main" id="{4A55A32C-AD1F-672F-4A75-C1668EC639FB}"/>
              </a:ext>
            </a:extLst>
          </p:cNvPr>
          <p:cNvGrpSpPr/>
          <p:nvPr/>
        </p:nvGrpSpPr>
        <p:grpSpPr>
          <a:xfrm>
            <a:off x="3649719" y="1995972"/>
            <a:ext cx="2964426" cy="2347428"/>
            <a:chOff x="3649719" y="1995972"/>
            <a:chExt cx="2964426" cy="2347428"/>
          </a:xfrm>
        </p:grpSpPr>
        <p:grpSp>
          <p:nvGrpSpPr>
            <p:cNvPr id="52" name="Groupe 51">
              <a:extLst>
                <a:ext uri="{FF2B5EF4-FFF2-40B4-BE49-F238E27FC236}">
                  <a16:creationId xmlns:a16="http://schemas.microsoft.com/office/drawing/2014/main" id="{1CFF38DD-9D52-B5E6-8D52-998A04D6E7F3}"/>
                </a:ext>
              </a:extLst>
            </p:cNvPr>
            <p:cNvGrpSpPr/>
            <p:nvPr/>
          </p:nvGrpSpPr>
          <p:grpSpPr>
            <a:xfrm>
              <a:off x="3768213" y="1995972"/>
              <a:ext cx="2613729" cy="2347428"/>
              <a:chOff x="3768213" y="1995972"/>
              <a:chExt cx="2613729" cy="2347428"/>
            </a:xfrm>
          </p:grpSpPr>
          <p:sp>
            <p:nvSpPr>
              <p:cNvPr id="15" name="Forme libre : forme 14">
                <a:extLst>
                  <a:ext uri="{FF2B5EF4-FFF2-40B4-BE49-F238E27FC236}">
                    <a16:creationId xmlns:a16="http://schemas.microsoft.com/office/drawing/2014/main" id="{A80A1197-9DAE-F422-6CEA-8060452B0759}"/>
                  </a:ext>
                </a:extLst>
              </p:cNvPr>
              <p:cNvSpPr/>
              <p:nvPr/>
            </p:nvSpPr>
            <p:spPr>
              <a:xfrm>
                <a:off x="4063181" y="2470355"/>
                <a:ext cx="589935" cy="1873045"/>
              </a:xfrm>
              <a:custGeom>
                <a:avLst/>
                <a:gdLst>
                  <a:gd name="connsiteX0" fmla="*/ 538316 w 589935"/>
                  <a:gd name="connsiteY0" fmla="*/ 0 h 1873045"/>
                  <a:gd name="connsiteX1" fmla="*/ 589935 w 589935"/>
                  <a:gd name="connsiteY1" fmla="*/ 457200 h 1873045"/>
                  <a:gd name="connsiteX2" fmla="*/ 405580 w 589935"/>
                  <a:gd name="connsiteY2" fmla="*/ 914400 h 1873045"/>
                  <a:gd name="connsiteX3" fmla="*/ 0 w 589935"/>
                  <a:gd name="connsiteY3" fmla="*/ 1873045 h 18730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89935" h="1873045">
                    <a:moveTo>
                      <a:pt x="538316" y="0"/>
                    </a:moveTo>
                    <a:lnTo>
                      <a:pt x="589935" y="457200"/>
                    </a:lnTo>
                    <a:lnTo>
                      <a:pt x="405580" y="914400"/>
                    </a:lnTo>
                    <a:lnTo>
                      <a:pt x="0" y="1873045"/>
                    </a:lnTo>
                  </a:path>
                </a:pathLst>
              </a:custGeom>
              <a:ln w="44450">
                <a:tailEnd type="arrow" w="med" len="sm"/>
              </a:ln>
            </p:spPr>
            <p:style>
              <a:lnRef idx="1">
                <a:schemeClr val="accent6"/>
              </a:lnRef>
              <a:fillRef idx="0">
                <a:schemeClr val="accent6"/>
              </a:fillRef>
              <a:effectRef idx="0">
                <a:schemeClr val="accent6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grpSp>
            <p:nvGrpSpPr>
              <p:cNvPr id="50" name="Groupe 49">
                <a:extLst>
                  <a:ext uri="{FF2B5EF4-FFF2-40B4-BE49-F238E27FC236}">
                    <a16:creationId xmlns:a16="http://schemas.microsoft.com/office/drawing/2014/main" id="{320862B5-3DCC-DEBA-3F3C-DD380EF924AE}"/>
                  </a:ext>
                </a:extLst>
              </p:cNvPr>
              <p:cNvGrpSpPr/>
              <p:nvPr/>
            </p:nvGrpSpPr>
            <p:grpSpPr>
              <a:xfrm>
                <a:off x="3768213" y="1995972"/>
                <a:ext cx="2613729" cy="1877459"/>
                <a:chOff x="3768213" y="1995972"/>
                <a:chExt cx="2613729" cy="1877459"/>
              </a:xfrm>
            </p:grpSpPr>
            <p:sp>
              <p:nvSpPr>
                <p:cNvPr id="14" name="Forme libre : forme 13">
                  <a:extLst>
                    <a:ext uri="{FF2B5EF4-FFF2-40B4-BE49-F238E27FC236}">
                      <a16:creationId xmlns:a16="http://schemas.microsoft.com/office/drawing/2014/main" id="{5A2CE2BB-D1CC-2623-D58F-0AF5DE3FC3E3}"/>
                    </a:ext>
                  </a:extLst>
                </p:cNvPr>
                <p:cNvSpPr/>
                <p:nvPr/>
              </p:nvSpPr>
              <p:spPr>
                <a:xfrm>
                  <a:off x="3768213" y="2308124"/>
                  <a:ext cx="2610464" cy="1504334"/>
                </a:xfrm>
                <a:custGeom>
                  <a:avLst/>
                  <a:gdLst>
                    <a:gd name="connsiteX0" fmla="*/ 2514600 w 2514600"/>
                    <a:gd name="connsiteY0" fmla="*/ 1445341 h 1445341"/>
                    <a:gd name="connsiteX1" fmla="*/ 1769806 w 2514600"/>
                    <a:gd name="connsiteY1" fmla="*/ 589935 h 1445341"/>
                    <a:gd name="connsiteX2" fmla="*/ 1511710 w 2514600"/>
                    <a:gd name="connsiteY2" fmla="*/ 258096 h 1445341"/>
                    <a:gd name="connsiteX3" fmla="*/ 1224116 w 2514600"/>
                    <a:gd name="connsiteY3" fmla="*/ 88490 h 1445341"/>
                    <a:gd name="connsiteX4" fmla="*/ 781665 w 2514600"/>
                    <a:gd name="connsiteY4" fmla="*/ 154858 h 1445341"/>
                    <a:gd name="connsiteX5" fmla="*/ 508819 w 2514600"/>
                    <a:gd name="connsiteY5" fmla="*/ 191729 h 1445341"/>
                    <a:gd name="connsiteX6" fmla="*/ 0 w 2514600"/>
                    <a:gd name="connsiteY6" fmla="*/ 0 h 1445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2514600" h="1445341">
                      <a:moveTo>
                        <a:pt x="2514600" y="1445341"/>
                      </a:moveTo>
                      <a:lnTo>
                        <a:pt x="1769806" y="589935"/>
                      </a:lnTo>
                      <a:lnTo>
                        <a:pt x="1511710" y="258096"/>
                      </a:lnTo>
                      <a:lnTo>
                        <a:pt x="1224116" y="88490"/>
                      </a:lnTo>
                      <a:lnTo>
                        <a:pt x="781665" y="154858"/>
                      </a:lnTo>
                      <a:lnTo>
                        <a:pt x="508819" y="191729"/>
                      </a:lnTo>
                      <a:lnTo>
                        <a:pt x="0" y="0"/>
                      </a:lnTo>
                    </a:path>
                  </a:pathLst>
                </a:custGeom>
                <a:ln w="44450">
                  <a:headEnd type="arrow" w="med" len="sm"/>
                  <a:tailEnd type="arrow" w="med" len="sm"/>
                </a:ln>
              </p:spPr>
              <p:style>
                <a:lnRef idx="1">
                  <a:schemeClr val="accent6"/>
                </a:lnRef>
                <a:fillRef idx="0">
                  <a:schemeClr val="accent6"/>
                </a:fillRef>
                <a:effectRef idx="0">
                  <a:schemeClr val="accent6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algn="ctr"/>
                  <a:endParaRPr lang="fr-FR"/>
                </a:p>
              </p:txBody>
            </p:sp>
            <p:grpSp>
              <p:nvGrpSpPr>
                <p:cNvPr id="49" name="Groupe 48">
                  <a:extLst>
                    <a:ext uri="{FF2B5EF4-FFF2-40B4-BE49-F238E27FC236}">
                      <a16:creationId xmlns:a16="http://schemas.microsoft.com/office/drawing/2014/main" id="{AA4684FD-CF98-4B0D-ECC7-22CAA6E4266F}"/>
                    </a:ext>
                  </a:extLst>
                </p:cNvPr>
                <p:cNvGrpSpPr/>
                <p:nvPr/>
              </p:nvGrpSpPr>
              <p:grpSpPr>
                <a:xfrm>
                  <a:off x="4098193" y="1995972"/>
                  <a:ext cx="2283749" cy="1877459"/>
                  <a:chOff x="4098193" y="1995972"/>
                  <a:chExt cx="2283749" cy="1877459"/>
                </a:xfrm>
              </p:grpSpPr>
              <p:sp>
                <p:nvSpPr>
                  <p:cNvPr id="30" name="Forme libre : forme 29">
                    <a:extLst>
                      <a:ext uri="{FF2B5EF4-FFF2-40B4-BE49-F238E27FC236}">
                        <a16:creationId xmlns:a16="http://schemas.microsoft.com/office/drawing/2014/main" id="{4EDCD4A6-5DCA-40D9-23FC-CA6252910C52}"/>
                      </a:ext>
                    </a:extLst>
                  </p:cNvPr>
                  <p:cNvSpPr/>
                  <p:nvPr/>
                </p:nvSpPr>
                <p:spPr>
                  <a:xfrm>
                    <a:off x="4450079" y="2218770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1" name="Forme libre : forme 30">
                    <a:extLst>
                      <a:ext uri="{FF2B5EF4-FFF2-40B4-BE49-F238E27FC236}">
                        <a16:creationId xmlns:a16="http://schemas.microsoft.com/office/drawing/2014/main" id="{DC779557-784D-CB3F-8BB7-E36F85C33DA6}"/>
                      </a:ext>
                    </a:extLst>
                  </p:cNvPr>
                  <p:cNvSpPr/>
                  <p:nvPr/>
                </p:nvSpPr>
                <p:spPr>
                  <a:xfrm>
                    <a:off x="4639649" y="2016896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2" name="Forme libre : forme 31">
                    <a:extLst>
                      <a:ext uri="{FF2B5EF4-FFF2-40B4-BE49-F238E27FC236}">
                        <a16:creationId xmlns:a16="http://schemas.microsoft.com/office/drawing/2014/main" id="{8EFD215D-2220-C653-7CB9-A754BDA81CB0}"/>
                      </a:ext>
                    </a:extLst>
                  </p:cNvPr>
                  <p:cNvSpPr/>
                  <p:nvPr/>
                </p:nvSpPr>
                <p:spPr>
                  <a:xfrm>
                    <a:off x="4394665" y="2667012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3" name="Forme libre : forme 32">
                    <a:extLst>
                      <a:ext uri="{FF2B5EF4-FFF2-40B4-BE49-F238E27FC236}">
                        <a16:creationId xmlns:a16="http://schemas.microsoft.com/office/drawing/2014/main" id="{94B1D066-5C25-8D3F-3E29-E452F79358A9}"/>
                      </a:ext>
                    </a:extLst>
                  </p:cNvPr>
                  <p:cNvSpPr/>
                  <p:nvPr/>
                </p:nvSpPr>
                <p:spPr>
                  <a:xfrm>
                    <a:off x="4903495" y="2167814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4" name="Forme libre : forme 33">
                    <a:extLst>
                      <a:ext uri="{FF2B5EF4-FFF2-40B4-BE49-F238E27FC236}">
                        <a16:creationId xmlns:a16="http://schemas.microsoft.com/office/drawing/2014/main" id="{EB14509E-8391-0AA5-1BD6-19179EB5BEB3}"/>
                      </a:ext>
                    </a:extLst>
                  </p:cNvPr>
                  <p:cNvSpPr/>
                  <p:nvPr/>
                </p:nvSpPr>
                <p:spPr>
                  <a:xfrm>
                    <a:off x="4370581" y="3009612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5" name="Forme libre : forme 34">
                    <a:extLst>
                      <a:ext uri="{FF2B5EF4-FFF2-40B4-BE49-F238E27FC236}">
                        <a16:creationId xmlns:a16="http://schemas.microsoft.com/office/drawing/2014/main" id="{AE4A9200-89EC-5A4C-7384-D9170C3DF8B4}"/>
                      </a:ext>
                    </a:extLst>
                  </p:cNvPr>
                  <p:cNvSpPr/>
                  <p:nvPr/>
                </p:nvSpPr>
                <p:spPr>
                  <a:xfrm>
                    <a:off x="4402609" y="3303675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6" name="Forme libre : forme 35">
                    <a:extLst>
                      <a:ext uri="{FF2B5EF4-FFF2-40B4-BE49-F238E27FC236}">
                        <a16:creationId xmlns:a16="http://schemas.microsoft.com/office/drawing/2014/main" id="{3A6DDF7B-4157-2623-0767-90EDEFE53A34}"/>
                      </a:ext>
                    </a:extLst>
                  </p:cNvPr>
                  <p:cNvSpPr/>
                  <p:nvPr/>
                </p:nvSpPr>
                <p:spPr>
                  <a:xfrm>
                    <a:off x="4098193" y="3657987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7" name="Forme libre : forme 36">
                    <a:extLst>
                      <a:ext uri="{FF2B5EF4-FFF2-40B4-BE49-F238E27FC236}">
                        <a16:creationId xmlns:a16="http://schemas.microsoft.com/office/drawing/2014/main" id="{4C25AE83-A2C9-2E26-005E-428FBA2BC51D}"/>
                      </a:ext>
                    </a:extLst>
                  </p:cNvPr>
                  <p:cNvSpPr/>
                  <p:nvPr/>
                </p:nvSpPr>
                <p:spPr>
                  <a:xfrm>
                    <a:off x="5236634" y="2340818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0" name="Forme libre : forme 39">
                    <a:extLst>
                      <a:ext uri="{FF2B5EF4-FFF2-40B4-BE49-F238E27FC236}">
                        <a16:creationId xmlns:a16="http://schemas.microsoft.com/office/drawing/2014/main" id="{75346B90-3821-77A3-B04F-EE6A40723FB5}"/>
                      </a:ext>
                    </a:extLst>
                  </p:cNvPr>
                  <p:cNvSpPr/>
                  <p:nvPr/>
                </p:nvSpPr>
                <p:spPr>
                  <a:xfrm>
                    <a:off x="5993458" y="3489446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9" name="Forme libre : forme 38">
                    <a:extLst>
                      <a:ext uri="{FF2B5EF4-FFF2-40B4-BE49-F238E27FC236}">
                        <a16:creationId xmlns:a16="http://schemas.microsoft.com/office/drawing/2014/main" id="{EC4D9085-A57D-2423-D137-6DC02A07784D}"/>
                      </a:ext>
                    </a:extLst>
                  </p:cNvPr>
                  <p:cNvSpPr/>
                  <p:nvPr/>
                </p:nvSpPr>
                <p:spPr>
                  <a:xfrm>
                    <a:off x="5823937" y="3075904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38" name="Forme libre : forme 37">
                    <a:extLst>
                      <a:ext uri="{FF2B5EF4-FFF2-40B4-BE49-F238E27FC236}">
                        <a16:creationId xmlns:a16="http://schemas.microsoft.com/office/drawing/2014/main" id="{F1104F97-FE1A-F0FD-DAC2-223BBD9A1A13}"/>
                      </a:ext>
                    </a:extLst>
                  </p:cNvPr>
                  <p:cNvSpPr/>
                  <p:nvPr/>
                </p:nvSpPr>
                <p:spPr>
                  <a:xfrm>
                    <a:off x="5323419" y="2739513"/>
                    <a:ext cx="218483" cy="215444"/>
                  </a:xfrm>
                  <a:custGeom>
                    <a:avLst/>
                    <a:gdLst>
                      <a:gd name="connsiteX0" fmla="*/ 246901 w 282504"/>
                      <a:gd name="connsiteY0" fmla="*/ 80293 h 203231"/>
                      <a:gd name="connsiteX1" fmla="*/ 246901 w 282504"/>
                      <a:gd name="connsiteY1" fmla="*/ 1916 h 203231"/>
                      <a:gd name="connsiteX2" fmla="*/ 203358 w 282504"/>
                      <a:gd name="connsiteY2" fmla="*/ 10624 h 203231"/>
                      <a:gd name="connsiteX3" fmla="*/ 177232 w 282504"/>
                      <a:gd name="connsiteY3" fmla="*/ 36750 h 203231"/>
                      <a:gd name="connsiteX4" fmla="*/ 116272 w 282504"/>
                      <a:gd name="connsiteY4" fmla="*/ 1916 h 203231"/>
                      <a:gd name="connsiteX5" fmla="*/ 55312 w 282504"/>
                      <a:gd name="connsiteY5" fmla="*/ 36750 h 203231"/>
                      <a:gd name="connsiteX6" fmla="*/ 46604 w 282504"/>
                      <a:gd name="connsiteY6" fmla="*/ 71584 h 203231"/>
                      <a:gd name="connsiteX7" fmla="*/ 11770 w 282504"/>
                      <a:gd name="connsiteY7" fmla="*/ 123836 h 203231"/>
                      <a:gd name="connsiteX8" fmla="*/ 3061 w 282504"/>
                      <a:gd name="connsiteY8" fmla="*/ 167379 h 203231"/>
                      <a:gd name="connsiteX9" fmla="*/ 133690 w 282504"/>
                      <a:gd name="connsiteY9" fmla="*/ 158670 h 203231"/>
                      <a:gd name="connsiteX10" fmla="*/ 203358 w 282504"/>
                      <a:gd name="connsiteY10" fmla="*/ 176087 h 203231"/>
                      <a:gd name="connsiteX11" fmla="*/ 246901 w 282504"/>
                      <a:gd name="connsiteY11" fmla="*/ 184796 h 203231"/>
                      <a:gd name="connsiteX12" fmla="*/ 281735 w 282504"/>
                      <a:gd name="connsiteY12" fmla="*/ 71584 h 203231"/>
                      <a:gd name="connsiteX13" fmla="*/ 246901 w 282504"/>
                      <a:gd name="connsiteY13" fmla="*/ 80293 h 203231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</a:cxnLst>
                    <a:rect l="l" t="t" r="r" b="b"/>
                    <a:pathLst>
                      <a:path w="282504" h="203231">
                        <a:moveTo>
                          <a:pt x="246901" y="80293"/>
                        </a:moveTo>
                        <a:cubicBezTo>
                          <a:pt x="241095" y="68682"/>
                          <a:pt x="267027" y="11979"/>
                          <a:pt x="246901" y="1916"/>
                        </a:cubicBezTo>
                        <a:cubicBezTo>
                          <a:pt x="233662" y="-4704"/>
                          <a:pt x="217872" y="7721"/>
                          <a:pt x="203358" y="10624"/>
                        </a:cubicBezTo>
                        <a:cubicBezTo>
                          <a:pt x="194649" y="19333"/>
                          <a:pt x="188916" y="32855"/>
                          <a:pt x="177232" y="36750"/>
                        </a:cubicBezTo>
                        <a:cubicBezTo>
                          <a:pt x="161890" y="41864"/>
                          <a:pt x="119629" y="4434"/>
                          <a:pt x="116272" y="1916"/>
                        </a:cubicBezTo>
                        <a:cubicBezTo>
                          <a:pt x="95952" y="13527"/>
                          <a:pt x="71861" y="20201"/>
                          <a:pt x="55312" y="36750"/>
                        </a:cubicBezTo>
                        <a:cubicBezTo>
                          <a:pt x="46849" y="45213"/>
                          <a:pt x="51956" y="60879"/>
                          <a:pt x="46604" y="71584"/>
                        </a:cubicBezTo>
                        <a:cubicBezTo>
                          <a:pt x="37243" y="90307"/>
                          <a:pt x="23381" y="106419"/>
                          <a:pt x="11770" y="123836"/>
                        </a:cubicBezTo>
                        <a:cubicBezTo>
                          <a:pt x="8867" y="138350"/>
                          <a:pt x="-6415" y="156008"/>
                          <a:pt x="3061" y="167379"/>
                        </a:cubicBezTo>
                        <a:cubicBezTo>
                          <a:pt x="24566" y="193185"/>
                          <a:pt x="124691" y="160670"/>
                          <a:pt x="133690" y="158670"/>
                        </a:cubicBezTo>
                        <a:cubicBezTo>
                          <a:pt x="117632" y="238957"/>
                          <a:pt x="114563" y="188772"/>
                          <a:pt x="203358" y="176087"/>
                        </a:cubicBezTo>
                        <a:cubicBezTo>
                          <a:pt x="218011" y="173994"/>
                          <a:pt x="232387" y="181893"/>
                          <a:pt x="246901" y="184796"/>
                        </a:cubicBezTo>
                        <a:cubicBezTo>
                          <a:pt x="255337" y="163705"/>
                          <a:pt x="287892" y="88004"/>
                          <a:pt x="281735" y="71584"/>
                        </a:cubicBezTo>
                        <a:cubicBezTo>
                          <a:pt x="276639" y="57994"/>
                          <a:pt x="252707" y="91904"/>
                          <a:pt x="246901" y="80293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6">
                      <a:shade val="15000"/>
                    </a:schemeClr>
                  </a:lnRef>
                  <a:fillRef idx="1">
                    <a:schemeClr val="accent6"/>
                  </a:fillRef>
                  <a:effectRef idx="0">
                    <a:schemeClr val="accent6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1" name="Forme libre : forme 40">
                    <a:extLst>
                      <a:ext uri="{FF2B5EF4-FFF2-40B4-BE49-F238E27FC236}">
                        <a16:creationId xmlns:a16="http://schemas.microsoft.com/office/drawing/2014/main" id="{4D206827-3BF6-3C9B-1613-9C49F010F5D0}"/>
                      </a:ext>
                    </a:extLst>
                  </p:cNvPr>
                  <p:cNvSpPr/>
                  <p:nvPr/>
                </p:nvSpPr>
                <p:spPr>
                  <a:xfrm>
                    <a:off x="4903495" y="1995972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2" name="Forme libre : forme 41">
                    <a:extLst>
                      <a:ext uri="{FF2B5EF4-FFF2-40B4-BE49-F238E27FC236}">
                        <a16:creationId xmlns:a16="http://schemas.microsoft.com/office/drawing/2014/main" id="{544F79CC-D033-480A-3009-B89236479A09}"/>
                      </a:ext>
                    </a:extLst>
                  </p:cNvPr>
                  <p:cNvSpPr/>
                  <p:nvPr/>
                </p:nvSpPr>
                <p:spPr>
                  <a:xfrm>
                    <a:off x="4742294" y="2261119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3" name="Forme libre : forme 42">
                    <a:extLst>
                      <a:ext uri="{FF2B5EF4-FFF2-40B4-BE49-F238E27FC236}">
                        <a16:creationId xmlns:a16="http://schemas.microsoft.com/office/drawing/2014/main" id="{FDAFE75D-76EA-65B9-1095-CF8223063E4F}"/>
                      </a:ext>
                    </a:extLst>
                  </p:cNvPr>
                  <p:cNvSpPr/>
                  <p:nvPr/>
                </p:nvSpPr>
                <p:spPr>
                  <a:xfrm>
                    <a:off x="4621986" y="2848932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4" name="Forme libre : forme 43">
                    <a:extLst>
                      <a:ext uri="{FF2B5EF4-FFF2-40B4-BE49-F238E27FC236}">
                        <a16:creationId xmlns:a16="http://schemas.microsoft.com/office/drawing/2014/main" id="{DE77B7BF-778B-0121-5C5E-D96D7F3B3DF8}"/>
                      </a:ext>
                    </a:extLst>
                  </p:cNvPr>
                  <p:cNvSpPr/>
                  <p:nvPr/>
                </p:nvSpPr>
                <p:spPr>
                  <a:xfrm>
                    <a:off x="4284391" y="3472669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5" name="Forme libre : forme 44">
                    <a:extLst>
                      <a:ext uri="{FF2B5EF4-FFF2-40B4-BE49-F238E27FC236}">
                        <a16:creationId xmlns:a16="http://schemas.microsoft.com/office/drawing/2014/main" id="{62ABDD07-AA30-CA73-03B9-6A645E2BF042}"/>
                      </a:ext>
                    </a:extLst>
                  </p:cNvPr>
                  <p:cNvSpPr/>
                  <p:nvPr/>
                </p:nvSpPr>
                <p:spPr>
                  <a:xfrm>
                    <a:off x="5106546" y="2319705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6" name="Forme libre : forme 45">
                    <a:extLst>
                      <a:ext uri="{FF2B5EF4-FFF2-40B4-BE49-F238E27FC236}">
                        <a16:creationId xmlns:a16="http://schemas.microsoft.com/office/drawing/2014/main" id="{5953183B-BC49-158B-FDE7-500E14383B02}"/>
                      </a:ext>
                    </a:extLst>
                  </p:cNvPr>
                  <p:cNvSpPr/>
                  <p:nvPr/>
                </p:nvSpPr>
                <p:spPr>
                  <a:xfrm>
                    <a:off x="5456372" y="2568873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7" name="Forme libre : forme 46">
                    <a:extLst>
                      <a:ext uri="{FF2B5EF4-FFF2-40B4-BE49-F238E27FC236}">
                        <a16:creationId xmlns:a16="http://schemas.microsoft.com/office/drawing/2014/main" id="{89117221-FB36-F179-0526-9EAEF2BE9C48}"/>
                      </a:ext>
                    </a:extLst>
                  </p:cNvPr>
                  <p:cNvSpPr/>
                  <p:nvPr/>
                </p:nvSpPr>
                <p:spPr>
                  <a:xfrm>
                    <a:off x="5909781" y="3332903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  <p:sp>
                <p:nvSpPr>
                  <p:cNvPr id="48" name="Forme libre : forme 47">
                    <a:extLst>
                      <a:ext uri="{FF2B5EF4-FFF2-40B4-BE49-F238E27FC236}">
                        <a16:creationId xmlns:a16="http://schemas.microsoft.com/office/drawing/2014/main" id="{71DC738F-224D-CDE6-7F0C-3FEDDF6208C1}"/>
                      </a:ext>
                    </a:extLst>
                  </p:cNvPr>
                  <p:cNvSpPr/>
                  <p:nvPr/>
                </p:nvSpPr>
                <p:spPr>
                  <a:xfrm>
                    <a:off x="6240957" y="3530104"/>
                    <a:ext cx="140985" cy="139337"/>
                  </a:xfrm>
                  <a:custGeom>
                    <a:avLst/>
                    <a:gdLst>
                      <a:gd name="connsiteX0" fmla="*/ 52798 w 140985"/>
                      <a:gd name="connsiteY0" fmla="*/ 26125 h 139337"/>
                      <a:gd name="connsiteX1" fmla="*/ 9255 w 140985"/>
                      <a:gd name="connsiteY1" fmla="*/ 17417 h 139337"/>
                      <a:gd name="connsiteX2" fmla="*/ 547 w 140985"/>
                      <a:gd name="connsiteY2" fmla="*/ 52251 h 139337"/>
                      <a:gd name="connsiteX3" fmla="*/ 52798 w 140985"/>
                      <a:gd name="connsiteY3" fmla="*/ 139337 h 139337"/>
                      <a:gd name="connsiteX4" fmla="*/ 87632 w 140985"/>
                      <a:gd name="connsiteY4" fmla="*/ 121920 h 139337"/>
                      <a:gd name="connsiteX5" fmla="*/ 105050 w 140985"/>
                      <a:gd name="connsiteY5" fmla="*/ 78377 h 139337"/>
                      <a:gd name="connsiteX6" fmla="*/ 131175 w 140985"/>
                      <a:gd name="connsiteY6" fmla="*/ 52251 h 139337"/>
                      <a:gd name="connsiteX7" fmla="*/ 139884 w 140985"/>
                      <a:gd name="connsiteY7" fmla="*/ 17417 h 139337"/>
                      <a:gd name="connsiteX8" fmla="*/ 113758 w 140985"/>
                      <a:gd name="connsiteY8" fmla="*/ 8708 h 139337"/>
                      <a:gd name="connsiteX9" fmla="*/ 78924 w 140985"/>
                      <a:gd name="connsiteY9" fmla="*/ 0 h 139337"/>
                      <a:gd name="connsiteX10" fmla="*/ 52798 w 140985"/>
                      <a:gd name="connsiteY10" fmla="*/ 26125 h 13933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</a:cxnLst>
                    <a:rect l="l" t="t" r="r" b="b"/>
                    <a:pathLst>
                      <a:path w="140985" h="139337">
                        <a:moveTo>
                          <a:pt x="52798" y="26125"/>
                        </a:moveTo>
                        <a:cubicBezTo>
                          <a:pt x="41187" y="29028"/>
                          <a:pt x="22494" y="10797"/>
                          <a:pt x="9255" y="17417"/>
                        </a:cubicBezTo>
                        <a:cubicBezTo>
                          <a:pt x="-1450" y="22770"/>
                          <a:pt x="-371" y="40318"/>
                          <a:pt x="547" y="52251"/>
                        </a:cubicBezTo>
                        <a:cubicBezTo>
                          <a:pt x="7219" y="138976"/>
                          <a:pt x="-2033" y="125628"/>
                          <a:pt x="52798" y="139337"/>
                        </a:cubicBezTo>
                        <a:cubicBezTo>
                          <a:pt x="64409" y="133531"/>
                          <a:pt x="79183" y="131777"/>
                          <a:pt x="87632" y="121920"/>
                        </a:cubicBezTo>
                        <a:cubicBezTo>
                          <a:pt x="97806" y="110051"/>
                          <a:pt x="96765" y="91633"/>
                          <a:pt x="105050" y="78377"/>
                        </a:cubicBezTo>
                        <a:cubicBezTo>
                          <a:pt x="111577" y="67933"/>
                          <a:pt x="122467" y="60960"/>
                          <a:pt x="131175" y="52251"/>
                        </a:cubicBezTo>
                        <a:cubicBezTo>
                          <a:pt x="134078" y="40640"/>
                          <a:pt x="144329" y="28530"/>
                          <a:pt x="139884" y="17417"/>
                        </a:cubicBezTo>
                        <a:cubicBezTo>
                          <a:pt x="136475" y="8894"/>
                          <a:pt x="122585" y="11230"/>
                          <a:pt x="113758" y="8708"/>
                        </a:cubicBezTo>
                        <a:cubicBezTo>
                          <a:pt x="102250" y="5420"/>
                          <a:pt x="90535" y="2903"/>
                          <a:pt x="78924" y="0"/>
                        </a:cubicBezTo>
                        <a:cubicBezTo>
                          <a:pt x="41493" y="18715"/>
                          <a:pt x="64409" y="23222"/>
                          <a:pt x="52798" y="26125"/>
                        </a:cubicBezTo>
                        <a:close/>
                      </a:path>
                    </a:pathLst>
                  </a:custGeom>
                  <a:solidFill>
                    <a:schemeClr val="accent6">
                      <a:lumMod val="40000"/>
                      <a:lumOff val="60000"/>
                    </a:schemeClr>
                  </a:solidFill>
                  <a:ln>
                    <a:solidFill>
                      <a:schemeClr val="bg2">
                        <a:lumMod val="75000"/>
                      </a:schemeClr>
                    </a:solidFill>
                  </a:ln>
                </p:spPr>
                <p:style>
                  <a:lnRef idx="2">
                    <a:schemeClr val="accent1">
                      <a:shade val="15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fr-FR"/>
                  </a:p>
                </p:txBody>
              </p:sp>
            </p:grpSp>
          </p:grpSp>
        </p:grpSp>
        <p:sp>
          <p:nvSpPr>
            <p:cNvPr id="16" name="ZoneTexte 15">
              <a:extLst>
                <a:ext uri="{FF2B5EF4-FFF2-40B4-BE49-F238E27FC236}">
                  <a16:creationId xmlns:a16="http://schemas.microsoft.com/office/drawing/2014/main" id="{02379422-856A-77FE-9A67-9B09E7BBB0B7}"/>
                </a:ext>
              </a:extLst>
            </p:cNvPr>
            <p:cNvSpPr txBox="1"/>
            <p:nvPr/>
          </p:nvSpPr>
          <p:spPr>
            <a:xfrm>
              <a:off x="3649719" y="2470355"/>
              <a:ext cx="2964426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800" b="1" dirty="0">
                  <a:latin typeface="Open sans "/>
                </a:rPr>
                <a:t>Liaisons piétonnes paysagées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88836128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ZoneTexte 5">
            <a:extLst>
              <a:ext uri="{FF2B5EF4-FFF2-40B4-BE49-F238E27FC236}">
                <a16:creationId xmlns:a16="http://schemas.microsoft.com/office/drawing/2014/main" id="{89DECB2B-C603-0F69-0C45-D90D71BB90E9}"/>
              </a:ext>
            </a:extLst>
          </p:cNvPr>
          <p:cNvSpPr txBox="1"/>
          <p:nvPr/>
        </p:nvSpPr>
        <p:spPr>
          <a:xfrm>
            <a:off x="7665097" y="186431"/>
            <a:ext cx="4394447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ndara" panose="020E0502030303020204" pitchFamily="34" charset="0"/>
              </a:rPr>
              <a:t>Opération :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ZAC de la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TRANSMILIERE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- SAINT MARTIN </a:t>
            </a:r>
          </a:p>
          <a:p>
            <a:pPr algn="r"/>
            <a:r>
              <a:rPr lang="fr-FR" b="1" dirty="0">
                <a:latin typeface="Candara" panose="020E0502030303020204" pitchFamily="34" charset="0"/>
              </a:rPr>
              <a:t>LA PLAINE - </a:t>
            </a:r>
          </a:p>
        </p:txBody>
      </p:sp>
      <p:sp>
        <p:nvSpPr>
          <p:cNvPr id="7" name="ZoneTexte 6">
            <a:extLst>
              <a:ext uri="{FF2B5EF4-FFF2-40B4-BE49-F238E27FC236}">
                <a16:creationId xmlns:a16="http://schemas.microsoft.com/office/drawing/2014/main" id="{B2978056-D936-8D5F-52B5-3FF3463A9BF8}"/>
              </a:ext>
            </a:extLst>
          </p:cNvPr>
          <p:cNvSpPr txBox="1"/>
          <p:nvPr/>
        </p:nvSpPr>
        <p:spPr>
          <a:xfrm>
            <a:off x="8588375" y="2189024"/>
            <a:ext cx="347116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fr-FR" dirty="0">
                <a:latin typeface="Candara" panose="020E0502030303020204" pitchFamily="34" charset="0"/>
              </a:rPr>
              <a:t>Proposition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nouvelle OAP</a:t>
            </a:r>
          </a:p>
          <a:p>
            <a:pPr algn="r"/>
            <a:endParaRPr lang="fr-FR" dirty="0">
              <a:latin typeface="Candara" panose="020E0502030303020204" pitchFamily="34" charset="0"/>
            </a:endParaRPr>
          </a:p>
          <a:p>
            <a:pPr algn="r"/>
            <a:r>
              <a:rPr lang="fr-FR" dirty="0">
                <a:latin typeface="Candara" panose="020E0502030303020204" pitchFamily="34" charset="0"/>
              </a:rPr>
              <a:t>Procédure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envisagée : </a:t>
            </a:r>
          </a:p>
          <a:p>
            <a:pPr algn="r"/>
            <a:r>
              <a:rPr lang="fr-FR" dirty="0">
                <a:latin typeface="Candara" panose="020E0502030303020204" pitchFamily="34" charset="0"/>
              </a:rPr>
              <a:t>MECDU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BB5DECB3-80A1-9694-7E11-9460C999BB33}"/>
              </a:ext>
            </a:extLst>
          </p:cNvPr>
          <p:cNvSpPr/>
          <p:nvPr/>
        </p:nvSpPr>
        <p:spPr>
          <a:xfrm>
            <a:off x="0" y="0"/>
            <a:ext cx="352425" cy="201315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pic>
        <p:nvPicPr>
          <p:cNvPr id="8" name="Image 7">
            <a:extLst>
              <a:ext uri="{FF2B5EF4-FFF2-40B4-BE49-F238E27FC236}">
                <a16:creationId xmlns:a16="http://schemas.microsoft.com/office/drawing/2014/main" id="{21F70D84-B704-EC67-ADCD-DB082DB51A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99183" y="6140314"/>
            <a:ext cx="2656275" cy="531255"/>
          </a:xfrm>
          <a:prstGeom prst="rect">
            <a:avLst/>
          </a:prstGeom>
          <a:noFill/>
          <a:ln>
            <a:noFill/>
          </a:ln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58A48034-A514-FC76-DAC8-850C067520E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425" y="1357996"/>
            <a:ext cx="3656977" cy="4142007"/>
          </a:xfrm>
          <a:prstGeom prst="rect">
            <a:avLst/>
          </a:prstGeom>
        </p:spPr>
      </p:pic>
      <p:sp>
        <p:nvSpPr>
          <p:cNvPr id="4" name="ZoneTexte 3">
            <a:extLst>
              <a:ext uri="{FF2B5EF4-FFF2-40B4-BE49-F238E27FC236}">
                <a16:creationId xmlns:a16="http://schemas.microsoft.com/office/drawing/2014/main" id="{ED1B8F9C-4F85-1512-AD60-B97DD97B6E9B}"/>
              </a:ext>
            </a:extLst>
          </p:cNvPr>
          <p:cNvSpPr txBox="1"/>
          <p:nvPr/>
        </p:nvSpPr>
        <p:spPr>
          <a:xfrm>
            <a:off x="4890977" y="191392"/>
            <a:ext cx="4178595" cy="65248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FR" sz="1400" b="1" dirty="0">
                <a:latin typeface="Open sans "/>
              </a:rPr>
              <a:t>ORIENTATIONS D’AMENAGEMENT :</a:t>
            </a:r>
          </a:p>
          <a:p>
            <a:pPr algn="ctr"/>
            <a:r>
              <a:rPr lang="fr-FR" sz="1400" b="1" dirty="0">
                <a:latin typeface="Open sans "/>
              </a:rPr>
              <a:t>PRINCIPES RETENUS</a:t>
            </a:r>
          </a:p>
          <a:p>
            <a:endParaRPr lang="fr-FR" dirty="0">
              <a:latin typeface="Open sans "/>
            </a:endParaRPr>
          </a:p>
          <a:p>
            <a:r>
              <a:rPr lang="fr-FR" sz="1200" b="1" dirty="0">
                <a:latin typeface="Open sans "/>
              </a:rPr>
              <a:t>1/ Programme</a:t>
            </a:r>
          </a:p>
          <a:p>
            <a:r>
              <a:rPr lang="fr-FR" sz="1200" dirty="0">
                <a:latin typeface="Open sans "/>
              </a:rPr>
              <a:t>- Diversification des programmes de logement :</a:t>
            </a:r>
          </a:p>
          <a:p>
            <a:r>
              <a:rPr lang="fr-FR" sz="1200" dirty="0">
                <a:latin typeface="Open sans "/>
              </a:rPr>
              <a:t>	* logements collectifs 60%</a:t>
            </a:r>
          </a:p>
          <a:p>
            <a:r>
              <a:rPr lang="fr-FR" sz="1200" dirty="0">
                <a:latin typeface="Open sans "/>
              </a:rPr>
              <a:t>	* logements intermédiaires (maisons groupées ou jumelées) 20%</a:t>
            </a:r>
          </a:p>
          <a:p>
            <a:r>
              <a:rPr lang="fr-FR" sz="1200" dirty="0">
                <a:latin typeface="Open sans "/>
              </a:rPr>
              <a:t>	* habitat individuel 20%</a:t>
            </a:r>
          </a:p>
          <a:p>
            <a:r>
              <a:rPr lang="fr-FR" sz="1200" dirty="0">
                <a:latin typeface="Open sans "/>
              </a:rPr>
              <a:t>La répartition géographique des types de logement indiqués sur le plan est à titre indicatif.</a:t>
            </a:r>
          </a:p>
          <a:p>
            <a:r>
              <a:rPr lang="fr-FR" sz="1200" dirty="0">
                <a:latin typeface="Open sans "/>
              </a:rPr>
              <a:t>- Création d’un rez-de-chaussée commercial</a:t>
            </a:r>
          </a:p>
          <a:p>
            <a:r>
              <a:rPr lang="fr-FR" sz="1200" dirty="0">
                <a:latin typeface="Open sans "/>
              </a:rPr>
              <a:t>- Création d’espaces public :</a:t>
            </a:r>
          </a:p>
          <a:p>
            <a:r>
              <a:rPr lang="fr-FR" sz="1200" dirty="0">
                <a:latin typeface="Open sans "/>
              </a:rPr>
              <a:t>	* un parking en lien avec le centre bourg</a:t>
            </a:r>
          </a:p>
          <a:p>
            <a:r>
              <a:rPr lang="fr-FR" sz="1200" dirty="0">
                <a:latin typeface="Open sans "/>
              </a:rPr>
              <a:t>	* une placette accueillant un rez-de-chaussée commercial</a:t>
            </a:r>
          </a:p>
          <a:p>
            <a:r>
              <a:rPr lang="fr-FR" sz="1200" dirty="0">
                <a:latin typeface="Open sans "/>
              </a:rPr>
              <a:t>	* des espaces paysagers accompagnants les liaisons piétonnes</a:t>
            </a:r>
          </a:p>
          <a:p>
            <a:endParaRPr lang="fr-FR" sz="1200" dirty="0">
              <a:latin typeface="Open sans "/>
            </a:endParaRPr>
          </a:p>
          <a:p>
            <a:r>
              <a:rPr lang="fr-FR" sz="1200" b="1" dirty="0">
                <a:latin typeface="Open sans "/>
              </a:rPr>
              <a:t>2/ Structuration de la voirie</a:t>
            </a:r>
          </a:p>
          <a:p>
            <a:r>
              <a:rPr lang="fr-FR" sz="1200" dirty="0">
                <a:latin typeface="Open sans "/>
              </a:rPr>
              <a:t>- Desserte de l’opération par les voies périphériques ;</a:t>
            </a:r>
          </a:p>
          <a:p>
            <a:r>
              <a:rPr lang="fr-FR" sz="1200" dirty="0">
                <a:latin typeface="Open sans "/>
              </a:rPr>
              <a:t>- Création d’une voie reliant la rue du lotissement du </a:t>
            </a:r>
            <a:r>
              <a:rPr lang="fr-FR" sz="1200" dirty="0" err="1">
                <a:latin typeface="Open sans "/>
              </a:rPr>
              <a:t>Patuel</a:t>
            </a:r>
            <a:r>
              <a:rPr lang="fr-FR" sz="1200" dirty="0">
                <a:latin typeface="Open sans "/>
              </a:rPr>
              <a:t> et l’espace </a:t>
            </a:r>
            <a:r>
              <a:rPr lang="fr-FR" sz="1200" dirty="0" err="1">
                <a:latin typeface="Open sans "/>
              </a:rPr>
              <a:t>Igensdorf</a:t>
            </a:r>
            <a:r>
              <a:rPr lang="fr-FR" sz="1200" dirty="0">
                <a:latin typeface="Open sans "/>
              </a:rPr>
              <a:t> en centre bourg ;</a:t>
            </a:r>
          </a:p>
          <a:p>
            <a:r>
              <a:rPr lang="fr-FR" sz="1200" dirty="0">
                <a:latin typeface="Open sans "/>
              </a:rPr>
              <a:t>- Création de liaisons piétonnes entre la rue des écoles et la rue de la </a:t>
            </a:r>
            <a:r>
              <a:rPr lang="fr-FR" sz="1200" dirty="0" err="1">
                <a:latin typeface="Open sans "/>
              </a:rPr>
              <a:t>Transmilière</a:t>
            </a:r>
            <a:r>
              <a:rPr lang="fr-FR" sz="1200" dirty="0">
                <a:latin typeface="Open sans "/>
              </a:rPr>
              <a:t>, et entre la rue des écoles et l’espace </a:t>
            </a:r>
            <a:r>
              <a:rPr lang="fr-FR" sz="1200" dirty="0" err="1">
                <a:latin typeface="Open sans "/>
              </a:rPr>
              <a:t>Igensdorf</a:t>
            </a:r>
            <a:r>
              <a:rPr lang="fr-FR" sz="1200" dirty="0">
                <a:latin typeface="Open sans "/>
              </a:rPr>
              <a:t>.</a:t>
            </a:r>
          </a:p>
          <a:p>
            <a:r>
              <a:rPr lang="fr-FR" sz="1200" dirty="0">
                <a:latin typeface="Open sans "/>
              </a:rPr>
              <a:t>Les tracés de voirie sont des tracés de principe et pourront être adaptés suivant le projet.</a:t>
            </a:r>
          </a:p>
          <a:p>
            <a:endParaRPr lang="fr-FR" sz="1200" dirty="0">
              <a:latin typeface="Open sans "/>
            </a:endParaRPr>
          </a:p>
          <a:p>
            <a:r>
              <a:rPr lang="fr-FR" sz="1200" b="1" dirty="0">
                <a:latin typeface="Open sans "/>
              </a:rPr>
              <a:t>3/ Logements locatif sociaux</a:t>
            </a:r>
          </a:p>
          <a:p>
            <a:r>
              <a:rPr lang="fr-FR" sz="1200" dirty="0">
                <a:latin typeface="Open sans "/>
              </a:rPr>
              <a:t>Des programmes de logements mixtes (incluant une part de logements locatifs sociaux) devront être réalisés. La servitude de mixité sociale est de 50% des programmes sur cette zone.</a:t>
            </a:r>
          </a:p>
        </p:txBody>
      </p:sp>
      <p:sp>
        <p:nvSpPr>
          <p:cNvPr id="5" name="ZoneTexte 4">
            <a:extLst>
              <a:ext uri="{FF2B5EF4-FFF2-40B4-BE49-F238E27FC236}">
                <a16:creationId xmlns:a16="http://schemas.microsoft.com/office/drawing/2014/main" id="{C0F75DEC-B7B3-6524-B84A-2372AA465C83}"/>
              </a:ext>
            </a:extLst>
          </p:cNvPr>
          <p:cNvSpPr txBox="1"/>
          <p:nvPr/>
        </p:nvSpPr>
        <p:spPr>
          <a:xfrm rot="20524911">
            <a:off x="1031252" y="988827"/>
            <a:ext cx="2560896" cy="52322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  <a:latin typeface="Open sans "/>
              </a:rPr>
              <a:t>ACTUEL</a:t>
            </a:r>
          </a:p>
        </p:txBody>
      </p:sp>
      <p:sp>
        <p:nvSpPr>
          <p:cNvPr id="9" name="ZoneTexte 8">
            <a:extLst>
              <a:ext uri="{FF2B5EF4-FFF2-40B4-BE49-F238E27FC236}">
                <a16:creationId xmlns:a16="http://schemas.microsoft.com/office/drawing/2014/main" id="{6719B062-68FC-859B-978B-A33D325ED2C4}"/>
              </a:ext>
            </a:extLst>
          </p:cNvPr>
          <p:cNvSpPr txBox="1"/>
          <p:nvPr/>
        </p:nvSpPr>
        <p:spPr>
          <a:xfrm rot="20524911">
            <a:off x="6093327" y="514799"/>
            <a:ext cx="3429055" cy="523220"/>
          </a:xfrm>
          <a:prstGeom prst="rect">
            <a:avLst/>
          </a:prstGeom>
          <a:noFill/>
          <a:ln>
            <a:solidFill>
              <a:schemeClr val="bg1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fr-FR" sz="2800" b="1" dirty="0">
                <a:solidFill>
                  <a:srgbClr val="FF0000"/>
                </a:solidFill>
                <a:latin typeface="Open sans "/>
              </a:rPr>
              <a:t>PROPOSITION</a:t>
            </a:r>
          </a:p>
        </p:txBody>
      </p:sp>
    </p:spTree>
    <p:extLst>
      <p:ext uri="{BB962C8B-B14F-4D97-AF65-F5344CB8AC3E}">
        <p14:creationId xmlns:p14="http://schemas.microsoft.com/office/powerpoint/2010/main" val="961802083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137</TotalTime>
  <Words>317</Words>
  <Application>Microsoft Office PowerPoint</Application>
  <PresentationFormat>Grand écran</PresentationFormat>
  <Paragraphs>64</Paragraphs>
  <Slides>3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</vt:vector>
  </HeadingPairs>
  <TitlesOfParts>
    <vt:vector size="9" baseType="lpstr">
      <vt:lpstr>Arial</vt:lpstr>
      <vt:lpstr>Calibri</vt:lpstr>
      <vt:lpstr>Calibri Light</vt:lpstr>
      <vt:lpstr>Candara</vt:lpstr>
      <vt:lpstr>Open sans </vt:lpstr>
      <vt:lpstr>Thème Office</vt:lpstr>
      <vt:lpstr>Présentation PowerPoint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Mathilde LOURMET</dc:creator>
  <cp:lastModifiedBy>Cécile GROLET</cp:lastModifiedBy>
  <cp:revision>5</cp:revision>
  <dcterms:created xsi:type="dcterms:W3CDTF">2022-07-08T12:59:38Z</dcterms:created>
  <dcterms:modified xsi:type="dcterms:W3CDTF">2024-01-23T10:23:14Z</dcterms:modified>
</cp:coreProperties>
</file>