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66" r:id="rId2"/>
    <p:sldId id="342" r:id="rId3"/>
    <p:sldId id="343" r:id="rId4"/>
    <p:sldId id="345" r:id="rId5"/>
    <p:sldId id="346" r:id="rId6"/>
    <p:sldId id="347" r:id="rId7"/>
    <p:sldId id="353" r:id="rId8"/>
    <p:sldId id="350" r:id="rId9"/>
    <p:sldId id="352" r:id="rId10"/>
    <p:sldId id="349" r:id="rId11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1C22"/>
    <a:srgbClr val="FFF0C1"/>
    <a:srgbClr val="B3CC50"/>
    <a:srgbClr val="A3BDDD"/>
    <a:srgbClr val="E5551B"/>
    <a:srgbClr val="0040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23" autoAdjust="0"/>
    <p:restoredTop sz="94675" autoAdjust="0"/>
  </p:normalViewPr>
  <p:slideViewPr>
    <p:cSldViewPr>
      <p:cViewPr>
        <p:scale>
          <a:sx n="70" d="100"/>
          <a:sy n="70" d="100"/>
        </p:scale>
        <p:origin x="-2310" y="-8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862" cy="495793"/>
          </a:xfrm>
          <a:prstGeom prst="rect">
            <a:avLst/>
          </a:prstGeom>
        </p:spPr>
        <p:txBody>
          <a:bodyPr vert="horz" lIns="87545" tIns="43772" rIns="87545" bIns="43772" rtlCol="0"/>
          <a:lstStyle>
            <a:lvl1pPr algn="l">
              <a:defRPr sz="11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295" y="1"/>
            <a:ext cx="2945862" cy="495793"/>
          </a:xfrm>
          <a:prstGeom prst="rect">
            <a:avLst/>
          </a:prstGeom>
        </p:spPr>
        <p:txBody>
          <a:bodyPr vert="horz" lIns="87545" tIns="43772" rIns="87545" bIns="43772" rtlCol="0"/>
          <a:lstStyle>
            <a:lvl1pPr algn="r">
              <a:defRPr sz="1100"/>
            </a:lvl1pPr>
          </a:lstStyle>
          <a:p>
            <a:fld id="{3114076B-B233-4C52-B672-6353C409DD1A}" type="datetimeFigureOut">
              <a:rPr lang="fr-FR" smtClean="0"/>
              <a:t>12/01/2015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9306"/>
            <a:ext cx="2945862" cy="495793"/>
          </a:xfrm>
          <a:prstGeom prst="rect">
            <a:avLst/>
          </a:prstGeom>
        </p:spPr>
        <p:txBody>
          <a:bodyPr vert="horz" lIns="87545" tIns="43772" rIns="87545" bIns="43772" rtlCol="0" anchor="b"/>
          <a:lstStyle>
            <a:lvl1pPr algn="l">
              <a:defRPr sz="11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295" y="9429306"/>
            <a:ext cx="2945862" cy="495793"/>
          </a:xfrm>
          <a:prstGeom prst="rect">
            <a:avLst/>
          </a:prstGeom>
        </p:spPr>
        <p:txBody>
          <a:bodyPr vert="horz" lIns="87545" tIns="43772" rIns="87545" bIns="43772" rtlCol="0" anchor="b"/>
          <a:lstStyle>
            <a:lvl1pPr algn="r">
              <a:defRPr sz="1100"/>
            </a:lvl1pPr>
          </a:lstStyle>
          <a:p>
            <a:fld id="{D158F9D7-59D8-4C75-90D7-653CC0383B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9302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332"/>
          </a:xfrm>
          <a:prstGeom prst="rect">
            <a:avLst/>
          </a:prstGeom>
        </p:spPr>
        <p:txBody>
          <a:bodyPr vert="horz" lIns="94829" tIns="47414" rIns="94829" bIns="47414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6332"/>
          </a:xfrm>
          <a:prstGeom prst="rect">
            <a:avLst/>
          </a:prstGeom>
        </p:spPr>
        <p:txBody>
          <a:bodyPr vert="horz" lIns="94829" tIns="47414" rIns="94829" bIns="47414" rtlCol="0"/>
          <a:lstStyle>
            <a:lvl1pPr algn="r">
              <a:defRPr sz="1200"/>
            </a:lvl1pPr>
          </a:lstStyle>
          <a:p>
            <a:fld id="{532E191E-6A86-4FB3-92E1-8379993970E1}" type="datetimeFigureOut">
              <a:rPr lang="en-GB" smtClean="0"/>
              <a:pPr/>
              <a:t>12/01/2015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29" tIns="47414" rIns="94829" bIns="47414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4829" tIns="47414" rIns="94829" bIns="4741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4829" tIns="47414" rIns="94829" bIns="47414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4829" tIns="47414" rIns="94829" bIns="47414" rtlCol="0" anchor="b"/>
          <a:lstStyle>
            <a:lvl1pPr algn="r">
              <a:defRPr sz="1200"/>
            </a:lvl1pPr>
          </a:lstStyle>
          <a:p>
            <a:fld id="{37BAD0DD-6605-4902-A601-E343AFE314EA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7559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smtClean="0">
              <a:latin typeface="Arial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B55A08-777B-4760-84FF-38174F7A1040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aseline="0" dirty="0" err="1" smtClean="0"/>
              <a:t>SCoT</a:t>
            </a:r>
            <a:r>
              <a:rPr lang="fr-FR" baseline="0" dirty="0" smtClean="0"/>
              <a:t> </a:t>
            </a:r>
            <a:r>
              <a:rPr lang="fr-FR" baseline="0" dirty="0" smtClean="0"/>
              <a:t>initial (SRU) </a:t>
            </a:r>
            <a:r>
              <a:rPr lang="fr-FR" baseline="0" dirty="0" smtClean="0"/>
              <a:t>=&gt; </a:t>
            </a:r>
            <a:r>
              <a:rPr lang="fr-FR" baseline="0" dirty="0" err="1" smtClean="0"/>
              <a:t>grenellisation</a:t>
            </a:r>
            <a:r>
              <a:rPr lang="fr-FR" baseline="0" dirty="0" smtClean="0"/>
              <a:t> nouvelle </a:t>
            </a:r>
            <a:r>
              <a:rPr lang="fr-FR" baseline="0" dirty="0" smtClean="0"/>
              <a:t>thématique à aborder </a:t>
            </a:r>
            <a:r>
              <a:rPr lang="fr-FR" baseline="0" dirty="0" smtClean="0"/>
              <a:t>manque </a:t>
            </a:r>
            <a:r>
              <a:rPr lang="fr-FR" baseline="0" dirty="0" smtClean="0"/>
              <a:t>de connaissance et de </a:t>
            </a:r>
            <a:r>
              <a:rPr lang="fr-FR" baseline="0" dirty="0" smtClean="0"/>
              <a:t>compétence sur la méthode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BAD0DD-6605-4902-A601-E343AFE314EA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12761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Anticipe la conclusion : on reviendra sur les</a:t>
            </a:r>
            <a:r>
              <a:rPr lang="fr-FR" baseline="0" dirty="0" smtClean="0"/>
              <a:t> leviers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BAD0DD-6605-4902-A601-E343AFE314EA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08661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Bleu partie</a:t>
            </a:r>
            <a:r>
              <a:rPr lang="fr-FR" baseline="0" dirty="0" smtClean="0"/>
              <a:t> négative : gain émission localisation habitat / mobilités (travail / achats de vie / report transport collectif)</a:t>
            </a:r>
          </a:p>
          <a:p>
            <a:r>
              <a:rPr lang="fr-FR" baseline="0" dirty="0" smtClean="0"/>
              <a:t>orange rouge : gain émission énergie (production renouvelable, réseau de chaleur, réhabilitation tertiaire)</a:t>
            </a:r>
          </a:p>
          <a:p>
            <a:r>
              <a:rPr lang="fr-FR" baseline="0" dirty="0" smtClean="0"/>
              <a:t>Violet négatif : gain émission réhabilitation thermique habitat existant</a:t>
            </a:r>
          </a:p>
          <a:p>
            <a:r>
              <a:rPr lang="fr-FR" dirty="0" smtClean="0"/>
              <a:t>---- gain</a:t>
            </a:r>
            <a:r>
              <a:rPr lang="fr-FR" baseline="0" dirty="0" smtClean="0"/>
              <a:t> technologique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BAD0DD-6605-4902-A601-E343AFE314EA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9896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Résultats vœux ex</a:t>
            </a:r>
            <a:r>
              <a:rPr lang="fr-FR" baseline="0" dirty="0" smtClean="0"/>
              <a:t> réseau de chaleur programmé supprimé suite à élection municipale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BAD0DD-6605-4902-A601-E343AFE314EA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01033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Quelle gouvernance</a:t>
            </a:r>
            <a:r>
              <a:rPr lang="fr-FR" baseline="0" dirty="0" smtClean="0"/>
              <a:t> ? Quels résultats ?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BAD0DD-6605-4902-A601-E343AFE314EA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654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A4701-97E6-47C5-BE8D-7EFFAD867DA3}" type="datetimeFigureOut">
              <a:rPr lang="en-GB" smtClean="0"/>
              <a:pPr/>
              <a:t>12/01/2015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50B9A-A933-4628-A223-B00A8097891C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6426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A4701-97E6-47C5-BE8D-7EFFAD867DA3}" type="datetimeFigureOut">
              <a:rPr lang="en-GB" smtClean="0"/>
              <a:pPr/>
              <a:t>12/01/2015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50B9A-A933-4628-A223-B00A8097891C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5613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A4701-97E6-47C5-BE8D-7EFFAD867DA3}" type="datetimeFigureOut">
              <a:rPr lang="en-GB" smtClean="0"/>
              <a:pPr/>
              <a:t>12/01/2015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50B9A-A933-4628-A223-B00A8097891C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08229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A4701-97E6-47C5-BE8D-7EFFAD867DA3}" type="datetimeFigureOut">
              <a:rPr lang="en-GB" smtClean="0"/>
              <a:pPr/>
              <a:t>12/01/2015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50B9A-A933-4628-A223-B00A8097891C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2862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en-US" altLang="fr-FR" smtClean="0"/>
          </a:p>
        </p:txBody>
      </p:sp>
      <p:sp>
        <p:nvSpPr>
          <p:cNvPr id="3" name="Rectangle 20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en-US" altLang="fr-FR" smtClean="0"/>
          </a:p>
        </p:txBody>
      </p:sp>
      <p:sp>
        <p:nvSpPr>
          <p:cNvPr id="4" name="Rectangle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en-US" altLang="fr-FR" smtClean="0"/>
          </a:p>
        </p:txBody>
      </p:sp>
      <p:sp>
        <p:nvSpPr>
          <p:cNvPr id="5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en-US" altLang="fr-FR" smtClean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8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C0BE3-7115-42AF-931B-325AAAF6C251}" type="datetimeFigureOut">
              <a:rPr lang="fr-FR"/>
              <a:pPr>
                <a:defRPr/>
              </a:pPr>
              <a:t>12/01/2015</a:t>
            </a:fld>
            <a:endParaRPr lang="fr-FR"/>
          </a:p>
        </p:txBody>
      </p:sp>
      <p:sp>
        <p:nvSpPr>
          <p:cNvPr id="9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3363BEE-B439-47D8-BBF5-47D5EDBD961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7220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7344816" cy="80726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45259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A4701-97E6-47C5-BE8D-7EFFAD867DA3}" type="datetimeFigureOut">
              <a:rPr lang="en-GB" smtClean="0"/>
              <a:pPr/>
              <a:t>12/01/2015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50B9A-A933-4628-A223-B00A8097891C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5351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A4701-97E6-47C5-BE8D-7EFFAD867DA3}" type="datetimeFigureOut">
              <a:rPr lang="en-GB" smtClean="0"/>
              <a:pPr/>
              <a:t>12/01/2015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50B9A-A933-4628-A223-B00A8097891C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0604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268760"/>
            <a:ext cx="7344816" cy="80726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206084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4008" y="206084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A4701-97E6-47C5-BE8D-7EFFAD867DA3}" type="datetimeFigureOut">
              <a:rPr lang="en-GB" smtClean="0"/>
              <a:pPr/>
              <a:t>12/01/2015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50B9A-A933-4628-A223-B00A8097891C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7781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A4701-97E6-47C5-BE8D-7EFFAD867DA3}" type="datetimeFigureOut">
              <a:rPr lang="en-GB" smtClean="0"/>
              <a:pPr/>
              <a:t>12/01/2015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50B9A-A933-4628-A223-B00A8097891C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6409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412776"/>
            <a:ext cx="7344816" cy="80726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A4701-97E6-47C5-BE8D-7EFFAD867DA3}" type="datetimeFigureOut">
              <a:rPr lang="en-GB" smtClean="0"/>
              <a:pPr/>
              <a:t>12/01/2015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50B9A-A933-4628-A223-B00A8097891C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3921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A4701-97E6-47C5-BE8D-7EFFAD867DA3}" type="datetimeFigureOut">
              <a:rPr lang="en-GB" smtClean="0"/>
              <a:pPr/>
              <a:t>12/01/2015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50B9A-A933-4628-A223-B00A8097891C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683568" y="1340768"/>
            <a:ext cx="7344816" cy="8970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6" name="Round Same Side Corner Rectangle 15"/>
          <p:cNvSpPr/>
          <p:nvPr userDrawn="1"/>
        </p:nvSpPr>
        <p:spPr>
          <a:xfrm rot="10800000">
            <a:off x="0" y="-1"/>
            <a:ext cx="9144000" cy="1268761"/>
          </a:xfrm>
          <a:prstGeom prst="round2Same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/>
          <p:cNvSpPr/>
          <p:nvPr userDrawn="1"/>
        </p:nvSpPr>
        <p:spPr>
          <a:xfrm>
            <a:off x="107504" y="116632"/>
            <a:ext cx="8928992" cy="10081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Picture 2" descr="F:\Copper\Copper DTP dept\Projects\COOPENERGY\logo\Branded logo\Coopenergy Logo-01-0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4804"/>
            <a:ext cx="1090612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F:\Copper\Copper DTP dept\Projects\COOPENERGY\pictures\approved\shutterstock_104359463 landscape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95742"/>
            <a:ext cx="9144000" cy="327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58915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A4701-97E6-47C5-BE8D-7EFFAD867DA3}" type="datetimeFigureOut">
              <a:rPr lang="en-GB" smtClean="0"/>
              <a:pPr/>
              <a:t>12/01/2015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50B9A-A933-4628-A223-B00A8097891C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683568" y="1340768"/>
            <a:ext cx="7344816" cy="8970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6" name="Round Same Side Corner Rectangle 15"/>
          <p:cNvSpPr/>
          <p:nvPr userDrawn="1"/>
        </p:nvSpPr>
        <p:spPr>
          <a:xfrm rot="10800000">
            <a:off x="0" y="-1"/>
            <a:ext cx="9144000" cy="1268761"/>
          </a:xfrm>
          <a:prstGeom prst="round2Same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/>
          <p:cNvSpPr/>
          <p:nvPr userDrawn="1"/>
        </p:nvSpPr>
        <p:spPr>
          <a:xfrm>
            <a:off x="107504" y="116632"/>
            <a:ext cx="8928992" cy="10081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Picture 2" descr="F:\Copper\Copper DTP dept\Projects\COOPENERGY\logo\Branded logo\Coopenergy Logo-01-0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4804"/>
            <a:ext cx="1090612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F:\Copper\Copper DTP dept\Projects\COOPENERGY\pictures\approved\shutterstock_98818958- landscape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3783"/>
            <a:ext cx="9144000" cy="327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0060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A4701-97E6-47C5-BE8D-7EFFAD867DA3}" type="datetimeFigureOut">
              <a:rPr lang="en-GB" smtClean="0"/>
              <a:pPr/>
              <a:t>12/01/2015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50B9A-A933-4628-A223-B00A8097891C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8003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Same Side Corner Rectangle 8"/>
          <p:cNvSpPr/>
          <p:nvPr userDrawn="1"/>
        </p:nvSpPr>
        <p:spPr>
          <a:xfrm rot="10800000">
            <a:off x="0" y="-1"/>
            <a:ext cx="9144000" cy="1268761"/>
          </a:xfrm>
          <a:prstGeom prst="round2Same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/>
          <p:cNvSpPr/>
          <p:nvPr userDrawn="1"/>
        </p:nvSpPr>
        <p:spPr>
          <a:xfrm>
            <a:off x="107504" y="116632"/>
            <a:ext cx="8928992" cy="10081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75656" y="116632"/>
            <a:ext cx="7344816" cy="8072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A4701-97E6-47C5-BE8D-7EFFAD867DA3}" type="datetimeFigureOut">
              <a:rPr lang="en-GB" smtClean="0"/>
              <a:pPr/>
              <a:t>12/01/2015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750B9A-A933-4628-A223-B00A8097891C}" type="slidenum">
              <a:rPr lang="en-GB" smtClean="0"/>
              <a:pPr/>
              <a:t>‹N°›</a:t>
            </a:fld>
            <a:endParaRPr lang="en-GB"/>
          </a:p>
        </p:txBody>
      </p:sp>
      <p:pic>
        <p:nvPicPr>
          <p:cNvPr id="7" name="Picture 2" descr="F:\Copper\Copper DTP dept\Projects\COOPENERGY\logo\Branded logo\Coopenergy Logo-01-01.jp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4804"/>
            <a:ext cx="1090612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F:\Copper\Copper DTP dept\Projects\COOPENERGY\FOOTER\New footer\COOPENERGY - landscape footer-01-01.jpg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6222793"/>
            <a:ext cx="9144001" cy="635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7343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1" r:id="rId7"/>
    <p:sldLayoutId id="2147483662" r:id="rId8"/>
    <p:sldLayoutId id="2147483656" r:id="rId9"/>
    <p:sldLayoutId id="2147483657" r:id="rId10"/>
    <p:sldLayoutId id="2147483658" r:id="rId11"/>
    <p:sldLayoutId id="2147483659" r:id="rId12"/>
    <p:sldLayoutId id="2147483663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rgbClr val="00B0F0"/>
          </a:solidFill>
          <a:latin typeface="Century Gothic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idx="4294967295"/>
          </p:nvPr>
        </p:nvSpPr>
        <p:spPr>
          <a:xfrm>
            <a:off x="323528" y="1484784"/>
            <a:ext cx="8353425" cy="3240087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fr-FR" sz="3300" dirty="0">
                <a:solidFill>
                  <a:srgbClr val="00B0F0"/>
                </a:solidFill>
              </a:rPr>
              <a:t> </a:t>
            </a:r>
            <a:endParaRPr lang="fr-FR" sz="3300" dirty="0" smtClean="0">
              <a:solidFill>
                <a:srgbClr val="00B0F0"/>
              </a:solidFill>
            </a:endParaRPr>
          </a:p>
          <a:p>
            <a:pPr marL="0" indent="0" algn="ctr">
              <a:buNone/>
            </a:pPr>
            <a:r>
              <a:rPr lang="fr-FR" sz="4300" b="1" dirty="0" smtClean="0">
                <a:solidFill>
                  <a:srgbClr val="00B0F0"/>
                </a:solidFill>
              </a:rPr>
              <a:t>Les enjeux climat / énergie dans le SCOT Sud-Loire</a:t>
            </a:r>
          </a:p>
          <a:p>
            <a:pPr marL="0" indent="0" algn="ctr">
              <a:buNone/>
            </a:pPr>
            <a:endParaRPr lang="fr-FR" sz="4300" b="1" dirty="0" smtClean="0">
              <a:solidFill>
                <a:srgbClr val="00B0F0"/>
              </a:solidFill>
            </a:endParaRPr>
          </a:p>
          <a:p>
            <a:pPr marL="0" indent="0" algn="ctr">
              <a:buNone/>
            </a:pPr>
            <a:r>
              <a:rPr lang="fr-FR" sz="3300" b="1" dirty="0" smtClean="0">
                <a:solidFill>
                  <a:srgbClr val="00B0F0"/>
                </a:solidFill>
              </a:rPr>
              <a:t>Laurent Drillon</a:t>
            </a:r>
            <a:endParaRPr lang="fr-FR" sz="3000" b="1" dirty="0" smtClean="0">
              <a:solidFill>
                <a:srgbClr val="00B0F0"/>
              </a:solidFill>
            </a:endParaRPr>
          </a:p>
          <a:p>
            <a:pPr marL="0" indent="0" algn="ctr">
              <a:buNone/>
            </a:pPr>
            <a:r>
              <a:rPr lang="fr-FR" sz="3000" b="1" dirty="0" smtClean="0">
                <a:solidFill>
                  <a:srgbClr val="00B0F0"/>
                </a:solidFill>
              </a:rPr>
              <a:t>Syndicat Mixte du SCOT Sud-Loire</a:t>
            </a:r>
            <a:endParaRPr lang="fr-FR" sz="2200" b="1" dirty="0" smtClean="0">
              <a:solidFill>
                <a:srgbClr val="00B0F0"/>
              </a:solidFill>
            </a:endParaRPr>
          </a:p>
          <a:p>
            <a:pPr>
              <a:buNone/>
            </a:pPr>
            <a:endParaRPr lang="fr-FR" dirty="0">
              <a:solidFill>
                <a:srgbClr val="00B0F0"/>
              </a:solidFill>
            </a:endParaRPr>
          </a:p>
        </p:txBody>
      </p:sp>
      <p:sp>
        <p:nvSpPr>
          <p:cNvPr id="3" name="Espace réservé du contenu 3"/>
          <p:cNvSpPr txBox="1">
            <a:spLocks/>
          </p:cNvSpPr>
          <p:nvPr/>
        </p:nvSpPr>
        <p:spPr>
          <a:xfrm>
            <a:off x="547936" y="5085184"/>
            <a:ext cx="8352928" cy="864096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6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fr-FR" sz="3300" dirty="0" smtClean="0">
                <a:solidFill>
                  <a:srgbClr val="00B0F0"/>
                </a:solidFill>
              </a:rPr>
              <a:t> </a:t>
            </a:r>
            <a:endParaRPr lang="fr-FR" sz="2200" b="1" dirty="0" smtClean="0">
              <a:solidFill>
                <a:srgbClr val="00B0F0"/>
              </a:solidFill>
            </a:endParaRPr>
          </a:p>
          <a:p>
            <a:pPr marL="0" indent="0" algn="r">
              <a:buFont typeface="Arial" pitchFamily="34" charset="0"/>
              <a:buNone/>
            </a:pPr>
            <a:r>
              <a:rPr lang="fr-FR" sz="6000" dirty="0" smtClean="0">
                <a:solidFill>
                  <a:srgbClr val="004071"/>
                </a:solidFill>
              </a:rPr>
              <a:t>Séminaire régional du 13 janvier 2015</a:t>
            </a:r>
            <a:endParaRPr lang="fr-FR" sz="6000" dirty="0" smtClean="0">
              <a:solidFill>
                <a:srgbClr val="004071"/>
              </a:solidFill>
            </a:endParaRPr>
          </a:p>
          <a:p>
            <a:pPr marL="0" indent="0" algn="r">
              <a:buFont typeface="Arial" pitchFamily="34" charset="0"/>
              <a:buNone/>
            </a:pPr>
            <a:r>
              <a:rPr lang="fr-FR" dirty="0" smtClean="0">
                <a:solidFill>
                  <a:srgbClr val="004071"/>
                </a:solidFill>
              </a:rPr>
              <a:t> </a:t>
            </a:r>
            <a:r>
              <a:rPr lang="fr-FR" dirty="0" err="1">
                <a:solidFill>
                  <a:srgbClr val="004071"/>
                </a:solidFill>
              </a:rPr>
              <a:t>G</a:t>
            </a:r>
            <a:r>
              <a:rPr lang="fr-FR" dirty="0" err="1" smtClean="0">
                <a:solidFill>
                  <a:srgbClr val="004071"/>
                </a:solidFill>
              </a:rPr>
              <a:t>renellisation</a:t>
            </a:r>
            <a:r>
              <a:rPr lang="fr-FR" dirty="0" smtClean="0">
                <a:solidFill>
                  <a:srgbClr val="004071"/>
                </a:solidFill>
              </a:rPr>
              <a:t> </a:t>
            </a:r>
            <a:r>
              <a:rPr lang="fr-FR" dirty="0" err="1" smtClean="0">
                <a:solidFill>
                  <a:srgbClr val="004071"/>
                </a:solidFill>
              </a:rPr>
              <a:t>SCoT</a:t>
            </a:r>
            <a:r>
              <a:rPr lang="fr-FR" dirty="0" smtClean="0">
                <a:solidFill>
                  <a:srgbClr val="004071"/>
                </a:solidFill>
              </a:rPr>
              <a:t> – Atelier 3 : le climat, l’air ,l’énergie dans les </a:t>
            </a:r>
            <a:r>
              <a:rPr lang="fr-FR" dirty="0" err="1" smtClean="0">
                <a:solidFill>
                  <a:srgbClr val="004071"/>
                </a:solidFill>
              </a:rPr>
              <a:t>SCoT</a:t>
            </a:r>
            <a:r>
              <a:rPr lang="fr-FR" dirty="0" smtClean="0">
                <a:solidFill>
                  <a:srgbClr val="004071"/>
                </a:solidFill>
              </a:rPr>
              <a:t> </a:t>
            </a:r>
            <a:endParaRPr lang="fr-FR" dirty="0" smtClean="0">
              <a:solidFill>
                <a:srgbClr val="004071"/>
              </a:solidFill>
            </a:endParaRPr>
          </a:p>
          <a:p>
            <a:pPr>
              <a:buFont typeface="Arial" pitchFamily="34" charset="0"/>
              <a:buNone/>
            </a:pPr>
            <a:endParaRPr lang="fr-FR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23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467544" y="1340768"/>
            <a:ext cx="8229600" cy="4525963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6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lvl="1" indent="-5715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FR" sz="3600" dirty="0" smtClean="0"/>
              <a:t>Comment identifier le rôle spécifique du Syndicat mixte du  Scot entre les autres acteurs et stratégies du territoire? </a:t>
            </a:r>
          </a:p>
          <a:p>
            <a:pPr marL="0" lvl="1" algn="just">
              <a:spcBef>
                <a:spcPts val="1200"/>
              </a:spcBef>
            </a:pPr>
            <a:endParaRPr lang="fr-FR" sz="2400" dirty="0" smtClean="0"/>
          </a:p>
          <a:p>
            <a:pPr algn="just"/>
            <a:r>
              <a:rPr lang="fr-FR" dirty="0" smtClean="0"/>
              <a:t> Comment faciliter le partage d’objectifs et de mesures entre les différents acteurs compétents sur l’énergie? </a:t>
            </a:r>
            <a:r>
              <a:rPr lang="fr-FR" sz="2800" dirty="0" smtClean="0"/>
              <a:t>Avec le risque qui en découle de ne pourvoir atteindre les objectifs ambitieux portés par le SRCAE</a:t>
            </a:r>
          </a:p>
          <a:p>
            <a:endParaRPr lang="fr-FR" dirty="0"/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1547664" y="260648"/>
            <a:ext cx="7344816" cy="8072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00B0F0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r>
              <a:rPr lang="fr-FR" smtClean="0"/>
              <a:t>Interrogations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56499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Image 44" descr="SpotthemaScot116commun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692150"/>
            <a:ext cx="7380287" cy="544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376238" y="114300"/>
            <a:ext cx="8588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defRPr/>
            </a:pPr>
            <a:r>
              <a:rPr lang="fr-FR" b="1" dirty="0">
                <a:solidFill>
                  <a:schemeClr val="bg1">
                    <a:lumMod val="50000"/>
                  </a:schemeClr>
                </a:solidFill>
                <a:latin typeface="Futura Md BT" panose="020B0802020204020204"/>
                <a:cs typeface="Arial" charset="0"/>
              </a:rPr>
              <a:t>Le territoire du Scot Sud Loire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368425"/>
            <a:ext cx="863600" cy="4752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647700" y="2303463"/>
            <a:ext cx="865188" cy="38179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720725" y="1584325"/>
            <a:ext cx="395288" cy="86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936625" y="2303463"/>
            <a:ext cx="395288" cy="865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9944" name="ZoneTexte 8"/>
          <p:cNvSpPr txBox="1">
            <a:spLocks noChangeArrowheads="1"/>
          </p:cNvSpPr>
          <p:nvPr/>
        </p:nvSpPr>
        <p:spPr bwMode="auto">
          <a:xfrm>
            <a:off x="6084888" y="1700213"/>
            <a:ext cx="1079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BBB59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064A2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4BACC6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 b="1">
                <a:latin typeface="Myriad Pro" pitchFamily="34" charset="0"/>
              </a:rPr>
              <a:t>Veauche</a:t>
            </a:r>
          </a:p>
        </p:txBody>
      </p:sp>
      <p:cxnSp>
        <p:nvCxnSpPr>
          <p:cNvPr id="11" name="Connecteur droit 10"/>
          <p:cNvCxnSpPr/>
          <p:nvPr/>
        </p:nvCxnSpPr>
        <p:spPr>
          <a:xfrm flipH="1">
            <a:off x="4932363" y="1989138"/>
            <a:ext cx="1368425" cy="7191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946" name="ZoneTexte 12"/>
          <p:cNvSpPr txBox="1">
            <a:spLocks noChangeArrowheads="1"/>
          </p:cNvSpPr>
          <p:nvPr/>
        </p:nvSpPr>
        <p:spPr bwMode="auto">
          <a:xfrm>
            <a:off x="179388" y="2303463"/>
            <a:ext cx="1152525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BBB59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064A2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4BACC6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 b="1">
                <a:latin typeface="Myriad Pro" pitchFamily="34" charset="0"/>
              </a:rPr>
              <a:t>Montbrison</a:t>
            </a:r>
          </a:p>
        </p:txBody>
      </p:sp>
      <p:cxnSp>
        <p:nvCxnSpPr>
          <p:cNvPr id="14" name="Connecteur droit 13"/>
          <p:cNvCxnSpPr>
            <a:endCxn id="39946" idx="3"/>
          </p:cNvCxnSpPr>
          <p:nvPr/>
        </p:nvCxnSpPr>
        <p:spPr>
          <a:xfrm flipH="1">
            <a:off x="1331913" y="2303463"/>
            <a:ext cx="1871662" cy="1539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948" name="ZoneTexte 19"/>
          <p:cNvSpPr txBox="1">
            <a:spLocks noChangeArrowheads="1"/>
          </p:cNvSpPr>
          <p:nvPr/>
        </p:nvSpPr>
        <p:spPr bwMode="auto">
          <a:xfrm>
            <a:off x="755650" y="3960813"/>
            <a:ext cx="2376488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BBB59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064A2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4BACC6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 b="1">
                <a:latin typeface="Myriad Pro" pitchFamily="34" charset="0"/>
              </a:rPr>
              <a:t>Saint-Just Saint-Rambert</a:t>
            </a:r>
          </a:p>
        </p:txBody>
      </p:sp>
      <p:sp>
        <p:nvSpPr>
          <p:cNvPr id="39949" name="ZoneTexte 20"/>
          <p:cNvSpPr txBox="1">
            <a:spLocks noChangeArrowheads="1"/>
          </p:cNvSpPr>
          <p:nvPr/>
        </p:nvSpPr>
        <p:spPr bwMode="auto">
          <a:xfrm>
            <a:off x="3132138" y="4679950"/>
            <a:ext cx="1152525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BBB59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064A2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4BACC6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 b="1">
                <a:latin typeface="Myriad Pro" pitchFamily="34" charset="0"/>
              </a:rPr>
              <a:t>Firminy</a:t>
            </a:r>
          </a:p>
        </p:txBody>
      </p:sp>
      <p:sp>
        <p:nvSpPr>
          <p:cNvPr id="39950" name="ZoneTexte 22"/>
          <p:cNvSpPr txBox="1">
            <a:spLocks noChangeArrowheads="1"/>
          </p:cNvSpPr>
          <p:nvPr/>
        </p:nvSpPr>
        <p:spPr bwMode="auto">
          <a:xfrm>
            <a:off x="7991475" y="3024188"/>
            <a:ext cx="11525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BBB59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064A2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4BACC6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 b="1">
                <a:latin typeface="Myriad Pro" pitchFamily="34" charset="0"/>
              </a:rPr>
              <a:t>Rive de Gier</a:t>
            </a:r>
          </a:p>
        </p:txBody>
      </p:sp>
      <p:sp>
        <p:nvSpPr>
          <p:cNvPr id="39951" name="ZoneTexte 23"/>
          <p:cNvSpPr txBox="1">
            <a:spLocks noChangeArrowheads="1"/>
          </p:cNvSpPr>
          <p:nvPr/>
        </p:nvSpPr>
        <p:spPr bwMode="auto">
          <a:xfrm>
            <a:off x="3924300" y="5400675"/>
            <a:ext cx="1368425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BBB59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064A2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4BACC6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 b="1">
                <a:latin typeface="Myriad Pro" pitchFamily="34" charset="0"/>
              </a:rPr>
              <a:t>Saint-Etienne</a:t>
            </a:r>
          </a:p>
        </p:txBody>
      </p:sp>
      <p:sp>
        <p:nvSpPr>
          <p:cNvPr id="39952" name="ZoneTexte 24"/>
          <p:cNvSpPr txBox="1">
            <a:spLocks noChangeArrowheads="1"/>
          </p:cNvSpPr>
          <p:nvPr/>
        </p:nvSpPr>
        <p:spPr bwMode="auto">
          <a:xfrm>
            <a:off x="7596188" y="4321175"/>
            <a:ext cx="1547812" cy="3063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BBB59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064A2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4BACC6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 b="1">
                <a:latin typeface="Myriad Pro" pitchFamily="34" charset="0"/>
              </a:rPr>
              <a:t>Saint-Chamond</a:t>
            </a:r>
          </a:p>
        </p:txBody>
      </p:sp>
      <p:sp>
        <p:nvSpPr>
          <p:cNvPr id="39953" name="ZoneTexte 25"/>
          <p:cNvSpPr txBox="1">
            <a:spLocks noChangeArrowheads="1"/>
          </p:cNvSpPr>
          <p:nvPr/>
        </p:nvSpPr>
        <p:spPr bwMode="auto">
          <a:xfrm>
            <a:off x="5867400" y="6192838"/>
            <a:ext cx="1441450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BBB59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064A2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4BACC6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 b="1">
                <a:latin typeface="Myriad Pro" pitchFamily="34" charset="0"/>
              </a:rPr>
              <a:t>Bourg Argental</a:t>
            </a:r>
          </a:p>
        </p:txBody>
      </p:sp>
      <p:cxnSp>
        <p:nvCxnSpPr>
          <p:cNvPr id="27" name="Connecteur droit 26"/>
          <p:cNvCxnSpPr/>
          <p:nvPr/>
        </p:nvCxnSpPr>
        <p:spPr>
          <a:xfrm flipH="1">
            <a:off x="3059113" y="3384550"/>
            <a:ext cx="1441450" cy="7191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 flipH="1">
            <a:off x="3995738" y="4581525"/>
            <a:ext cx="792162" cy="28892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 flipH="1">
            <a:off x="5219700" y="4032250"/>
            <a:ext cx="504825" cy="14859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Connecteur droit 32"/>
          <p:cNvCxnSpPr/>
          <p:nvPr/>
        </p:nvCxnSpPr>
        <p:spPr>
          <a:xfrm flipH="1">
            <a:off x="6804025" y="5400675"/>
            <a:ext cx="71438" cy="863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Connecteur droit 35"/>
          <p:cNvCxnSpPr/>
          <p:nvPr/>
        </p:nvCxnSpPr>
        <p:spPr>
          <a:xfrm flipH="1" flipV="1">
            <a:off x="6588125" y="3529013"/>
            <a:ext cx="1728788" cy="7191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Connecteur droit 38"/>
          <p:cNvCxnSpPr>
            <a:endCxn id="39950" idx="1"/>
          </p:cNvCxnSpPr>
          <p:nvPr/>
        </p:nvCxnSpPr>
        <p:spPr>
          <a:xfrm>
            <a:off x="7380288" y="3095625"/>
            <a:ext cx="611187" cy="825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960" name="ZoneTexte 53"/>
          <p:cNvSpPr txBox="1">
            <a:spLocks noChangeArrowheads="1"/>
          </p:cNvSpPr>
          <p:nvPr/>
        </p:nvSpPr>
        <p:spPr bwMode="auto">
          <a:xfrm>
            <a:off x="5508625" y="576263"/>
            <a:ext cx="16557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BBB59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064A2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4BACC6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 b="1">
                <a:latin typeface="Myriad Pro" pitchFamily="34" charset="0"/>
              </a:rPr>
              <a:t>Saint-Galmier</a:t>
            </a:r>
          </a:p>
        </p:txBody>
      </p:sp>
      <p:cxnSp>
        <p:nvCxnSpPr>
          <p:cNvPr id="55" name="Connecteur droit 54"/>
          <p:cNvCxnSpPr/>
          <p:nvPr/>
        </p:nvCxnSpPr>
        <p:spPr>
          <a:xfrm flipV="1">
            <a:off x="5076825" y="936625"/>
            <a:ext cx="935038" cy="143986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962" name="ZoneTexte 59"/>
          <p:cNvSpPr txBox="1">
            <a:spLocks noChangeArrowheads="1"/>
          </p:cNvSpPr>
          <p:nvPr/>
        </p:nvSpPr>
        <p:spPr bwMode="auto">
          <a:xfrm>
            <a:off x="2700338" y="576263"/>
            <a:ext cx="18716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BBB59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064A2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4BACC6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 b="1">
                <a:latin typeface="Myriad Pro" pitchFamily="34" charset="0"/>
              </a:rPr>
              <a:t>Montrond les Bains</a:t>
            </a:r>
          </a:p>
        </p:txBody>
      </p:sp>
      <p:cxnSp>
        <p:nvCxnSpPr>
          <p:cNvPr id="62" name="Connecteur droit 61"/>
          <p:cNvCxnSpPr/>
          <p:nvPr/>
        </p:nvCxnSpPr>
        <p:spPr>
          <a:xfrm>
            <a:off x="3851275" y="1008063"/>
            <a:ext cx="576263" cy="863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9964" name="Image 62" descr="LoireForez.bmp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736850"/>
            <a:ext cx="10191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65" name="Image 63" descr="logoSTEMbl-H-quadri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4941888"/>
            <a:ext cx="2120900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66" name="Image 65" descr="logo_pilat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5113338"/>
            <a:ext cx="650875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67" name="ZoneTexte 71"/>
          <p:cNvSpPr txBox="1">
            <a:spLocks noChangeArrowheads="1"/>
          </p:cNvSpPr>
          <p:nvPr/>
        </p:nvSpPr>
        <p:spPr bwMode="auto">
          <a:xfrm>
            <a:off x="7272338" y="1997075"/>
            <a:ext cx="2052637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BBB59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064A2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4BACC6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 b="1">
                <a:latin typeface="Myriad Pro" pitchFamily="34" charset="0"/>
              </a:rPr>
              <a:t>Andrézieux-Bouthéon</a:t>
            </a:r>
          </a:p>
        </p:txBody>
      </p:sp>
      <p:cxnSp>
        <p:nvCxnSpPr>
          <p:cNvPr id="73" name="Connecteur droit 72"/>
          <p:cNvCxnSpPr/>
          <p:nvPr/>
        </p:nvCxnSpPr>
        <p:spPr>
          <a:xfrm flipH="1">
            <a:off x="4859338" y="2303463"/>
            <a:ext cx="2520950" cy="72072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969" name="ZoneTexte 42"/>
          <p:cNvSpPr txBox="1">
            <a:spLocks noChangeArrowheads="1"/>
          </p:cNvSpPr>
          <p:nvPr/>
        </p:nvSpPr>
        <p:spPr bwMode="auto">
          <a:xfrm>
            <a:off x="3563938" y="6237288"/>
            <a:ext cx="2016125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BBB59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064A2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4BACC6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 b="1">
                <a:latin typeface="Myriad Pro" pitchFamily="34" charset="0"/>
              </a:rPr>
              <a:t>Saint-Genest Malifaux</a:t>
            </a:r>
          </a:p>
        </p:txBody>
      </p:sp>
      <p:cxnSp>
        <p:nvCxnSpPr>
          <p:cNvPr id="44" name="Connecteur droit 43"/>
          <p:cNvCxnSpPr/>
          <p:nvPr/>
        </p:nvCxnSpPr>
        <p:spPr>
          <a:xfrm flipH="1">
            <a:off x="5508625" y="5300663"/>
            <a:ext cx="358775" cy="11255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ZoneTexte 49"/>
          <p:cNvSpPr txBox="1"/>
          <p:nvPr/>
        </p:nvSpPr>
        <p:spPr>
          <a:xfrm>
            <a:off x="179388" y="5589588"/>
            <a:ext cx="2663825" cy="116998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just">
              <a:defRPr/>
            </a:pPr>
            <a:r>
              <a:rPr lang="fr-FR" sz="1400" dirty="0">
                <a:latin typeface="Futura Md BT" pitchFamily="34" charset="0"/>
                <a:cs typeface="Arial" charset="0"/>
              </a:rPr>
              <a:t>116 communes </a:t>
            </a:r>
            <a:r>
              <a:rPr lang="fr-FR" sz="800" dirty="0">
                <a:latin typeface="Futura Md BT" pitchFamily="34" charset="0"/>
                <a:cs typeface="Arial" charset="0"/>
              </a:rPr>
              <a:t>au 01/10/2014</a:t>
            </a:r>
          </a:p>
          <a:p>
            <a:pPr algn="just">
              <a:defRPr/>
            </a:pPr>
            <a:r>
              <a:rPr lang="fr-FR" sz="1400" dirty="0">
                <a:latin typeface="Futura Md BT" pitchFamily="34" charset="0"/>
                <a:cs typeface="Arial" charset="0"/>
              </a:rPr>
              <a:t>177 100 Hectares</a:t>
            </a:r>
          </a:p>
          <a:p>
            <a:pPr algn="just">
              <a:defRPr/>
            </a:pPr>
            <a:endParaRPr lang="fr-FR" sz="1400" dirty="0">
              <a:latin typeface="Futura Md BT" pitchFamily="34" charset="0"/>
              <a:cs typeface="Arial" charset="0"/>
            </a:endParaRPr>
          </a:p>
          <a:p>
            <a:pPr algn="just">
              <a:defRPr/>
            </a:pPr>
            <a:r>
              <a:rPr lang="fr-FR" sz="1400" dirty="0">
                <a:latin typeface="Futura Md BT" pitchFamily="34" charset="0"/>
                <a:cs typeface="Arial" charset="0"/>
              </a:rPr>
              <a:t>509 000 habitants </a:t>
            </a:r>
            <a:r>
              <a:rPr lang="fr-FR" sz="800" dirty="0">
                <a:latin typeface="Futura Md BT" pitchFamily="34" charset="0"/>
                <a:cs typeface="Arial" charset="0"/>
              </a:rPr>
              <a:t>au 01/01/2011 </a:t>
            </a:r>
          </a:p>
          <a:p>
            <a:pPr algn="just">
              <a:defRPr/>
            </a:pPr>
            <a:r>
              <a:rPr lang="fr-FR" sz="1400" dirty="0">
                <a:latin typeface="Futura Md BT" pitchFamily="34" charset="0"/>
                <a:cs typeface="Arial" charset="0"/>
              </a:rPr>
              <a:t>209 000 emplois </a:t>
            </a:r>
            <a:r>
              <a:rPr lang="fr-FR" sz="800" dirty="0">
                <a:latin typeface="Futura Md BT" pitchFamily="34" charset="0"/>
                <a:cs typeface="Arial" charset="0"/>
              </a:rPr>
              <a:t>au 01/01/2011</a:t>
            </a:r>
          </a:p>
        </p:txBody>
      </p:sp>
      <p:pic>
        <p:nvPicPr>
          <p:cNvPr id="39972" name="Image 36" descr="Portrait vertical fond blanc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620713"/>
            <a:ext cx="100965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403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539552" y="1412776"/>
            <a:ext cx="8229600" cy="4525963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6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sz="2000" dirty="0" smtClean="0"/>
              <a:t>3 février 2010 : approbation d’un premier SCOT Sud-Loire</a:t>
            </a:r>
          </a:p>
          <a:p>
            <a:pPr algn="just"/>
            <a:r>
              <a:rPr lang="fr-FR" sz="2000" dirty="0" smtClean="0"/>
              <a:t>24 avril 2012 : annulation du SCOT Sud-Loire par le Tribunal Administratif</a:t>
            </a:r>
          </a:p>
          <a:p>
            <a:pPr algn="just"/>
            <a:r>
              <a:rPr lang="fr-FR" sz="2000" dirty="0" smtClean="0"/>
              <a:t>19 juillet 2012 : Prescription d’une nouvelle élaboration de SCOT</a:t>
            </a:r>
          </a:p>
          <a:p>
            <a:pPr algn="just"/>
            <a:r>
              <a:rPr lang="fr-FR" sz="2000" dirty="0" smtClean="0"/>
              <a:t>19 décembre 2013 : approbation d’un nouveau SCOT Sud-Loire « </a:t>
            </a:r>
            <a:r>
              <a:rPr lang="fr-FR" sz="2000" dirty="0" err="1" smtClean="0"/>
              <a:t>grenellisé</a:t>
            </a:r>
            <a:r>
              <a:rPr lang="fr-FR" sz="2000" dirty="0" smtClean="0"/>
              <a:t> »</a:t>
            </a:r>
          </a:p>
          <a:p>
            <a:pPr algn="just">
              <a:buFont typeface="Arial" pitchFamily="34" charset="0"/>
              <a:buNone/>
            </a:pPr>
            <a:endParaRPr lang="fr-FR" sz="2000" dirty="0" smtClean="0"/>
          </a:p>
          <a:p>
            <a:pPr algn="just">
              <a:buFont typeface="Arial" pitchFamily="34" charset="0"/>
              <a:buNone/>
            </a:pPr>
            <a:r>
              <a:rPr lang="fr-FR" sz="2100" dirty="0" smtClean="0"/>
              <a:t>=&gt; Un bureau d’études spécialisé, Energies Demain, a été engagé pour accompagner le Syndicat Mixte du Scot sur les aspects énergétiques dans le cadre de la nouvelle élaboration du SCOT.</a:t>
            </a:r>
          </a:p>
          <a:p>
            <a:pPr>
              <a:buFont typeface="Arial" pitchFamily="34" charset="0"/>
              <a:buNone/>
            </a:pPr>
            <a:endParaRPr lang="fr-FR" sz="2100" dirty="0" smtClean="0"/>
          </a:p>
          <a:p>
            <a:pPr algn="just">
              <a:buFont typeface="Arial" pitchFamily="34" charset="0"/>
              <a:buNone/>
            </a:pPr>
            <a:r>
              <a:rPr lang="fr-FR" sz="2100" dirty="0" smtClean="0">
                <a:solidFill>
                  <a:srgbClr val="FF8000"/>
                </a:solidFill>
              </a:rPr>
              <a:t>Objectifs de la mission :</a:t>
            </a:r>
          </a:p>
          <a:p>
            <a:pPr algn="just"/>
            <a:r>
              <a:rPr lang="fr-FR" sz="2100" dirty="0" smtClean="0"/>
              <a:t> mieux connaître les incidences du SCOT sur l’énergie et les émissions GES</a:t>
            </a:r>
          </a:p>
          <a:p>
            <a:pPr algn="just"/>
            <a:r>
              <a:rPr lang="fr-FR" sz="2100" dirty="0" smtClean="0"/>
              <a:t> comparer la performance du SCOT avec le scenario tendanciel et les objectifs nationaux</a:t>
            </a:r>
          </a:p>
          <a:p>
            <a:pPr algn="just"/>
            <a:r>
              <a:rPr lang="fr-FR" sz="2100" dirty="0" smtClean="0"/>
              <a:t> identifier les opportunités pour renforcer le projet du Scot</a:t>
            </a:r>
          </a:p>
          <a:p>
            <a:pPr marL="0" indent="0" algn="just">
              <a:buFont typeface="Arial" pitchFamily="34" charset="0"/>
              <a:buNone/>
            </a:pPr>
            <a:endParaRPr lang="fr-FR" sz="2000" dirty="0" smtClean="0"/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1403648" y="188640"/>
            <a:ext cx="7344816" cy="8072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00B0F0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r>
              <a:rPr lang="fr-FR" smtClean="0"/>
              <a:t>Un contexte particulier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32620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1475656" y="260648"/>
            <a:ext cx="7344816" cy="8072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00B0F0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r>
              <a:rPr lang="fr-FR" smtClean="0"/>
              <a:t>Méthode</a:t>
            </a:r>
            <a:endParaRPr lang="fr-FR" dirty="0"/>
          </a:p>
        </p:txBody>
      </p:sp>
      <p:sp>
        <p:nvSpPr>
          <p:cNvPr id="3" name="Espace réservé du contenu 2"/>
          <p:cNvSpPr txBox="1">
            <a:spLocks/>
          </p:cNvSpPr>
          <p:nvPr/>
        </p:nvSpPr>
        <p:spPr>
          <a:xfrm>
            <a:off x="467544" y="1340768"/>
            <a:ext cx="8229600" cy="453650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6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Arial" pitchFamily="34" charset="0"/>
              <a:buNone/>
            </a:pPr>
            <a:r>
              <a:rPr lang="fr-FR" sz="1800" smtClean="0"/>
              <a:t>Projection des incidences de scenarios sur les émissions GES avec l’outil GES Scot (ADEME/CERTU):</a:t>
            </a:r>
          </a:p>
          <a:p>
            <a:pPr lvl="1" algn="just"/>
            <a:r>
              <a:rPr lang="fr-FR" sz="1800" smtClean="0"/>
              <a:t>le scenario « fil de l’eau »</a:t>
            </a:r>
          </a:p>
          <a:p>
            <a:pPr lvl="1" algn="just"/>
            <a:r>
              <a:rPr lang="fr-FR" sz="1800" smtClean="0"/>
              <a:t>le Scot annulé</a:t>
            </a:r>
          </a:p>
          <a:p>
            <a:pPr lvl="1" algn="just"/>
            <a:r>
              <a:rPr lang="fr-FR" sz="1800" smtClean="0"/>
              <a:t>le scenario « réduction de 20% pour 2020 » (objectif du SRCAE)</a:t>
            </a:r>
          </a:p>
          <a:p>
            <a:pPr lvl="1" algn="just"/>
            <a:r>
              <a:rPr lang="fr-FR" sz="1800" smtClean="0"/>
              <a:t>versions du nouveau projet de Scot au fur et à mesure de son élaboration</a:t>
            </a:r>
          </a:p>
          <a:p>
            <a:pPr algn="just">
              <a:buFont typeface="Arial" pitchFamily="34" charset="0"/>
              <a:buNone/>
            </a:pPr>
            <a:endParaRPr lang="fr-FR" sz="1800" smtClean="0"/>
          </a:p>
          <a:p>
            <a:pPr algn="just">
              <a:buFont typeface="Arial" pitchFamily="34" charset="0"/>
              <a:buNone/>
            </a:pPr>
            <a:r>
              <a:rPr lang="fr-FR" sz="1800" smtClean="0"/>
              <a:t>Analyse  transversale du Scot par rapport aux leviers disponibles (localisation de développement, typologie d’habitat, réhabilitation thermique…)</a:t>
            </a:r>
          </a:p>
          <a:p>
            <a:pPr algn="just">
              <a:buFont typeface="Arial" pitchFamily="34" charset="0"/>
              <a:buNone/>
            </a:pPr>
            <a:endParaRPr lang="fr-FR" sz="1800" smtClean="0"/>
          </a:p>
          <a:p>
            <a:pPr algn="just">
              <a:buFont typeface="Arial" pitchFamily="34" charset="0"/>
              <a:buNone/>
            </a:pPr>
            <a:r>
              <a:rPr lang="fr-FR" sz="1800" smtClean="0"/>
              <a:t>Présentation et discussion des résultats aux Comités Techniques et en Bureau</a:t>
            </a: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21367111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1475656" y="260648"/>
            <a:ext cx="7344816" cy="8072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00B0F0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r>
              <a:rPr lang="fr-FR" smtClean="0"/>
              <a:t>Résultats</a:t>
            </a:r>
            <a:endParaRPr lang="fr-FR" dirty="0"/>
          </a:p>
        </p:txBody>
      </p:sp>
      <p:pic>
        <p:nvPicPr>
          <p:cNvPr id="3" name="Espace réservé du contenu 5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1491355"/>
            <a:ext cx="6271346" cy="4525962"/>
          </a:xfrm>
          <a:prstGeom prst="rect">
            <a:avLst/>
          </a:prstGeom>
          <a:noFill/>
          <a:ln w="15875">
            <a:solidFill>
              <a:srgbClr val="FF0000">
                <a:alpha val="0"/>
              </a:srgbClr>
            </a:solidFill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79512" y="4042504"/>
            <a:ext cx="24482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1200"/>
              </a:spcBef>
              <a:defRPr/>
            </a:pPr>
            <a:r>
              <a:rPr lang="fr-FR" sz="1600" dirty="0">
                <a:latin typeface="Myriad Pro" pitchFamily="34" charset="0"/>
              </a:rPr>
              <a:t>Contribution potentielle de la réhabilitation des logements existants</a:t>
            </a:r>
          </a:p>
          <a:p>
            <a:pPr lvl="0">
              <a:spcBef>
                <a:spcPts val="1200"/>
              </a:spcBef>
              <a:defRPr/>
            </a:pPr>
            <a:r>
              <a:rPr lang="fr-FR" sz="1600" dirty="0">
                <a:solidFill>
                  <a:srgbClr val="FF8000"/>
                </a:solidFill>
                <a:latin typeface="Myriad Pro" pitchFamily="34" charset="0"/>
              </a:rPr>
              <a:t>Définition d’objectifs renforcées dans les PLH</a:t>
            </a:r>
          </a:p>
        </p:txBody>
      </p:sp>
      <p:sp>
        <p:nvSpPr>
          <p:cNvPr id="5" name="Rectangle 4"/>
          <p:cNvSpPr/>
          <p:nvPr/>
        </p:nvSpPr>
        <p:spPr>
          <a:xfrm>
            <a:off x="179512" y="1260060"/>
            <a:ext cx="2448272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1200"/>
              </a:spcBef>
              <a:defRPr/>
            </a:pPr>
            <a:r>
              <a:rPr lang="fr-FR" sz="1600" dirty="0">
                <a:latin typeface="Myriad Pro" pitchFamily="34" charset="0"/>
              </a:rPr>
              <a:t>L’écart entre le projet Scot de base et le scenario -20%</a:t>
            </a:r>
          </a:p>
          <a:p>
            <a:pPr lvl="0">
              <a:spcBef>
                <a:spcPts val="1200"/>
              </a:spcBef>
              <a:defRPr/>
            </a:pPr>
            <a:r>
              <a:rPr lang="fr-FR" sz="1600" dirty="0">
                <a:solidFill>
                  <a:srgbClr val="FF8000"/>
                </a:solidFill>
                <a:latin typeface="Myriad Pro" pitchFamily="34" charset="0"/>
                <a:sym typeface="Wingdings" pitchFamily="2" charset="2"/>
              </a:rPr>
              <a:t>Inciter à renforcer l’ambition du Scot</a:t>
            </a:r>
          </a:p>
          <a:p>
            <a:pPr lvl="0">
              <a:spcBef>
                <a:spcPts val="1200"/>
              </a:spcBef>
              <a:defRPr/>
            </a:pPr>
            <a:r>
              <a:rPr lang="fr-FR" sz="1600" dirty="0">
                <a:latin typeface="Myriad Pro" pitchFamily="34" charset="0"/>
                <a:sym typeface="Wingdings" pitchFamily="2" charset="2"/>
              </a:rPr>
              <a:t>Le poids des différents secteurs</a:t>
            </a:r>
          </a:p>
          <a:p>
            <a:pPr lvl="0">
              <a:spcBef>
                <a:spcPts val="1200"/>
              </a:spcBef>
              <a:defRPr/>
            </a:pPr>
            <a:r>
              <a:rPr lang="fr-FR" sz="1600" dirty="0" smtClean="0">
                <a:solidFill>
                  <a:srgbClr val="FF8000"/>
                </a:solidFill>
                <a:latin typeface="Myriad Pro" pitchFamily="34" charset="0"/>
                <a:sym typeface="Wingdings" pitchFamily="2" charset="2"/>
              </a:rPr>
              <a:t>Identifier </a:t>
            </a:r>
            <a:r>
              <a:rPr lang="fr-FR" sz="1600" dirty="0">
                <a:solidFill>
                  <a:srgbClr val="FF8000"/>
                </a:solidFill>
                <a:latin typeface="Myriad Pro" pitchFamily="34" charset="0"/>
                <a:sym typeface="Wingdings" pitchFamily="2" charset="2"/>
              </a:rPr>
              <a:t>les domaines d’action à privilégier</a:t>
            </a:r>
            <a:endParaRPr lang="fr-FR" sz="1600" dirty="0">
              <a:solidFill>
                <a:srgbClr val="FF8000"/>
              </a:solidFill>
              <a:latin typeface="Myriad Pro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380312" y="1988840"/>
            <a:ext cx="720080" cy="35309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1301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395536" y="1484784"/>
            <a:ext cx="8229600" cy="4525963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6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Arial" pitchFamily="34" charset="0"/>
              <a:buNone/>
            </a:pPr>
            <a:r>
              <a:rPr lang="fr-FR" smtClean="0"/>
              <a:t>Choix d’un « Scot + » avec orientations nouvelles et renforcées pour :</a:t>
            </a:r>
          </a:p>
          <a:p>
            <a:pPr lvl="1" algn="just"/>
            <a:r>
              <a:rPr lang="fr-FR" smtClean="0"/>
              <a:t> </a:t>
            </a:r>
            <a:r>
              <a:rPr lang="fr-FR" smtClean="0">
                <a:solidFill>
                  <a:srgbClr val="FF8000"/>
                </a:solidFill>
              </a:rPr>
              <a:t>renforcer le Scot sur les projets de valorisation des déchets, des déplacements de personne et marchandises, d’habitat</a:t>
            </a:r>
          </a:p>
          <a:p>
            <a:pPr lvl="1" algn="just"/>
            <a:r>
              <a:rPr lang="fr-FR" smtClean="0">
                <a:solidFill>
                  <a:srgbClr val="FF8000"/>
                </a:solidFill>
              </a:rPr>
              <a:t> renforcer l’ambition du Scot sur la réhabilitation des bâtiments (définir des objectifs pour les PLH)</a:t>
            </a:r>
          </a:p>
          <a:p>
            <a:pPr lvl="1" algn="just"/>
            <a:r>
              <a:rPr lang="fr-FR" smtClean="0">
                <a:solidFill>
                  <a:srgbClr val="FF8000"/>
                </a:solidFill>
              </a:rPr>
              <a:t> favoriser les réseaux de chaleur et l’énergie bois…</a:t>
            </a:r>
          </a:p>
          <a:p>
            <a:pPr algn="just">
              <a:buFont typeface="Arial" pitchFamily="34" charset="0"/>
              <a:buNone/>
            </a:pPr>
            <a:endParaRPr lang="fr-FR" smtClean="0"/>
          </a:p>
          <a:p>
            <a:pPr algn="just">
              <a:buFont typeface="Arial" pitchFamily="34" charset="0"/>
              <a:buNone/>
            </a:pPr>
            <a:r>
              <a:rPr lang="fr-FR" smtClean="0"/>
              <a:t>Présentation et mise en valeur des incidences anticipées du projet de Scot :</a:t>
            </a:r>
          </a:p>
          <a:p>
            <a:pPr lvl="1" algn="just"/>
            <a:r>
              <a:rPr lang="fr-FR" smtClean="0"/>
              <a:t> au CoPil, au Comité Syndical</a:t>
            </a:r>
          </a:p>
          <a:p>
            <a:pPr lvl="1" algn="just"/>
            <a:r>
              <a:rPr lang="fr-FR" smtClean="0"/>
              <a:t> dans l’évaluation environnementale</a:t>
            </a:r>
          </a:p>
          <a:p>
            <a:pPr algn="just"/>
            <a:endParaRPr lang="fr-FR" dirty="0"/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1475656" y="188640"/>
            <a:ext cx="7344816" cy="8072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00B0F0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r>
              <a:rPr lang="fr-FR" smtClean="0"/>
              <a:t>Résultats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201716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1547664" y="188640"/>
            <a:ext cx="7344816" cy="807260"/>
          </a:xfrm>
          <a:prstGeom prst="rect">
            <a:avLst/>
          </a:prstGeom>
        </p:spPr>
        <p:txBody>
          <a:bodyPr>
            <a:normAutofit fontScale="67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00B0F0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r>
              <a:rPr lang="fr-FR" dirty="0" smtClean="0"/>
              <a:t>Analyse du travail mené pour le Scot Sud Loire</a:t>
            </a:r>
            <a:endParaRPr lang="fr-FR" dirty="0"/>
          </a:p>
        </p:txBody>
      </p:sp>
      <p:sp>
        <p:nvSpPr>
          <p:cNvPr id="3" name="Espace réservé du contenu 2"/>
          <p:cNvSpPr txBox="1">
            <a:spLocks/>
          </p:cNvSpPr>
          <p:nvPr/>
        </p:nvSpPr>
        <p:spPr>
          <a:xfrm>
            <a:off x="467544" y="1340768"/>
            <a:ext cx="8229600" cy="468052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6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200" dirty="0" smtClean="0"/>
              <a:t>Justifier les décisions ambitieuses auprès des partenaires</a:t>
            </a:r>
          </a:p>
          <a:p>
            <a:r>
              <a:rPr lang="fr-FR" sz="3200" dirty="0" smtClean="0"/>
              <a:t>Fournir une base pour l’évaluation environnementale et le suivi du Scot</a:t>
            </a:r>
          </a:p>
          <a:p>
            <a:r>
              <a:rPr lang="fr-FR" sz="3200" dirty="0" smtClean="0"/>
              <a:t>Se </a:t>
            </a:r>
            <a:r>
              <a:rPr lang="fr-FR" sz="3200" dirty="0" smtClean="0"/>
              <a:t>doter d’une évaluation qualitative des orientations et leviers mobilisables par le Scot</a:t>
            </a:r>
          </a:p>
          <a:p>
            <a:r>
              <a:rPr lang="fr-FR" sz="3200" dirty="0" smtClean="0"/>
              <a:t>T</a:t>
            </a:r>
            <a:r>
              <a:rPr lang="fr-FR" sz="3200" dirty="0" smtClean="0"/>
              <a:t>ravail </a:t>
            </a:r>
            <a:r>
              <a:rPr lang="fr-FR" sz="3200" dirty="0" smtClean="0"/>
              <a:t>de simplification nécessaire pour rendre pédagogique les résultats </a:t>
            </a:r>
          </a:p>
          <a:p>
            <a:r>
              <a:rPr lang="fr-FR" sz="3200" dirty="0"/>
              <a:t>P</a:t>
            </a:r>
            <a:r>
              <a:rPr lang="fr-FR" sz="3200" dirty="0" smtClean="0"/>
              <a:t>révoir </a:t>
            </a:r>
            <a:r>
              <a:rPr lang="fr-FR" sz="3200" dirty="0" smtClean="0"/>
              <a:t>du temps pour valoriser et communiquer sur la </a:t>
            </a:r>
            <a:r>
              <a:rPr lang="fr-FR" sz="3200" dirty="0" smtClean="0"/>
              <a:t>démarche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716040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1547664" y="188640"/>
            <a:ext cx="7344816" cy="80726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00B0F0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r>
              <a:rPr lang="fr-FR" dirty="0" smtClean="0"/>
              <a:t>L’intér</a:t>
            </a:r>
            <a:r>
              <a:rPr lang="fr-FR" dirty="0" smtClean="0"/>
              <a:t>êt de la</a:t>
            </a:r>
            <a:r>
              <a:rPr lang="fr-FR" dirty="0" smtClean="0"/>
              <a:t> démarche</a:t>
            </a:r>
            <a:endParaRPr lang="fr-FR" dirty="0"/>
          </a:p>
        </p:txBody>
      </p:sp>
      <p:sp>
        <p:nvSpPr>
          <p:cNvPr id="3" name="Espace réservé du contenu 2"/>
          <p:cNvSpPr txBox="1">
            <a:spLocks/>
          </p:cNvSpPr>
          <p:nvPr/>
        </p:nvSpPr>
        <p:spPr>
          <a:xfrm>
            <a:off x="467544" y="1340768"/>
            <a:ext cx="8229600" cy="468052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6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200" dirty="0" smtClean="0"/>
              <a:t>Une vision globale afin de mettre en évidence les grands enjeux</a:t>
            </a:r>
          </a:p>
          <a:p>
            <a:r>
              <a:rPr lang="fr-FR" sz="3200" dirty="0" smtClean="0"/>
              <a:t>Créer </a:t>
            </a:r>
            <a:r>
              <a:rPr lang="fr-FR" sz="3200" dirty="0" smtClean="0"/>
              <a:t>et élargir le discours pour sensibiliser les acteurs</a:t>
            </a:r>
          </a:p>
          <a:p>
            <a:r>
              <a:rPr lang="fr-FR" sz="3200" dirty="0" smtClean="0"/>
              <a:t>O</a:t>
            </a:r>
            <a:r>
              <a:rPr lang="fr-FR" sz="3200" dirty="0" smtClean="0"/>
              <a:t>bjectiver les orientations</a:t>
            </a:r>
            <a:endParaRPr lang="fr-FR" sz="3200" dirty="0" smtClean="0"/>
          </a:p>
          <a:p>
            <a:r>
              <a:rPr lang="fr-FR" sz="3200" dirty="0" smtClean="0"/>
              <a:t>Identifier les opportunités pour pousser l’ambition</a:t>
            </a:r>
          </a:p>
          <a:p>
            <a:pPr marL="0" indent="0">
              <a:buFont typeface="Arial" pitchFamily="34" charset="0"/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69886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1547664" y="188640"/>
            <a:ext cx="3744416" cy="80726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00B0F0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r>
              <a:rPr lang="fr-FR" dirty="0" smtClean="0"/>
              <a:t>Les limites</a:t>
            </a:r>
            <a:endParaRPr lang="fr-FR" dirty="0"/>
          </a:p>
        </p:txBody>
      </p:sp>
      <p:sp>
        <p:nvSpPr>
          <p:cNvPr id="3" name="Espace réservé du contenu 2"/>
          <p:cNvSpPr txBox="1">
            <a:spLocks/>
          </p:cNvSpPr>
          <p:nvPr/>
        </p:nvSpPr>
        <p:spPr>
          <a:xfrm>
            <a:off x="467544" y="1340768"/>
            <a:ext cx="8229600" cy="468052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6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200" dirty="0" smtClean="0"/>
              <a:t>L’acceptabilité politique et financière</a:t>
            </a:r>
            <a:endParaRPr lang="fr-FR" sz="3200" dirty="0" smtClean="0"/>
          </a:p>
          <a:p>
            <a:pPr>
              <a:buFont typeface="Symbol"/>
              <a:buChar char="Þ"/>
            </a:pPr>
            <a:r>
              <a:rPr lang="fr-FR" sz="3200" dirty="0" smtClean="0"/>
              <a:t>choix de mette en place </a:t>
            </a:r>
            <a:r>
              <a:rPr lang="fr-FR" sz="3200" dirty="0" smtClean="0"/>
              <a:t>des orientations non chiffrées et des recommandations </a:t>
            </a:r>
            <a:r>
              <a:rPr lang="fr-FR" sz="2400" dirty="0" smtClean="0"/>
              <a:t>(réhabilitation thermique, réseau de chaleur, énergie renouvelable …)</a:t>
            </a:r>
            <a:endParaRPr lang="fr-FR" sz="2400" dirty="0" smtClean="0"/>
          </a:p>
          <a:p>
            <a:r>
              <a:rPr lang="fr-FR" sz="3200" dirty="0" smtClean="0"/>
              <a:t>Inertie des actions / SRCAE (2020)</a:t>
            </a:r>
            <a:endParaRPr lang="fr-FR" sz="3200" dirty="0" smtClean="0"/>
          </a:p>
          <a:p>
            <a:r>
              <a:rPr lang="fr-FR" sz="3200" dirty="0" smtClean="0"/>
              <a:t>Actions dépendant des politiques publiques mises en œuvre</a:t>
            </a:r>
            <a:r>
              <a:rPr lang="fr-FR" sz="3200" dirty="0"/>
              <a:t> des collectivités</a:t>
            </a:r>
            <a:r>
              <a:rPr lang="fr-FR" sz="3200" dirty="0" smtClean="0"/>
              <a:t> </a:t>
            </a:r>
            <a:r>
              <a:rPr lang="fr-FR" sz="2400" dirty="0" smtClean="0"/>
              <a:t>(ne relèvent pas des documents d’urbanismes)</a:t>
            </a:r>
            <a:endParaRPr lang="fr-FR" sz="2400" dirty="0" smtClean="0"/>
          </a:p>
          <a:p>
            <a:pPr marL="0" indent="0">
              <a:buFont typeface="Arial" pitchFamily="34" charset="0"/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298562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3944</TotalTime>
  <Words>459</Words>
  <Application>Microsoft Office PowerPoint</Application>
  <PresentationFormat>Affichage à l'écran (4:3)</PresentationFormat>
  <Paragraphs>98</Paragraphs>
  <Slides>10</Slides>
  <Notes>6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Copper Consultancy Ltd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Carolyn Perkins</dc:creator>
  <cp:lastModifiedBy>ldrillon</cp:lastModifiedBy>
  <cp:revision>168</cp:revision>
  <cp:lastPrinted>2014-06-13T13:25:19Z</cp:lastPrinted>
  <dcterms:created xsi:type="dcterms:W3CDTF">2013-07-15T07:58:39Z</dcterms:created>
  <dcterms:modified xsi:type="dcterms:W3CDTF">2015-01-12T14:09:44Z</dcterms:modified>
</cp:coreProperties>
</file>