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8"/>
  </p:notesMasterIdLst>
  <p:handoutMasterIdLst>
    <p:handoutMasterId r:id="rId39"/>
  </p:handoutMasterIdLst>
  <p:sldIdLst>
    <p:sldId id="296" r:id="rId2"/>
    <p:sldId id="319" r:id="rId3"/>
    <p:sldId id="338" r:id="rId4"/>
    <p:sldId id="339" r:id="rId5"/>
    <p:sldId id="340" r:id="rId6"/>
    <p:sldId id="341" r:id="rId7"/>
    <p:sldId id="343" r:id="rId8"/>
    <p:sldId id="344" r:id="rId9"/>
    <p:sldId id="345" r:id="rId10"/>
    <p:sldId id="346" r:id="rId11"/>
    <p:sldId id="347" r:id="rId12"/>
    <p:sldId id="348" r:id="rId13"/>
    <p:sldId id="349" r:id="rId14"/>
    <p:sldId id="350" r:id="rId15"/>
    <p:sldId id="351" r:id="rId16"/>
    <p:sldId id="352" r:id="rId17"/>
    <p:sldId id="353" r:id="rId18"/>
    <p:sldId id="354" r:id="rId19"/>
    <p:sldId id="355" r:id="rId20"/>
    <p:sldId id="356" r:id="rId21"/>
    <p:sldId id="357" r:id="rId22"/>
    <p:sldId id="358" r:id="rId23"/>
    <p:sldId id="359" r:id="rId24"/>
    <p:sldId id="360" r:id="rId25"/>
    <p:sldId id="361" r:id="rId26"/>
    <p:sldId id="362" r:id="rId27"/>
    <p:sldId id="363" r:id="rId28"/>
    <p:sldId id="364" r:id="rId29"/>
    <p:sldId id="365" r:id="rId30"/>
    <p:sldId id="366" r:id="rId31"/>
    <p:sldId id="367" r:id="rId32"/>
    <p:sldId id="368" r:id="rId33"/>
    <p:sldId id="369" r:id="rId34"/>
    <p:sldId id="370" r:id="rId35"/>
    <p:sldId id="372" r:id="rId36"/>
    <p:sldId id="371" r:id="rId37"/>
  </p:sldIdLst>
  <p:sldSz cx="9144000" cy="6858000" type="screen4x3"/>
  <p:notesSz cx="6797675" cy="9926638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ura JOLLY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B1A4"/>
    <a:srgbClr val="E74B14"/>
    <a:srgbClr val="005EA4"/>
    <a:srgbClr val="ECFFB7"/>
    <a:srgbClr val="DFFF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D9B0737-5679-4205-AC78-A2A2C333F955}">
  <a:tblStyle styleId="{4D9B0737-5679-4205-AC78-A2A2C333F955}" styleName="Table_0">
    <a:wholeTbl>
      <a:tcTxStyle b="off" i="off">
        <a:schemeClr val="dk1"/>
      </a:tcTxStyle>
      <a:tcStyle>
        <a:tcBdr>
          <a:left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5F8EF"/>
          </a:solidFill>
        </a:fill>
      </a:tcStyle>
    </a:wholeTbl>
    <a:band1H>
      <a:tcStyle>
        <a:tcBdr/>
        <a:fill>
          <a:solidFill>
            <a:srgbClr val="EAF1DD"/>
          </a:solidFill>
        </a:fill>
      </a:tcStyle>
    </a:band1H>
    <a:band1V>
      <a:tcStyle>
        <a:tcBdr/>
        <a:fill>
          <a:solidFill>
            <a:srgbClr val="EAF1DD"/>
          </a:solidFill>
        </a:fill>
      </a:tcStyle>
    </a:band1V>
    <a:lastCol>
      <a:tcTxStyle b="on" i="off"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 i="off"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 i="off">
        <a:schemeClr val="lt1"/>
      </a:tcTxStyle>
      <a:tcStyle>
        <a:tcBdr>
          <a:top>
            <a:ln w="381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3"/>
          </a:solidFill>
        </a:fill>
      </a:tcStyle>
    </a:lastRow>
    <a:firstRow>
      <a:tcTxStyle b="on" i="off">
        <a:schemeClr val="lt1"/>
      </a:tcTxStyle>
      <a:tcStyle>
        <a:tcBdr>
          <a:bottom>
            <a:ln w="381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430" autoAdjust="0"/>
  </p:normalViewPr>
  <p:slideViewPr>
    <p:cSldViewPr>
      <p:cViewPr varScale="1">
        <p:scale>
          <a:sx n="68" d="100"/>
          <a:sy n="68" d="100"/>
        </p:scale>
        <p:origin x="1363" y="101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-870" y="-10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9" y="1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9FA80C-ACC1-44FD-B611-FB5CD78A439C}" type="datetimeFigureOut">
              <a:rPr lang="fr-FR" smtClean="0"/>
              <a:t>12/01/2015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164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9" y="9428164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31EAD-882B-40BC-A0FD-9D22AA2C19C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36271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1" y="1"/>
            <a:ext cx="6797674" cy="9926637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1" y="2"/>
            <a:ext cx="2944085" cy="49460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buClr>
                <a:srgbClr val="000000"/>
              </a:buClr>
              <a:buFont typeface="Times New Roman"/>
              <a:buNone/>
              <a:defRPr sz="1200" b="0" i="0" u="none" strike="noStrike" cap="non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52017" y="2"/>
            <a:ext cx="2944085" cy="49460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buClr>
                <a:srgbClr val="000000"/>
              </a:buClr>
              <a:buFont typeface="Times New Roman"/>
              <a:buNone/>
              <a:defRPr sz="1200" b="0" i="0" u="none" strike="noStrike" cap="non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917575" y="744538"/>
            <a:ext cx="4959350" cy="3721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906358" y="4715156"/>
            <a:ext cx="4983389" cy="44652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1" y="9430307"/>
            <a:ext cx="2944085" cy="49460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buClr>
                <a:srgbClr val="000000"/>
              </a:buClr>
              <a:buFont typeface="Times New Roman"/>
              <a:buNone/>
              <a:defRPr sz="1200" b="0" i="0" u="none" strike="noStrike" cap="non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52017" y="9430307"/>
            <a:ext cx="2944085" cy="49460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buClr>
                <a:srgbClr val="000000"/>
              </a:buClr>
              <a:buFont typeface="Times New Roman"/>
              <a:buNone/>
              <a:defRPr sz="1200" b="0" i="0" u="none" strike="noStrike" cap="non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0" algn="l" rtl="0">
              <a:defRPr/>
            </a:lvl2pPr>
            <a:lvl3pPr marL="0" marR="0" indent="0" algn="l" rtl="0">
              <a:defRPr/>
            </a:lvl3pPr>
            <a:lvl4pPr marL="0" marR="0" indent="0" algn="l" rtl="0">
              <a:defRPr/>
            </a:lvl4pPr>
            <a:lvl5pPr marL="0" marR="0" indent="0" algn="l" rtl="0">
              <a:defRPr/>
            </a:lvl5pPr>
            <a:lvl6pPr marL="0" marR="0" indent="0" algn="l" rtl="0">
              <a:defRPr/>
            </a:lvl6pPr>
            <a:lvl7pPr marL="0" marR="0" indent="0" algn="l" rtl="0">
              <a:defRPr/>
            </a:lvl7pPr>
            <a:lvl8pPr marL="0" marR="0" indent="0" algn="l" rtl="0">
              <a:defRPr/>
            </a:lvl8pPr>
            <a:lvl9pPr marL="0" marR="0" indent="0" algn="l" rtl="0"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992595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59350" cy="3721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906358" y="4715156"/>
            <a:ext cx="4983389" cy="4465263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endParaRPr/>
          </a:p>
        </p:txBody>
      </p:sp>
      <p:sp>
        <p:nvSpPr>
          <p:cNvPr id="378" name="Shape 378"/>
          <p:cNvSpPr txBox="1">
            <a:spLocks noGrp="1"/>
          </p:cNvSpPr>
          <p:nvPr>
            <p:ph type="sldNum" idx="12"/>
          </p:nvPr>
        </p:nvSpPr>
        <p:spPr>
          <a:xfrm>
            <a:off x="3852017" y="9430307"/>
            <a:ext cx="2944085" cy="494609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rgbClr val="000000"/>
              </a:buClr>
              <a:buSzPct val="25000"/>
              <a:buFont typeface="Times New Roman"/>
              <a:buNone/>
            </a:pPr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6548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fr-FR" altLang="fr-FR" dirty="0" smtClean="0"/>
              <a:t>Les communes de plaine et bord du lac ont une dominante d’</a:t>
            </a:r>
            <a:r>
              <a:rPr lang="fr-FR" altLang="fr-FR" dirty="0" err="1" smtClean="0"/>
              <a:t>EnR</a:t>
            </a:r>
            <a:r>
              <a:rPr lang="fr-FR" altLang="fr-FR" dirty="0" smtClean="0"/>
              <a:t> importée</a:t>
            </a:r>
          </a:p>
        </p:txBody>
      </p:sp>
    </p:spTree>
    <p:extLst>
      <p:ext uri="{BB962C8B-B14F-4D97-AF65-F5344CB8AC3E}">
        <p14:creationId xmlns:p14="http://schemas.microsoft.com/office/powerpoint/2010/main" val="19190700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fr-FR" altLang="fr-FR" dirty="0" smtClean="0"/>
              <a:t>Mode de calcul de l'indicateur : part des consommations thermiques fossiles et part non renouvelable du réseau électrique</a:t>
            </a:r>
          </a:p>
        </p:txBody>
      </p:sp>
    </p:spTree>
    <p:extLst>
      <p:ext uri="{BB962C8B-B14F-4D97-AF65-F5344CB8AC3E}">
        <p14:creationId xmlns:p14="http://schemas.microsoft.com/office/powerpoint/2010/main" val="7498207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fr-CH" altLang="fr-FR" dirty="0" smtClean="0"/>
              <a:t>Sensibilité élevé sur les axes de transport: enjeu fort sur le transport de transit</a:t>
            </a:r>
          </a:p>
          <a:p>
            <a:r>
              <a:rPr lang="fr-CH" altLang="fr-FR" dirty="0" smtClean="0"/>
              <a:t>Principaux émetteurs sur MS de :</a:t>
            </a:r>
          </a:p>
          <a:p>
            <a:r>
              <a:rPr lang="fr-CH" altLang="fr-FR" dirty="0" smtClean="0"/>
              <a:t>	- PM10 : production d’énergies décentralisées – chauffage du secteur résidentiel et tertiaire</a:t>
            </a:r>
          </a:p>
          <a:p>
            <a:r>
              <a:rPr lang="fr-CH" altLang="fr-FR" dirty="0" smtClean="0"/>
              <a:t>	- </a:t>
            </a:r>
            <a:r>
              <a:rPr lang="fr-CH" altLang="fr-FR" dirty="0" err="1" smtClean="0"/>
              <a:t>NOx</a:t>
            </a:r>
            <a:r>
              <a:rPr lang="fr-CH" altLang="fr-FR" dirty="0" smtClean="0"/>
              <a:t> : transport</a:t>
            </a:r>
          </a:p>
          <a:p>
            <a:r>
              <a:rPr lang="fr-CH" altLang="fr-FR" dirty="0" smtClean="0"/>
              <a:t>La répartition des émissions de polluants à l’échelle de la région est sensiblement la même que celle du territoire</a:t>
            </a:r>
          </a:p>
          <a:p>
            <a:endParaRPr lang="fr-CH" altLang="fr-FR" dirty="0" smtClean="0"/>
          </a:p>
          <a:p>
            <a:endParaRPr lang="fr-CH" altLang="fr-FR" dirty="0" smtClean="0"/>
          </a:p>
          <a:p>
            <a:endParaRPr lang="fr-CH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16782460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fr-CH" altLang="fr-FR" dirty="0" smtClean="0"/>
              <a:t>Gaz :  42 communes du </a:t>
            </a:r>
            <a:r>
              <a:rPr lang="fr-CH" altLang="fr-FR" dirty="0" err="1" smtClean="0"/>
              <a:t>SCoT</a:t>
            </a:r>
            <a:r>
              <a:rPr lang="fr-CH" altLang="fr-FR" dirty="0" smtClean="0"/>
              <a:t> sont connectés au réseau de distribution gaz</a:t>
            </a:r>
          </a:p>
          <a:p>
            <a:endParaRPr lang="fr-CH" altLang="fr-FR" dirty="0" smtClean="0"/>
          </a:p>
          <a:p>
            <a:r>
              <a:rPr lang="fr-CH" altLang="fr-FR" dirty="0" smtClean="0"/>
              <a:t>RTE : Projet Savoie Piémont :  mise en place d’une nouvelle ligne électrique souterraine à partir de Sainte Hélène du lac jusqu’au tunnel du Fréjus (17 communes du </a:t>
            </a:r>
            <a:r>
              <a:rPr lang="fr-CH" altLang="fr-FR" dirty="0" err="1" smtClean="0"/>
              <a:t>SCoT</a:t>
            </a:r>
            <a:r>
              <a:rPr lang="fr-CH" altLang="fr-FR" dirty="0" smtClean="0"/>
              <a:t> sont concernés par l’aire d’étude du trajet) -  à priori enfouissement de la future ligne le long de l’autoroute…</a:t>
            </a:r>
          </a:p>
        </p:txBody>
      </p:sp>
    </p:spTree>
    <p:extLst>
      <p:ext uri="{BB962C8B-B14F-4D97-AF65-F5344CB8AC3E}">
        <p14:creationId xmlns:p14="http://schemas.microsoft.com/office/powerpoint/2010/main" val="19431259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fr-FR" altLang="fr-FR" b="1" smtClean="0"/>
              <a:t>Texte en gras: </a:t>
            </a:r>
            <a:r>
              <a:rPr lang="fr-FR" altLang="fr-FR" smtClean="0"/>
              <a:t>gisement le plus important</a:t>
            </a:r>
          </a:p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9624654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1473318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3235417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1613308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40236632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fr-CH" altLang="fr-FR" dirty="0" smtClean="0"/>
              <a:t>Sur</a:t>
            </a:r>
            <a:r>
              <a:rPr lang="fr-CH" altLang="fr-FR" baseline="0" dirty="0" smtClean="0"/>
              <a:t> boulier pas hydrothermie lac</a:t>
            </a:r>
            <a:endParaRPr lang="fr-CH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1201715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fr-FR" altLang="fr-FR" smtClean="0"/>
              <a:t>COPIL = MS, RA, élus des agglos</a:t>
            </a:r>
          </a:p>
          <a:p>
            <a:r>
              <a:rPr lang="fr-FR" altLang="fr-FR" smtClean="0"/>
              <a:t>COTECH = MS, TEPOS, MDP, SDES, CG, RAEE, DDT, ADEME</a:t>
            </a:r>
          </a:p>
          <a:p>
            <a:r>
              <a:rPr lang="fr-FR" altLang="fr-FR" smtClean="0"/>
              <a:t>GEREF = ErDF, GEF, DREAL, OREGES, Air rhone alpes, Chambre agri, CAUE, parc d’activités, ASDER, OPAC, OCV, Placo, alpina….</a:t>
            </a:r>
          </a:p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16903524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CH" altLang="fr-FR" smtClean="0"/>
          </a:p>
        </p:txBody>
      </p:sp>
    </p:spTree>
    <p:extLst>
      <p:ext uri="{BB962C8B-B14F-4D97-AF65-F5344CB8AC3E}">
        <p14:creationId xmlns:p14="http://schemas.microsoft.com/office/powerpoint/2010/main" val="31187483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fr-FR" altLang="fr-FR" smtClean="0"/>
              <a:t>Démarche négawatt : sobriété, efficacité, renouvelables</a:t>
            </a:r>
          </a:p>
        </p:txBody>
      </p:sp>
    </p:spTree>
    <p:extLst>
      <p:ext uri="{BB962C8B-B14F-4D97-AF65-F5344CB8AC3E}">
        <p14:creationId xmlns:p14="http://schemas.microsoft.com/office/powerpoint/2010/main" val="29039499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fr-FR" altLang="fr-FR" smtClean="0"/>
              <a:t>Carte de droite : en vert zone à fort potentiel pour la géothermie à sonde verticale, existe aussi la carte pour la géothermie sur nappe</a:t>
            </a:r>
          </a:p>
        </p:txBody>
      </p:sp>
    </p:spTree>
    <p:extLst>
      <p:ext uri="{BB962C8B-B14F-4D97-AF65-F5344CB8AC3E}">
        <p14:creationId xmlns:p14="http://schemas.microsoft.com/office/powerpoint/2010/main" val="15570559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hape 376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-1295400" y="1087438"/>
            <a:ext cx="7245350" cy="5434012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 cap="flat">
            <a:headEnd type="none" w="med" len="med"/>
            <a:tailEnd type="none" w="med" len="med"/>
          </a:ln>
        </p:spPr>
      </p:sp>
      <p:sp>
        <p:nvSpPr>
          <p:cNvPr id="73731" name="Shape 377"/>
          <p:cNvSpPr txBox="1">
            <a:spLocks noGrp="1"/>
          </p:cNvSpPr>
          <p:nvPr>
            <p:ph type="body" idx="1"/>
          </p:nvPr>
        </p:nvSpPr>
        <p:spPr>
          <a:xfrm>
            <a:off x="620738" y="6885127"/>
            <a:ext cx="3412426" cy="6521167"/>
          </a:xfrm>
          <a:noFill/>
        </p:spPr>
        <p:txBody>
          <a:bodyPr lIns="90000" tIns="46800" rIns="90000" bIns="46800"/>
          <a:lstStyle/>
          <a:p>
            <a:endParaRPr lang="fr-FR" altLang="fr-FR" smtClean="0"/>
          </a:p>
        </p:txBody>
      </p:sp>
      <p:sp>
        <p:nvSpPr>
          <p:cNvPr id="73732" name="Shape 378"/>
          <p:cNvSpPr>
            <a:spLocks noGrp="1"/>
          </p:cNvSpPr>
          <p:nvPr>
            <p:ph type="sldNum" sz="quarter" idx="4294967295"/>
          </p:nvPr>
        </p:nvSpPr>
        <p:spPr bwMode="auto">
          <a:xfrm>
            <a:off x="2637320" y="13770255"/>
            <a:ext cx="2016582" cy="72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>
              <a:buClr>
                <a:srgbClr val="000000"/>
              </a:buClr>
              <a:buSzPct val="25000"/>
              <a:buFont typeface="Times New Roman" panose="02020603050405020304" pitchFamily="18" charset="0"/>
              <a:buNone/>
            </a:pPr>
            <a:r>
              <a:rPr lang="fr-FR" alt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8036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931863" y="1066800"/>
            <a:ext cx="6808788" cy="5106988"/>
          </a:xfrm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396" y="6597668"/>
            <a:ext cx="3613541" cy="6173433"/>
          </a:xfrm>
          <a:noFill/>
        </p:spPr>
        <p:txBody>
          <a:bodyPr/>
          <a:lstStyle/>
          <a:p>
            <a:pPr eaLnBrk="1" hangingPunct="1"/>
            <a:r>
              <a:rPr lang="fr-FR" altLang="fr-FR" sz="2400" b="1" dirty="0" smtClean="0">
                <a:solidFill>
                  <a:srgbClr val="008080"/>
                </a:solidFill>
              </a:rPr>
              <a:t>Dire que les hypothèses ont été validées en </a:t>
            </a:r>
            <a:r>
              <a:rPr lang="fr-FR" altLang="fr-FR" sz="2400" b="1" dirty="0" err="1" smtClean="0">
                <a:solidFill>
                  <a:srgbClr val="008080"/>
                </a:solidFill>
              </a:rPr>
              <a:t>CoTech</a:t>
            </a:r>
            <a:r>
              <a:rPr lang="fr-FR" altLang="fr-FR" sz="2400" b="1" dirty="0" smtClean="0">
                <a:solidFill>
                  <a:srgbClr val="008080"/>
                </a:solidFill>
              </a:rPr>
              <a:t> et </a:t>
            </a:r>
            <a:r>
              <a:rPr lang="fr-FR" altLang="fr-FR" sz="2400" b="1" dirty="0" err="1" smtClean="0">
                <a:solidFill>
                  <a:srgbClr val="008080"/>
                </a:solidFill>
              </a:rPr>
              <a:t>CoPil</a:t>
            </a:r>
            <a:endParaRPr lang="en-US" altLang="fr-FR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977717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329744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fr-FR" altLang="fr-FR" dirty="0" smtClean="0"/>
              <a:t>Remarques : </a:t>
            </a:r>
          </a:p>
          <a:p>
            <a:r>
              <a:rPr lang="fr-FR" altLang="fr-FR" dirty="0" smtClean="0"/>
              <a:t>Consommation stable</a:t>
            </a:r>
          </a:p>
          <a:p>
            <a:r>
              <a:rPr lang="fr-FR" altLang="fr-FR" dirty="0" smtClean="0"/>
              <a:t>Efficacité énergétique globale en amélioration car +10,1% population et +18,9% emplois</a:t>
            </a:r>
            <a:endParaRPr lang="fr-CH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2856490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fr-FR" altLang="fr-FR" dirty="0" smtClean="0"/>
              <a:t>Remarques </a:t>
            </a:r>
          </a:p>
          <a:p>
            <a:r>
              <a:rPr lang="fr-FR" altLang="fr-FR" dirty="0" smtClean="0"/>
              <a:t>Sur MS : </a:t>
            </a:r>
          </a:p>
          <a:p>
            <a:r>
              <a:rPr lang="fr-FR" altLang="fr-FR" dirty="0" smtClean="0"/>
              <a:t>bâtiment 50% = Résidentiel 33% + Tertiaire 17%</a:t>
            </a:r>
          </a:p>
          <a:p>
            <a:r>
              <a:rPr lang="fr-FR" altLang="fr-FR" dirty="0" smtClean="0"/>
              <a:t>Transport (personnes et FRET) 36%</a:t>
            </a:r>
          </a:p>
          <a:p>
            <a:endParaRPr lang="fr-FR" altLang="fr-FR" dirty="0" smtClean="0"/>
          </a:p>
          <a:p>
            <a:r>
              <a:rPr lang="fr-FR" altLang="fr-FR" dirty="0" smtClean="0"/>
              <a:t>Sur Rhône Alpes:</a:t>
            </a:r>
          </a:p>
          <a:p>
            <a:r>
              <a:rPr lang="fr-FR" altLang="fr-FR" dirty="0" smtClean="0"/>
              <a:t>Bâtiment 44% = résidentiel 31% + tertiaire 13%</a:t>
            </a:r>
          </a:p>
          <a:p>
            <a:r>
              <a:rPr lang="fr-FR" altLang="fr-FR" dirty="0" smtClean="0"/>
              <a:t>Transport : 28%</a:t>
            </a:r>
          </a:p>
        </p:txBody>
      </p:sp>
    </p:spTree>
    <p:extLst>
      <p:ext uri="{BB962C8B-B14F-4D97-AF65-F5344CB8AC3E}">
        <p14:creationId xmlns:p14="http://schemas.microsoft.com/office/powerpoint/2010/main" val="460395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481129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fr-FR" altLang="fr-FR" smtClean="0"/>
              <a:t>1ere ressource d’EnR : bois énergie </a:t>
            </a:r>
          </a:p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398400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fr-FR" altLang="fr-FR" smtClean="0"/>
              <a:t>Production d’énergie à partir d’EnR à l’échelle du SCoT :</a:t>
            </a:r>
          </a:p>
          <a:p>
            <a:r>
              <a:rPr lang="fr-FR" altLang="fr-FR" smtClean="0"/>
              <a:t>	- production d’électricité : 22%</a:t>
            </a:r>
          </a:p>
          <a:p>
            <a:r>
              <a:rPr lang="fr-FR" altLang="fr-FR" smtClean="0"/>
              <a:t>	- production d’énergie thermique : 78%</a:t>
            </a:r>
          </a:p>
          <a:p>
            <a:r>
              <a:rPr lang="fr-FR" altLang="fr-FR" smtClean="0"/>
              <a:t>410 emplois directs liés à la production d’EnR locale</a:t>
            </a:r>
          </a:p>
        </p:txBody>
      </p:sp>
    </p:spTree>
    <p:extLst>
      <p:ext uri="{BB962C8B-B14F-4D97-AF65-F5344CB8AC3E}">
        <p14:creationId xmlns:p14="http://schemas.microsoft.com/office/powerpoint/2010/main" val="1834615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3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28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24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20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20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 sz="20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 sz="20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 sz="20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 sz="20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buClr>
                <a:srgbClr val="000000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buClr>
                <a:srgbClr val="000000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buClr>
                <a:srgbClr val="000000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itre vertical et text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buClr>
                <a:srgbClr val="000000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buClr>
                <a:srgbClr val="000000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buClr>
                <a:srgbClr val="000000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658" y="5949951"/>
            <a:ext cx="106973" cy="55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0"/>
          <p:cNvSpPr txBox="1">
            <a:spLocks noChangeArrowheads="1"/>
          </p:cNvSpPr>
          <p:nvPr userDrawn="1"/>
        </p:nvSpPr>
        <p:spPr bwMode="auto">
          <a:xfrm>
            <a:off x="1781908" y="1412875"/>
            <a:ext cx="6312877" cy="205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Clr>
                <a:srgbClr val="0C8F5D"/>
              </a:buClr>
              <a:defRPr/>
            </a:pPr>
            <a:endParaRPr lang="fr-CH" altLang="fr-FR" sz="738" smtClean="0">
              <a:latin typeface="Arial Narrow" panose="020B0606020202030204" pitchFamily="34" charset="0"/>
            </a:endParaRPr>
          </a:p>
        </p:txBody>
      </p:sp>
      <p:pic>
        <p:nvPicPr>
          <p:cNvPr id="6" name="Image 6" descr="BGLogo2014-30x30mm-300dpi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0"/>
            <a:ext cx="996462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Logo_Metropole_Savoie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492" y="0"/>
            <a:ext cx="178923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C8F5D"/>
              </a:buCl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9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defRPr noProof="1"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Clr>
                <a:srgbClr val="0C8F5D"/>
              </a:buClr>
              <a:defRPr/>
            </a:lvl1pPr>
          </a:lstStyle>
          <a:p>
            <a:pPr>
              <a:defRPr/>
            </a:pPr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04577690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Logo_Metropole_Savoi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492" y="0"/>
            <a:ext cx="178923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81908" y="0"/>
            <a:ext cx="5978769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650631" y="1908176"/>
            <a:ext cx="8282354" cy="4264025"/>
          </a:xfrm>
        </p:spPr>
        <p:txBody>
          <a:bodyPr/>
          <a:lstStyle/>
          <a:p>
            <a:pPr lvl="0"/>
            <a:endParaRPr lang="fr-CH" noProof="0" smtClean="0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6822831" y="6581776"/>
            <a:ext cx="1704243" cy="1936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C8F5D"/>
              </a:buCl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11"/>
          </p:nvPr>
        </p:nvSpPr>
        <p:spPr bwMode="auto">
          <a:xfrm>
            <a:off x="8510954" y="6581776"/>
            <a:ext cx="281354" cy="1936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defRPr noProof="1"/>
            </a:lvl1pPr>
          </a:lstStyle>
          <a:p>
            <a:pPr>
              <a:defRPr/>
            </a:pPr>
            <a:fld id="{251D1EDA-2A45-43A3-A096-2B7DE581595F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1" y="6653214"/>
            <a:ext cx="1962150" cy="2047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Clr>
                <a:srgbClr val="0C8F5D"/>
              </a:buClr>
              <a:defRPr/>
            </a:lvl1pPr>
          </a:lstStyle>
          <a:p>
            <a:pPr>
              <a:defRPr/>
            </a:pPr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54369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658" y="5949951"/>
            <a:ext cx="106973" cy="55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10"/>
          <p:cNvSpPr txBox="1">
            <a:spLocks noChangeArrowheads="1"/>
          </p:cNvSpPr>
          <p:nvPr userDrawn="1"/>
        </p:nvSpPr>
        <p:spPr bwMode="auto">
          <a:xfrm>
            <a:off x="1781908" y="1412875"/>
            <a:ext cx="6312877" cy="205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Clr>
                <a:srgbClr val="0C8F5D"/>
              </a:buClr>
              <a:defRPr/>
            </a:pPr>
            <a:endParaRPr lang="fr-CH" altLang="fr-FR" sz="738" smtClean="0">
              <a:latin typeface="Arial Narrow" panose="020B0606020202030204" pitchFamily="34" charset="0"/>
            </a:endParaRPr>
          </a:p>
        </p:txBody>
      </p:sp>
      <p:pic>
        <p:nvPicPr>
          <p:cNvPr id="5" name="Image 6" descr="BGLogo2014-30x30mm-300dpi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0"/>
            <a:ext cx="996462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Logo_Metropole_Savoie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492" y="0"/>
            <a:ext cx="178923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50631" y="0"/>
            <a:ext cx="8282354" cy="6172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C8F5D"/>
              </a:buCl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8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defRPr noProof="1"/>
            </a:lvl1pPr>
          </a:lstStyle>
          <a:p>
            <a:pPr>
              <a:defRPr/>
            </a:pPr>
            <a:fld id="{DF77B311-1EE5-46D4-A782-ECCF0C64290F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ftr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Clr>
                <a:srgbClr val="0C8F5D"/>
              </a:buClr>
              <a:defRPr/>
            </a:lvl1pPr>
          </a:lstStyle>
          <a:p>
            <a:pPr>
              <a:defRPr/>
            </a:pPr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34915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Titre de sectio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defRPr sz="4000" b="1" cap="small"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buClr>
                <a:srgbClr val="888888"/>
              </a:buClr>
              <a:buFont typeface="Calibri"/>
              <a:buNone/>
              <a:defRPr sz="2000">
                <a:solidFill>
                  <a:srgbClr val="888888"/>
                </a:solidFill>
              </a:defRPr>
            </a:lvl1pPr>
            <a:lvl2pPr marL="457200" indent="0" rtl="0">
              <a:buClr>
                <a:srgbClr val="888888"/>
              </a:buClr>
              <a:buFont typeface="Calibri"/>
              <a:buNone/>
              <a:defRPr sz="1800">
                <a:solidFill>
                  <a:srgbClr val="888888"/>
                </a:solidFill>
              </a:defRPr>
            </a:lvl2pPr>
            <a:lvl3pPr marL="914400" indent="0" rtl="0">
              <a:buClr>
                <a:srgbClr val="888888"/>
              </a:buClr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marL="1371600" indent="0" rtl="0"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marL="1828800" indent="0" rtl="0"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marL="2286000" indent="0" rtl="0"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6pPr>
            <a:lvl7pPr marL="2743200" indent="0" rtl="0"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7pPr>
            <a:lvl8pPr marL="3200400" indent="0" rtl="0"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8pPr>
            <a:lvl9pPr marL="3657600" indent="0" rtl="0"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buClr>
                <a:srgbClr val="000000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buClr>
                <a:srgbClr val="000000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buClr>
                <a:srgbClr val="000000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2800"/>
            </a:lvl1pPr>
            <a:lvl2pPr rtl="0">
              <a:defRPr sz="2400"/>
            </a:lvl2pPr>
            <a:lvl3pPr rtl="0">
              <a:defRPr sz="2000"/>
            </a:lvl3pPr>
            <a:lvl4pPr rtl="0">
              <a:defRPr sz="1800"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2800"/>
            </a:lvl1pPr>
            <a:lvl2pPr rtl="0">
              <a:defRPr sz="2400"/>
            </a:lvl2pPr>
            <a:lvl3pPr rtl="0">
              <a:defRPr sz="2000"/>
            </a:lvl3pPr>
            <a:lvl4pPr rtl="0">
              <a:defRPr sz="1800"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buClr>
                <a:srgbClr val="000000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buClr>
                <a:srgbClr val="000000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buClr>
                <a:srgbClr val="000000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buFont typeface="Calibri"/>
              <a:buNone/>
              <a:defRPr sz="2400" b="1"/>
            </a:lvl1pPr>
            <a:lvl2pPr marL="457200" indent="0" rtl="0">
              <a:buFont typeface="Calibri"/>
              <a:buNone/>
              <a:defRPr sz="2000" b="1"/>
            </a:lvl2pPr>
            <a:lvl3pPr marL="914400" indent="0" rtl="0">
              <a:buFont typeface="Calibri"/>
              <a:buNone/>
              <a:defRPr sz="1800" b="1"/>
            </a:lvl3pPr>
            <a:lvl4pPr marL="1371600" indent="0" rtl="0">
              <a:buFont typeface="Calibri"/>
              <a:buNone/>
              <a:defRPr sz="1600" b="1"/>
            </a:lvl4pPr>
            <a:lvl5pPr marL="1828800" indent="0" rtl="0">
              <a:buFont typeface="Calibri"/>
              <a:buNone/>
              <a:defRPr sz="1600" b="1"/>
            </a:lvl5pPr>
            <a:lvl6pPr marL="2286000" indent="0" rtl="0">
              <a:buFont typeface="Calibri"/>
              <a:buNone/>
              <a:defRPr sz="1600" b="1"/>
            </a:lvl6pPr>
            <a:lvl7pPr marL="2743200" indent="0" rtl="0">
              <a:buFont typeface="Calibri"/>
              <a:buNone/>
              <a:defRPr sz="1600" b="1"/>
            </a:lvl7pPr>
            <a:lvl8pPr marL="3200400" indent="0" rtl="0">
              <a:buFont typeface="Calibri"/>
              <a:buNone/>
              <a:defRPr sz="1600" b="1"/>
            </a:lvl8pPr>
            <a:lvl9pPr marL="3657600" indent="0" rtl="0">
              <a:buFont typeface="Calibri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2400"/>
            </a:lvl1pPr>
            <a:lvl2pPr rtl="0">
              <a:defRPr sz="2000"/>
            </a:lvl2pPr>
            <a:lvl3pPr rtl="0">
              <a:defRPr sz="1800"/>
            </a:lvl3pPr>
            <a:lvl4pPr rtl="0">
              <a:defRPr sz="1600"/>
            </a:lvl4pPr>
            <a:lvl5pPr rtl="0">
              <a:defRPr sz="1600"/>
            </a:lvl5pPr>
            <a:lvl6pPr rtl="0">
              <a:defRPr sz="1600"/>
            </a:lvl6pPr>
            <a:lvl7pPr rtl="0">
              <a:defRPr sz="1600"/>
            </a:lvl7pPr>
            <a:lvl8pPr rtl="0">
              <a:defRPr sz="1600"/>
            </a:lvl8pPr>
            <a:lvl9pPr rtl="0">
              <a:defRPr sz="1600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buFont typeface="Calibri"/>
              <a:buNone/>
              <a:defRPr sz="2400" b="1"/>
            </a:lvl1pPr>
            <a:lvl2pPr marL="457200" indent="0" rtl="0">
              <a:buFont typeface="Calibri"/>
              <a:buNone/>
              <a:defRPr sz="2000" b="1"/>
            </a:lvl2pPr>
            <a:lvl3pPr marL="914400" indent="0" rtl="0">
              <a:buFont typeface="Calibri"/>
              <a:buNone/>
              <a:defRPr sz="1800" b="1"/>
            </a:lvl3pPr>
            <a:lvl4pPr marL="1371600" indent="0" rtl="0">
              <a:buFont typeface="Calibri"/>
              <a:buNone/>
              <a:defRPr sz="1600" b="1"/>
            </a:lvl4pPr>
            <a:lvl5pPr marL="1828800" indent="0" rtl="0">
              <a:buFont typeface="Calibri"/>
              <a:buNone/>
              <a:defRPr sz="1600" b="1"/>
            </a:lvl5pPr>
            <a:lvl6pPr marL="2286000" indent="0" rtl="0">
              <a:buFont typeface="Calibri"/>
              <a:buNone/>
              <a:defRPr sz="1600" b="1"/>
            </a:lvl6pPr>
            <a:lvl7pPr marL="2743200" indent="0" rtl="0">
              <a:buFont typeface="Calibri"/>
              <a:buNone/>
              <a:defRPr sz="1600" b="1"/>
            </a:lvl7pPr>
            <a:lvl8pPr marL="3200400" indent="0" rtl="0">
              <a:buFont typeface="Calibri"/>
              <a:buNone/>
              <a:defRPr sz="1600" b="1"/>
            </a:lvl8pPr>
            <a:lvl9pPr marL="3657600" indent="0" rtl="0">
              <a:buFont typeface="Calibri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2400"/>
            </a:lvl1pPr>
            <a:lvl2pPr rtl="0">
              <a:defRPr sz="2000"/>
            </a:lvl2pPr>
            <a:lvl3pPr rtl="0">
              <a:defRPr sz="1800"/>
            </a:lvl3pPr>
            <a:lvl4pPr rtl="0">
              <a:defRPr sz="1600"/>
            </a:lvl4pPr>
            <a:lvl5pPr rtl="0">
              <a:defRPr sz="1600"/>
            </a:lvl5pPr>
            <a:lvl6pPr rtl="0">
              <a:defRPr sz="1600"/>
            </a:lvl6pPr>
            <a:lvl7pPr rtl="0">
              <a:defRPr sz="1600"/>
            </a:lvl7pPr>
            <a:lvl8pPr rtl="0">
              <a:defRPr sz="1600"/>
            </a:lvl8pPr>
            <a:lvl9pPr rtl="0">
              <a:defRPr sz="16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buClr>
                <a:srgbClr val="000000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buClr>
                <a:srgbClr val="000000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buClr>
                <a:srgbClr val="000000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buClr>
                <a:srgbClr val="000000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buClr>
                <a:srgbClr val="000000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buClr>
                <a:srgbClr val="000000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buClr>
                <a:srgbClr val="000000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buClr>
                <a:srgbClr val="000000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buClr>
                <a:srgbClr val="000000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u avec légend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defRPr sz="2000" b="1"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3200"/>
            </a:lvl1pPr>
            <a:lvl2pPr rtl="0">
              <a:defRPr sz="2800"/>
            </a:lvl2pPr>
            <a:lvl3pPr rtl="0">
              <a:defRPr sz="2400"/>
            </a:lvl3pPr>
            <a:lvl4pPr rtl="0">
              <a:defRPr sz="2000"/>
            </a:lvl4pPr>
            <a:lvl5pPr rtl="0">
              <a:defRPr sz="2000"/>
            </a:lvl5pPr>
            <a:lvl6pPr rtl="0">
              <a:defRPr sz="2000"/>
            </a:lvl6pPr>
            <a:lvl7pPr rtl="0">
              <a:defRPr sz="2000"/>
            </a:lvl7pPr>
            <a:lvl8pPr rtl="0">
              <a:defRPr sz="2000"/>
            </a:lvl8pPr>
            <a:lvl9pPr rtl="0">
              <a:defRPr sz="2000"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buFont typeface="Calibri"/>
              <a:buNone/>
              <a:defRPr sz="1400"/>
            </a:lvl1pPr>
            <a:lvl2pPr marL="457200" indent="0" rtl="0">
              <a:buFont typeface="Calibri"/>
              <a:buNone/>
              <a:defRPr sz="1200"/>
            </a:lvl2pPr>
            <a:lvl3pPr marL="914400" indent="0" rtl="0">
              <a:buFont typeface="Calibri"/>
              <a:buNone/>
              <a:defRPr sz="1000"/>
            </a:lvl3pPr>
            <a:lvl4pPr marL="1371600" indent="0" rtl="0">
              <a:buFont typeface="Calibri"/>
              <a:buNone/>
              <a:defRPr sz="900"/>
            </a:lvl4pPr>
            <a:lvl5pPr marL="1828800" indent="0" rtl="0">
              <a:buFont typeface="Calibri"/>
              <a:buNone/>
              <a:defRPr sz="900"/>
            </a:lvl5pPr>
            <a:lvl6pPr marL="2286000" indent="0" rtl="0">
              <a:buFont typeface="Calibri"/>
              <a:buNone/>
              <a:defRPr sz="900"/>
            </a:lvl6pPr>
            <a:lvl7pPr marL="2743200" indent="0" rtl="0">
              <a:buFont typeface="Calibri"/>
              <a:buNone/>
              <a:defRPr sz="900"/>
            </a:lvl7pPr>
            <a:lvl8pPr marL="3200400" indent="0" rtl="0">
              <a:buFont typeface="Calibri"/>
              <a:buNone/>
              <a:defRPr sz="900"/>
            </a:lvl8pPr>
            <a:lvl9pPr marL="3657600" indent="0" rtl="0">
              <a:buFont typeface="Calibri"/>
              <a:buNone/>
              <a:defRPr sz="900"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buClr>
                <a:srgbClr val="000000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buClr>
                <a:srgbClr val="000000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buClr>
                <a:srgbClr val="000000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age avec légende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defRPr sz="2000" b="1"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buClr>
                <a:srgbClr val="000000"/>
              </a:buClr>
              <a:buFont typeface="Calibri"/>
              <a:buNone/>
              <a:defRPr sz="3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buClr>
                <a:schemeClr val="dk1"/>
              </a:buClr>
              <a:buFont typeface="Calibri"/>
              <a:buNone/>
              <a:defRPr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buClr>
                <a:schemeClr val="dk1"/>
              </a:buClr>
              <a:buFont typeface="Calibri"/>
              <a:buNone/>
              <a:defRPr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buFont typeface="Calibri"/>
              <a:buNone/>
              <a:defRPr sz="1400"/>
            </a:lvl1pPr>
            <a:lvl2pPr marL="457200" indent="0" rtl="0">
              <a:buFont typeface="Calibri"/>
              <a:buNone/>
              <a:defRPr sz="1200"/>
            </a:lvl2pPr>
            <a:lvl3pPr marL="914400" indent="0" rtl="0">
              <a:buFont typeface="Calibri"/>
              <a:buNone/>
              <a:defRPr sz="1000"/>
            </a:lvl3pPr>
            <a:lvl4pPr marL="1371600" indent="0" rtl="0">
              <a:buFont typeface="Calibri"/>
              <a:buNone/>
              <a:defRPr sz="900"/>
            </a:lvl4pPr>
            <a:lvl5pPr marL="1828800" indent="0" rtl="0">
              <a:buFont typeface="Calibri"/>
              <a:buNone/>
              <a:defRPr sz="900"/>
            </a:lvl5pPr>
            <a:lvl6pPr marL="2286000" indent="0" rtl="0">
              <a:buFont typeface="Calibri"/>
              <a:buNone/>
              <a:defRPr sz="900"/>
            </a:lvl6pPr>
            <a:lvl7pPr marL="2743200" indent="0" rtl="0">
              <a:buFont typeface="Calibri"/>
              <a:buNone/>
              <a:defRPr sz="900"/>
            </a:lvl7pPr>
            <a:lvl8pPr marL="3200400" indent="0" rtl="0">
              <a:buFont typeface="Calibri"/>
              <a:buNone/>
              <a:defRPr sz="900"/>
            </a:lvl8pPr>
            <a:lvl9pPr marL="3657600" indent="0" rtl="0">
              <a:buFont typeface="Calibri"/>
              <a:buNone/>
              <a:defRPr sz="900"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buClr>
                <a:srgbClr val="000000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buClr>
                <a:srgbClr val="000000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buClr>
                <a:srgbClr val="000000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re et texte vertical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buClr>
                <a:srgbClr val="000000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buClr>
                <a:srgbClr val="000000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buClr>
                <a:srgbClr val="000000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buClr>
                <a:srgbClr val="000000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buClr>
                <a:srgbClr val="000000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buClr>
                <a:srgbClr val="000000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1" r:id="rId11"/>
    <p:sldLayoutId id="2147483662" r:id="rId12"/>
    <p:sldLayoutId id="2147483663" r:id="rId13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jpe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jpe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10.jpe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5" Type="http://schemas.openxmlformats.org/officeDocument/2006/relationships/image" Target="../media/image3.jpe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jpe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jpe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jpeg"/><Relationship Id="rId5" Type="http://schemas.openxmlformats.org/officeDocument/2006/relationships/image" Target="../media/image3.jpe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jpeg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jpe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jpeg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371" name="Shape 371"/>
          <p:cNvSpPr/>
          <p:nvPr/>
        </p:nvSpPr>
        <p:spPr>
          <a:xfrm>
            <a:off x="0" y="-100013"/>
            <a:ext cx="9144000" cy="3933826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372" name="Shape 372"/>
          <p:cNvSpPr/>
          <p:nvPr/>
        </p:nvSpPr>
        <p:spPr>
          <a:xfrm>
            <a:off x="0" y="2576513"/>
            <a:ext cx="1981199" cy="1260474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373" name="Shape 373"/>
          <p:cNvSpPr/>
          <p:nvPr/>
        </p:nvSpPr>
        <p:spPr>
          <a:xfrm>
            <a:off x="-23813" y="2781300"/>
            <a:ext cx="2046288" cy="792163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  <p:sp>
        <p:nvSpPr>
          <p:cNvPr id="374" name="Shape 374"/>
          <p:cNvSpPr/>
          <p:nvPr/>
        </p:nvSpPr>
        <p:spPr>
          <a:xfrm>
            <a:off x="1906588" y="2565400"/>
            <a:ext cx="7237411" cy="1306512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</p:sp>
      <p:pic>
        <p:nvPicPr>
          <p:cNvPr id="11" name="Image 10" descr="scot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8926" y="4191000"/>
            <a:ext cx="4700583" cy="2346102"/>
          </a:xfrm>
          <a:prstGeom prst="rect">
            <a:avLst/>
          </a:prstGeom>
        </p:spPr>
      </p:pic>
      <p:pic>
        <p:nvPicPr>
          <p:cNvPr id="63490" name="Picture 2" descr="C:\Users\Compaq\AppData\Local\Microsoft\Windows\Temporary Internet Files\Content.IE5\VALYP9WD\MC900431629[1]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43042" y="4214806"/>
            <a:ext cx="2643194" cy="264319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5"/>
          <p:cNvSpPr txBox="1">
            <a:spLocks noChangeArrowheads="1"/>
          </p:cNvSpPr>
          <p:nvPr/>
        </p:nvSpPr>
        <p:spPr bwMode="auto">
          <a:xfrm>
            <a:off x="3587262" y="5953858"/>
            <a:ext cx="1550377" cy="234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571500" indent="-4318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1143000" indent="-1905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714500" indent="-188913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192088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>
                <a:srgbClr val="0C8F5D"/>
              </a:buClr>
              <a:buSzTx/>
              <a:buFontTx/>
              <a:buNone/>
            </a:pPr>
            <a:r>
              <a:rPr lang="fr-FR" altLang="fr-FR" sz="923">
                <a:latin typeface="Arial Narrow" panose="020B0606020202030204" pitchFamily="34" charset="0"/>
              </a:rPr>
              <a:t>Sources : OREGES, BG</a:t>
            </a:r>
          </a:p>
        </p:txBody>
      </p:sp>
      <p:sp>
        <p:nvSpPr>
          <p:cNvPr id="30723" name="Rectangle 17"/>
          <p:cNvSpPr>
            <a:spLocks noGrp="1" noChangeArrowheads="1"/>
          </p:cNvSpPr>
          <p:nvPr>
            <p:ph type="body" idx="1"/>
          </p:nvPr>
        </p:nvSpPr>
        <p:spPr>
          <a:xfrm>
            <a:off x="142143" y="1729154"/>
            <a:ext cx="5029200" cy="918797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altLang="fr-FR" sz="2215" dirty="0"/>
              <a:t>Consommation globale : </a:t>
            </a:r>
            <a:r>
              <a:rPr lang="fr-FR" altLang="fr-FR" sz="2215" b="1" dirty="0"/>
              <a:t>6 100 </a:t>
            </a:r>
            <a:r>
              <a:rPr lang="fr-FR" altLang="fr-FR" sz="2215" b="1" dirty="0" err="1"/>
              <a:t>GWh</a:t>
            </a:r>
            <a:endParaRPr lang="fr-FR" altLang="fr-FR" sz="2215" b="1" dirty="0"/>
          </a:p>
          <a:p>
            <a:pPr lvl="1">
              <a:lnSpc>
                <a:spcPct val="90000"/>
              </a:lnSpc>
              <a:buFont typeface="Wingdings" panose="05000000000000000000" pitchFamily="2" charset="2"/>
              <a:buNone/>
            </a:pPr>
            <a:endParaRPr lang="fr-FR" altLang="fr-FR" sz="1846" dirty="0"/>
          </a:p>
        </p:txBody>
      </p:sp>
      <p:sp>
        <p:nvSpPr>
          <p:cNvPr id="30724" name="Rectangle 21"/>
          <p:cNvSpPr>
            <a:spLocks noChangeArrowheads="1"/>
          </p:cNvSpPr>
          <p:nvPr/>
        </p:nvSpPr>
        <p:spPr bwMode="auto">
          <a:xfrm>
            <a:off x="177312" y="2639158"/>
            <a:ext cx="5835162" cy="2677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231" rIns="33231"/>
          <a:lstStyle>
            <a:lvl1pPr marL="431800" indent="-431800" defTabSz="635000"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863600" indent="-431800" defTabSz="6350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2286000" indent="-190500" defTabSz="6350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2665413" indent="-188913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048000" indent="-192088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5052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9624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4196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8768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fr-FR" sz="1477"/>
              <a:t>Part de chaque secteur d'activité : </a:t>
            </a:r>
          </a:p>
          <a:p>
            <a:pPr lvl="1"/>
            <a:r>
              <a:rPr lang="fr-FR" altLang="fr-FR" sz="1477"/>
              <a:t>Résidentiel : </a:t>
            </a:r>
            <a:r>
              <a:rPr lang="fr-FR" altLang="fr-FR" sz="1477" b="1"/>
              <a:t>2 016 GWh</a:t>
            </a:r>
          </a:p>
          <a:p>
            <a:pPr lvl="1"/>
            <a:r>
              <a:rPr lang="fr-FR" altLang="fr-FR" sz="1477"/>
              <a:t>Tertiaire : </a:t>
            </a:r>
            <a:r>
              <a:rPr lang="fr-FR" altLang="fr-FR" sz="1477" b="1"/>
              <a:t>1 023 GWh</a:t>
            </a:r>
          </a:p>
          <a:p>
            <a:pPr lvl="1"/>
            <a:r>
              <a:rPr lang="fr-FR" altLang="fr-FR" sz="1477"/>
              <a:t>Transports de personnes: </a:t>
            </a:r>
            <a:r>
              <a:rPr lang="fr-FR" altLang="fr-FR" sz="1477" b="1"/>
              <a:t>1 295 GWh</a:t>
            </a:r>
          </a:p>
          <a:p>
            <a:pPr lvl="1"/>
            <a:r>
              <a:rPr lang="fr-FR" altLang="fr-FR" sz="1477"/>
              <a:t>Transports de marchandises : </a:t>
            </a:r>
            <a:r>
              <a:rPr lang="fr-FR" altLang="fr-FR" sz="1477" b="1"/>
              <a:t>929 GWh</a:t>
            </a:r>
          </a:p>
          <a:p>
            <a:pPr lvl="1"/>
            <a:r>
              <a:rPr lang="fr-FR" altLang="fr-FR" sz="1477"/>
              <a:t>Industrie :</a:t>
            </a:r>
            <a:r>
              <a:rPr lang="fr-FR" altLang="fr-FR" sz="1477" b="1"/>
              <a:t> 771 GWh</a:t>
            </a:r>
            <a:endParaRPr lang="fr-FR" altLang="fr-FR" sz="1477"/>
          </a:p>
          <a:p>
            <a:pPr lvl="1"/>
            <a:r>
              <a:rPr lang="fr-FR" altLang="fr-FR" sz="1477"/>
              <a:t>Agriculture : </a:t>
            </a:r>
            <a:r>
              <a:rPr lang="fr-FR" altLang="fr-FR" sz="1477" b="1"/>
              <a:t>66 GWh</a:t>
            </a:r>
          </a:p>
          <a:p>
            <a:pPr lvl="1">
              <a:buFont typeface="Wingdings" panose="05000000000000000000" pitchFamily="2" charset="2"/>
              <a:buNone/>
            </a:pPr>
            <a:endParaRPr lang="fr-FR" altLang="fr-FR" sz="2031"/>
          </a:p>
        </p:txBody>
      </p:sp>
      <p:sp>
        <p:nvSpPr>
          <p:cNvPr id="30725" name="Accolade fermante 1"/>
          <p:cNvSpPr>
            <a:spLocks/>
          </p:cNvSpPr>
          <p:nvPr/>
        </p:nvSpPr>
        <p:spPr bwMode="auto">
          <a:xfrm>
            <a:off x="3128597" y="2996712"/>
            <a:ext cx="164123" cy="483577"/>
          </a:xfrm>
          <a:prstGeom prst="rightBrace">
            <a:avLst>
              <a:gd name="adj1" fmla="val 8294"/>
              <a:gd name="adj2" fmla="val 50000"/>
            </a:avLst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CH" altLang="fr-FR" sz="738"/>
          </a:p>
        </p:txBody>
      </p:sp>
      <p:sp>
        <p:nvSpPr>
          <p:cNvPr id="30726" name="Accolade fermante 8"/>
          <p:cNvSpPr>
            <a:spLocks/>
          </p:cNvSpPr>
          <p:nvPr/>
        </p:nvSpPr>
        <p:spPr bwMode="auto">
          <a:xfrm>
            <a:off x="4387362" y="3578470"/>
            <a:ext cx="162658" cy="483577"/>
          </a:xfrm>
          <a:prstGeom prst="rightBrace">
            <a:avLst>
              <a:gd name="adj1" fmla="val 8368"/>
              <a:gd name="adj2" fmla="val 50000"/>
            </a:avLst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CH" altLang="fr-FR" sz="738"/>
          </a:p>
        </p:txBody>
      </p:sp>
      <p:sp>
        <p:nvSpPr>
          <p:cNvPr id="30727" name="ZoneTexte 2"/>
          <p:cNvSpPr txBox="1">
            <a:spLocks noChangeArrowheads="1"/>
          </p:cNvSpPr>
          <p:nvPr/>
        </p:nvSpPr>
        <p:spPr bwMode="auto">
          <a:xfrm>
            <a:off x="3346938" y="3081705"/>
            <a:ext cx="1021374" cy="31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fr-FR" altLang="fr-FR" sz="1477" b="1">
                <a:latin typeface="Arial Narrow MT" charset="0"/>
              </a:rPr>
              <a:t>3 GWh</a:t>
            </a:r>
            <a:endParaRPr lang="fr-CH" altLang="fr-FR" sz="1477" b="1">
              <a:latin typeface="Arial Narrow MT" charset="0"/>
            </a:endParaRPr>
          </a:p>
        </p:txBody>
      </p:sp>
      <p:sp>
        <p:nvSpPr>
          <p:cNvPr id="30728" name="Espace réservé du numéro de diapositive 2"/>
          <p:cNvSpPr>
            <a:spLocks noGrp="1"/>
          </p:cNvSpPr>
          <p:nvPr>
            <p:ph type="sldNum" sz="quarter" idx="11"/>
          </p:nvPr>
        </p:nvSpPr>
        <p:spPr bwMode="auto">
          <a:xfrm>
            <a:off x="8557846" y="6188320"/>
            <a:ext cx="370743" cy="32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738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685817" indent="-263776">
              <a:defRPr sz="738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055103" indent="-211021">
              <a:defRPr sz="738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477145" indent="-211021">
              <a:defRPr sz="738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1899186" indent="-211021">
              <a:defRPr sz="738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738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738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738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738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fld id="{F79B646E-5D86-4251-A5B6-6AAF8BA1F7FB}" type="slidenum">
              <a:rPr altLang="fr-FR" sz="1292"/>
              <a:pPr/>
              <a:t>10</a:t>
            </a:fld>
            <a:endParaRPr lang="fr-FR" altLang="fr-FR" sz="1292"/>
          </a:p>
        </p:txBody>
      </p:sp>
      <p:sp>
        <p:nvSpPr>
          <p:cNvPr id="30729" name="Rectangle 19"/>
          <p:cNvSpPr>
            <a:spLocks noChangeArrowheads="1"/>
          </p:cNvSpPr>
          <p:nvPr/>
        </p:nvSpPr>
        <p:spPr bwMode="auto">
          <a:xfrm>
            <a:off x="-143607" y="253511"/>
            <a:ext cx="2501412" cy="1075593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FR" altLang="fr-FR" sz="738"/>
          </a:p>
        </p:txBody>
      </p:sp>
      <p:sp>
        <p:nvSpPr>
          <p:cNvPr id="30730" name="Rectangle 20"/>
          <p:cNvSpPr>
            <a:spLocks noChangeArrowheads="1"/>
          </p:cNvSpPr>
          <p:nvPr/>
        </p:nvSpPr>
        <p:spPr bwMode="auto">
          <a:xfrm>
            <a:off x="6644054" y="263770"/>
            <a:ext cx="2499946" cy="1077058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FR" altLang="fr-FR" sz="738"/>
          </a:p>
        </p:txBody>
      </p:sp>
      <p:pic>
        <p:nvPicPr>
          <p:cNvPr id="30731" name="Picture 2" descr="Consommation totale 2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639" y="971551"/>
            <a:ext cx="3924300" cy="554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3" name="Line 8"/>
          <p:cNvSpPr>
            <a:spLocks noChangeShapeType="1"/>
          </p:cNvSpPr>
          <p:nvPr/>
        </p:nvSpPr>
        <p:spPr bwMode="auto">
          <a:xfrm>
            <a:off x="1626576" y="940045"/>
            <a:ext cx="8042032" cy="16119"/>
          </a:xfrm>
          <a:prstGeom prst="line">
            <a:avLst/>
          </a:prstGeom>
          <a:noFill/>
          <a:ln w="12700">
            <a:solidFill>
              <a:srgbClr val="00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292"/>
          </a:p>
        </p:txBody>
      </p:sp>
      <p:sp>
        <p:nvSpPr>
          <p:cNvPr id="30734" name="Text Box 15"/>
          <p:cNvSpPr txBox="1">
            <a:spLocks noChangeArrowheads="1"/>
          </p:cNvSpPr>
          <p:nvPr/>
        </p:nvSpPr>
        <p:spPr bwMode="auto">
          <a:xfrm>
            <a:off x="3638550" y="5528897"/>
            <a:ext cx="2913185" cy="433324"/>
          </a:xfrm>
          <a:prstGeom prst="rect">
            <a:avLst/>
          </a:prstGeom>
          <a:noFill/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571500" indent="-4318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1143000" indent="-1905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714500" indent="-188913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192088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>
                <a:srgbClr val="0C8F5D"/>
              </a:buClr>
              <a:buSzTx/>
              <a:buFontTx/>
              <a:buNone/>
            </a:pPr>
            <a:r>
              <a:rPr lang="fr-FR" altLang="fr-FR" sz="1108" b="1">
                <a:latin typeface="Arial Narrow" panose="020B0606020202030204" pitchFamily="34" charset="0"/>
              </a:rPr>
              <a:t>Consommation d'énergie finale 2013 de chaque commune et répartition par secteurs d'activité</a:t>
            </a:r>
          </a:p>
        </p:txBody>
      </p:sp>
      <p:sp>
        <p:nvSpPr>
          <p:cNvPr id="30735" name="ZoneTexte 10"/>
          <p:cNvSpPr txBox="1">
            <a:spLocks noChangeArrowheads="1"/>
          </p:cNvSpPr>
          <p:nvPr/>
        </p:nvSpPr>
        <p:spPr bwMode="auto">
          <a:xfrm>
            <a:off x="4627684" y="3663462"/>
            <a:ext cx="1019908" cy="31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fr-FR" altLang="fr-FR" sz="1477" b="1">
                <a:latin typeface="Arial Narrow MT" charset="0"/>
              </a:rPr>
              <a:t>2.2 GWh</a:t>
            </a:r>
            <a:endParaRPr lang="fr-CH" altLang="fr-FR" sz="1477" b="1">
              <a:latin typeface="Arial Narrow MT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/>
          <a:srcRect b="85695"/>
          <a:stretch>
            <a:fillRect/>
          </a:stretch>
        </p:blipFill>
        <p:spPr bwMode="auto">
          <a:xfrm>
            <a:off x="-45425" y="-139944"/>
            <a:ext cx="9205546" cy="10052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</p:pic>
      <p:sp>
        <p:nvSpPr>
          <p:cNvPr id="30732" name="Rectangle 3"/>
          <p:cNvSpPr>
            <a:spLocks noChangeArrowheads="1"/>
          </p:cNvSpPr>
          <p:nvPr/>
        </p:nvSpPr>
        <p:spPr bwMode="auto">
          <a:xfrm>
            <a:off x="4034206" y="423882"/>
            <a:ext cx="5125915" cy="556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231" rIns="33231" anchor="ctr"/>
          <a:lstStyle>
            <a:lvl1pPr marL="685800" indent="-685800" defTabSz="635000"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685800" indent="-685800" defTabSz="6350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685800" indent="-685800" defTabSz="6350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685800" indent="-685800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685800" indent="-685800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1430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6002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0574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5146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Aft>
                <a:spcPct val="0"/>
              </a:spcAft>
              <a:buClr>
                <a:srgbClr val="FF9933"/>
              </a:buClr>
              <a:buSzTx/>
              <a:buFontTx/>
              <a:buNone/>
            </a:pPr>
            <a:r>
              <a:rPr lang="fr-FR" altLang="fr-FR" sz="2308" dirty="0">
                <a:solidFill>
                  <a:srgbClr val="008080"/>
                </a:solidFill>
                <a:latin typeface="Arial" panose="020B0604020202020204" pitchFamily="34" charset="0"/>
              </a:rPr>
              <a:t>A.1.</a:t>
            </a:r>
            <a:r>
              <a:rPr lang="fr-FR" altLang="fr-FR" sz="2308" dirty="0">
                <a:latin typeface="Arial" panose="020B0604020202020204" pitchFamily="34" charset="0"/>
              </a:rPr>
              <a:t> Consommation d'énergie en 2013</a:t>
            </a:r>
          </a:p>
        </p:txBody>
      </p:sp>
      <p:sp>
        <p:nvSpPr>
          <p:cNvPr id="2" name="Rectangle 1"/>
          <p:cNvSpPr/>
          <p:nvPr/>
        </p:nvSpPr>
        <p:spPr>
          <a:xfrm>
            <a:off x="6618617" y="-63803"/>
            <a:ext cx="2424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sz="2400" b="1" dirty="0">
                <a:solidFill>
                  <a:schemeClr val="bg1"/>
                </a:solidFill>
                <a:latin typeface="Arial" panose="020B0604020202020204" pitchFamily="34" charset="0"/>
              </a:rPr>
              <a:t>Consommation</a:t>
            </a:r>
            <a:endParaRPr lang="fr-F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74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/>
          <a:srcRect b="85695"/>
          <a:stretch>
            <a:fillRect/>
          </a:stretch>
        </p:blipFill>
        <p:spPr bwMode="auto">
          <a:xfrm>
            <a:off x="-4943" y="-77676"/>
            <a:ext cx="9205546" cy="10052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</p:pic>
      <p:sp>
        <p:nvSpPr>
          <p:cNvPr id="26628" name="Rectangle 2"/>
          <p:cNvSpPr>
            <a:spLocks noChangeArrowheads="1"/>
          </p:cNvSpPr>
          <p:nvPr/>
        </p:nvSpPr>
        <p:spPr bwMode="auto">
          <a:xfrm>
            <a:off x="124558" y="1660208"/>
            <a:ext cx="6096000" cy="2776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231" rIns="33231"/>
          <a:lstStyle>
            <a:lvl1pPr marL="431800" indent="-431800" defTabSz="635000"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863600" indent="-431800" defTabSz="6350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2286000" indent="-190500" defTabSz="6350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2665413" indent="-188913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048000" indent="-192088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5052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9624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4196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8768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fr-FR" altLang="fr-FR" sz="2031" dirty="0"/>
              <a:t>Caractéristiques de chaque EPCI</a:t>
            </a:r>
          </a:p>
          <a:p>
            <a:pPr marL="0" indent="0">
              <a:buNone/>
              <a:defRPr/>
            </a:pPr>
            <a:endParaRPr lang="fr-FR" altLang="fr-FR" sz="369" dirty="0"/>
          </a:p>
          <a:p>
            <a:pPr lvl="1">
              <a:defRPr/>
            </a:pPr>
            <a:r>
              <a:rPr lang="fr-FR" altLang="fr-FR" sz="1662" u="sng" dirty="0"/>
              <a:t>Chautagne:</a:t>
            </a:r>
            <a:r>
              <a:rPr lang="fr-FR" altLang="fr-FR" sz="1662" dirty="0"/>
              <a:t> Résidentiel</a:t>
            </a:r>
          </a:p>
          <a:p>
            <a:pPr lvl="1">
              <a:defRPr/>
            </a:pPr>
            <a:r>
              <a:rPr lang="fr-FR" altLang="fr-FR" sz="1662" u="sng" dirty="0"/>
              <a:t>Canton d'Albens:</a:t>
            </a:r>
            <a:r>
              <a:rPr lang="fr-FR" altLang="fr-FR" sz="1662" dirty="0"/>
              <a:t> Transports + Résidentiel</a:t>
            </a:r>
          </a:p>
          <a:p>
            <a:pPr lvl="1">
              <a:defRPr/>
            </a:pPr>
            <a:r>
              <a:rPr lang="fr-FR" altLang="fr-FR" sz="1662" u="sng" dirty="0"/>
              <a:t>Agglomération du Lac du Bourget:</a:t>
            </a:r>
            <a:r>
              <a:rPr lang="fr-FR" altLang="fr-FR" sz="1662" dirty="0"/>
              <a:t> Résidentiel + Tertiaire (Bâtiment) et transports</a:t>
            </a:r>
          </a:p>
          <a:p>
            <a:pPr lvl="1">
              <a:defRPr/>
            </a:pPr>
            <a:r>
              <a:rPr lang="fr-FR" altLang="fr-FR" sz="1662" u="sng" dirty="0"/>
              <a:t>Chambéry Métropole:</a:t>
            </a:r>
            <a:r>
              <a:rPr lang="fr-FR" altLang="fr-FR" sz="1662" dirty="0"/>
              <a:t> Tous secteurs</a:t>
            </a:r>
          </a:p>
          <a:p>
            <a:pPr lvl="1">
              <a:defRPr/>
            </a:pPr>
            <a:r>
              <a:rPr lang="fr-FR" altLang="fr-FR" sz="1662" u="sng" dirty="0"/>
              <a:t>Cœur de Savoie:</a:t>
            </a:r>
            <a:r>
              <a:rPr lang="fr-FR" altLang="fr-FR" sz="1662" dirty="0"/>
              <a:t> Transports + Résidentiel</a:t>
            </a:r>
          </a:p>
          <a:p>
            <a:pPr lvl="1">
              <a:buFont typeface="Wingdings" panose="05000000000000000000" pitchFamily="2" charset="2"/>
              <a:buNone/>
              <a:defRPr/>
            </a:pPr>
            <a:endParaRPr lang="fr-FR" altLang="fr-FR" sz="2215" dirty="0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924" y="2363666"/>
            <a:ext cx="2929304" cy="196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023" y="4355123"/>
            <a:ext cx="2977662" cy="1994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59" y="4355123"/>
            <a:ext cx="2986454" cy="1994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577" y="4437112"/>
            <a:ext cx="2945423" cy="18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8" name="Rectangle 3"/>
          <p:cNvSpPr>
            <a:spLocks noChangeArrowheads="1"/>
          </p:cNvSpPr>
          <p:nvPr/>
        </p:nvSpPr>
        <p:spPr bwMode="auto">
          <a:xfrm>
            <a:off x="323528" y="702514"/>
            <a:ext cx="6676292" cy="1055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231" rIns="33231" anchor="ctr"/>
          <a:lstStyle>
            <a:lvl1pPr marL="685800" indent="-685800" defTabSz="635000"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685800" indent="-685800" defTabSz="6350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685800" indent="-685800" defTabSz="6350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685800" indent="-685800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685800" indent="-685800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1430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6002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0574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5146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Aft>
                <a:spcPct val="0"/>
              </a:spcAft>
              <a:buClr>
                <a:srgbClr val="FF9933"/>
              </a:buClr>
              <a:buSzTx/>
              <a:buFontTx/>
              <a:buNone/>
            </a:pPr>
            <a:r>
              <a:rPr lang="fr-FR" altLang="fr-FR" sz="2308" dirty="0">
                <a:solidFill>
                  <a:srgbClr val="008080"/>
                </a:solidFill>
                <a:latin typeface="Arial" panose="020B0604020202020204" pitchFamily="34" charset="0"/>
              </a:rPr>
              <a:t>A.1.</a:t>
            </a:r>
            <a:r>
              <a:rPr lang="fr-FR" altLang="fr-FR" sz="2308" dirty="0">
                <a:latin typeface="Arial" panose="020B0604020202020204" pitchFamily="34" charset="0"/>
              </a:rPr>
              <a:t> Consommation d'énergie 2013</a:t>
            </a:r>
          </a:p>
        </p:txBody>
      </p:sp>
      <p:pic>
        <p:nvPicPr>
          <p:cNvPr id="3278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577" y="426427"/>
            <a:ext cx="290146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618617" y="-63803"/>
            <a:ext cx="2424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sz="2400" b="1" dirty="0">
                <a:solidFill>
                  <a:schemeClr val="bg1"/>
                </a:solidFill>
                <a:latin typeface="Arial" panose="020B0604020202020204" pitchFamily="34" charset="0"/>
              </a:rPr>
              <a:t>Consommation</a:t>
            </a:r>
            <a:endParaRPr lang="fr-F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94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Intensité énergétique globale 2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801566"/>
            <a:ext cx="4009292" cy="564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3168162" y="6267451"/>
            <a:ext cx="1550377" cy="234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571500" indent="-4318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1143000" indent="-1905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714500" indent="-188913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192088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>
                <a:srgbClr val="0C8F5D"/>
              </a:buClr>
              <a:buSzTx/>
              <a:buFontTx/>
              <a:buNone/>
            </a:pPr>
            <a:r>
              <a:rPr lang="fr-FR" altLang="fr-FR" sz="923">
                <a:latin typeface="Arial Narrow" panose="020B0606020202030204" pitchFamily="34" charset="0"/>
              </a:rPr>
              <a:t>Sources : OREGES, BG</a:t>
            </a:r>
          </a:p>
        </p:txBody>
      </p:sp>
      <p:sp>
        <p:nvSpPr>
          <p:cNvPr id="33796" name="Rectangle 8"/>
          <p:cNvSpPr>
            <a:spLocks noGrp="1" noChangeArrowheads="1"/>
          </p:cNvSpPr>
          <p:nvPr>
            <p:ph type="body" idx="4294967295"/>
          </p:nvPr>
        </p:nvSpPr>
        <p:spPr>
          <a:xfrm>
            <a:off x="133350" y="1918189"/>
            <a:ext cx="5144965" cy="789842"/>
          </a:xfrm>
          <a:noFill/>
        </p:spPr>
        <p:txBody>
          <a:bodyPr/>
          <a:lstStyle/>
          <a:p>
            <a:r>
              <a:rPr lang="fr-FR" altLang="fr-FR" sz="2308" dirty="0" smtClean="0"/>
              <a:t> Intensité </a:t>
            </a:r>
            <a:r>
              <a:rPr lang="fr-FR" altLang="fr-FR" sz="2308" dirty="0"/>
              <a:t>énergétique :</a:t>
            </a:r>
          </a:p>
          <a:p>
            <a:pPr>
              <a:buFont typeface="Wingdings" panose="05000000000000000000" pitchFamily="2" charset="2"/>
              <a:buNone/>
            </a:pPr>
            <a:endParaRPr lang="fr-FR" altLang="fr-FR" sz="2308" dirty="0"/>
          </a:p>
        </p:txBody>
      </p:sp>
      <p:sp>
        <p:nvSpPr>
          <p:cNvPr id="33797" name="Rectangle 11"/>
          <p:cNvSpPr>
            <a:spLocks noChangeArrowheads="1"/>
          </p:cNvSpPr>
          <p:nvPr/>
        </p:nvSpPr>
        <p:spPr bwMode="auto">
          <a:xfrm>
            <a:off x="487973" y="3846635"/>
            <a:ext cx="3955073" cy="416169"/>
          </a:xfrm>
          <a:prstGeom prst="rect">
            <a:avLst/>
          </a:prstGeom>
          <a:solidFill>
            <a:schemeClr val="bg1"/>
          </a:solidFill>
          <a:ln w="19050">
            <a:solidFill>
              <a:srgbClr val="3399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231" rIns="33231"/>
          <a:lstStyle>
            <a:lvl1pPr marL="431800" indent="-431800" defTabSz="635000"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863600" indent="-431800" defTabSz="6350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2286000" indent="-190500" defTabSz="6350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2665413" indent="-188913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048000" indent="-192088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5052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9624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4196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8768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fr-FR" altLang="fr-FR" sz="2031"/>
              <a:t>	</a:t>
            </a:r>
            <a:r>
              <a:rPr lang="fr-FR" altLang="fr-FR" sz="2031" b="1"/>
              <a:t>18</a:t>
            </a:r>
            <a:r>
              <a:rPr lang="fr-FR" altLang="fr-FR" sz="2215" b="1"/>
              <a:t>,4 MWh/habitant-emploi</a:t>
            </a:r>
          </a:p>
        </p:txBody>
      </p:sp>
      <p:sp>
        <p:nvSpPr>
          <p:cNvPr id="33798" name="Text Box 12"/>
          <p:cNvSpPr txBox="1">
            <a:spLocks noChangeArrowheads="1"/>
          </p:cNvSpPr>
          <p:nvPr/>
        </p:nvSpPr>
        <p:spPr bwMode="auto">
          <a:xfrm>
            <a:off x="4167554" y="5375031"/>
            <a:ext cx="2221523" cy="262829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571500" indent="-4318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1143000" indent="-1905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714500" indent="-188913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192088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>
                <a:srgbClr val="0C8F5D"/>
              </a:buClr>
              <a:buSzTx/>
              <a:buFontTx/>
              <a:buNone/>
            </a:pPr>
            <a:r>
              <a:rPr lang="fr-FR" altLang="fr-FR" sz="1108" b="1">
                <a:latin typeface="Arial Narrow" panose="020B0606020202030204" pitchFamily="34" charset="0"/>
              </a:rPr>
              <a:t>Intensité énergétique 2013</a:t>
            </a:r>
          </a:p>
        </p:txBody>
      </p:sp>
      <p:graphicFrame>
        <p:nvGraphicFramePr>
          <p:cNvPr id="69667" name="Group 35"/>
          <p:cNvGraphicFramePr>
            <a:graphicFrameLocks noGrp="1"/>
          </p:cNvGraphicFramePr>
          <p:nvPr/>
        </p:nvGraphicFramePr>
        <p:xfrm>
          <a:off x="524608" y="2647951"/>
          <a:ext cx="4041531" cy="726832"/>
        </p:xfrm>
        <a:graphic>
          <a:graphicData uri="http://schemas.openxmlformats.org/drawingml/2006/table">
            <a:tbl>
              <a:tblPr/>
              <a:tblGrid>
                <a:gridCol w="4041531"/>
              </a:tblGrid>
              <a:tr h="337518">
                <a:tc>
                  <a:txBody>
                    <a:bodyPr/>
                    <a:lstStyle>
                      <a:lvl1pPr algn="l" defTabSz="635000"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13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 Narrow MT" charset="0"/>
                        </a:defRPr>
                      </a:lvl1pPr>
                      <a:lvl2pPr marL="431800" algn="l" defTabSz="635000"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11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 Narrow MT" charset="0"/>
                        </a:defRPr>
                      </a:lvl2pPr>
                      <a:lvl3pPr marL="2095500" algn="l" defTabSz="635000">
                        <a:spcBef>
                          <a:spcPct val="20000"/>
                        </a:spcBef>
                        <a:buClr>
                          <a:srgbClr val="FF6600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3pPr>
                      <a:lvl4pPr marL="2476500" algn="l" defTabSz="6350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855913" algn="l" defTabSz="6350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3313113" defTabSz="635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3770313" defTabSz="635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4227513" defTabSz="635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4684713" defTabSz="635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635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13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fr-FR" altLang="fr-FR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 MT" charset="0"/>
                        </a:rPr>
                        <a:t>Consommations d'énergie finale</a:t>
                      </a:r>
                    </a:p>
                  </a:txBody>
                  <a:tcPr marL="84406" marR="84406" marT="42150" marB="4215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3452">
                <a:tc>
                  <a:txBody>
                    <a:bodyPr/>
                    <a:lstStyle>
                      <a:lvl1pPr algn="l" defTabSz="635000"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13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 Narrow MT" charset="0"/>
                        </a:defRPr>
                      </a:lvl1pPr>
                      <a:lvl2pPr marL="431800" algn="l" defTabSz="635000"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11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 Narrow MT" charset="0"/>
                        </a:defRPr>
                      </a:lvl2pPr>
                      <a:lvl3pPr marL="2095500" algn="l" defTabSz="635000">
                        <a:spcBef>
                          <a:spcPct val="20000"/>
                        </a:spcBef>
                        <a:buClr>
                          <a:srgbClr val="FF6600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3pPr>
                      <a:lvl4pPr marL="2476500" algn="l" defTabSz="6350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855913" algn="l" defTabSz="6350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3313113" defTabSz="635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3770313" defTabSz="635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4227513" defTabSz="635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4684713" defTabSz="635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635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13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fr-FR" altLang="fr-FR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 MT" charset="0"/>
                        </a:rPr>
                        <a:t>Nombre d'habitants + emplois</a:t>
                      </a:r>
                    </a:p>
                  </a:txBody>
                  <a:tcPr marL="84406" marR="84406" marT="42150" marB="42150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803" name="Text Box 3"/>
          <p:cNvSpPr txBox="1">
            <a:spLocks noChangeArrowheads="1"/>
          </p:cNvSpPr>
          <p:nvPr/>
        </p:nvSpPr>
        <p:spPr bwMode="auto">
          <a:xfrm>
            <a:off x="4145574" y="5631474"/>
            <a:ext cx="3132992" cy="234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571500" indent="-4318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1143000" indent="-1905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714500" indent="-188913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192088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>
                <a:srgbClr val="0C8F5D"/>
              </a:buClr>
              <a:buSzTx/>
              <a:buFontTx/>
              <a:buNone/>
            </a:pPr>
            <a:r>
              <a:rPr lang="fr-FR" altLang="fr-FR" sz="923">
                <a:latin typeface="Arial Narrow" panose="020B0606020202030204" pitchFamily="34" charset="0"/>
              </a:rPr>
              <a:t>Sources : OREGES, INSEE, BG, Chambéry Métropole</a:t>
            </a:r>
          </a:p>
        </p:txBody>
      </p:sp>
      <p:sp>
        <p:nvSpPr>
          <p:cNvPr id="33804" name="Espace réservé du numéro de diapositive 2"/>
          <p:cNvSpPr>
            <a:spLocks noGrp="1"/>
          </p:cNvSpPr>
          <p:nvPr>
            <p:ph type="sldNum" sz="quarter" idx="1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738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685817" indent="-263776">
              <a:defRPr sz="738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055103" indent="-211021">
              <a:defRPr sz="738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477145" indent="-211021">
              <a:defRPr sz="738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1899186" indent="-211021">
              <a:defRPr sz="738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738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738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738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738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fld id="{462B6387-7DBF-44BD-9293-5A7F13FA9D78}" type="slidenum">
              <a:rPr altLang="fr-FR" smtClean="0"/>
              <a:pPr/>
              <a:t>12</a:t>
            </a:fld>
            <a:endParaRPr lang="fr-FR" altLang="fr-FR" smtClean="0"/>
          </a:p>
        </p:txBody>
      </p:sp>
      <p:sp>
        <p:nvSpPr>
          <p:cNvPr id="33807" name="Rectangle 14"/>
          <p:cNvSpPr>
            <a:spLocks noChangeArrowheads="1"/>
          </p:cNvSpPr>
          <p:nvPr/>
        </p:nvSpPr>
        <p:spPr bwMode="auto">
          <a:xfrm>
            <a:off x="6878516" y="-32238"/>
            <a:ext cx="2501412" cy="1077058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FR" altLang="fr-FR" sz="738"/>
          </a:p>
        </p:txBody>
      </p:sp>
      <p:sp>
        <p:nvSpPr>
          <p:cNvPr id="33808" name="Rectangle 3"/>
          <p:cNvSpPr>
            <a:spLocks noChangeArrowheads="1"/>
          </p:cNvSpPr>
          <p:nvPr/>
        </p:nvSpPr>
        <p:spPr bwMode="auto">
          <a:xfrm>
            <a:off x="241055" y="855059"/>
            <a:ext cx="4929554" cy="728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231" rIns="33231" anchor="ctr"/>
          <a:lstStyle>
            <a:lvl1pPr marL="685800" indent="-685800" defTabSz="635000"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685800" indent="-685800" defTabSz="6350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685800" indent="-685800" defTabSz="6350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685800" indent="-685800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685800" indent="-685800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1430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6002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0574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5146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Aft>
                <a:spcPct val="0"/>
              </a:spcAft>
              <a:buClr>
                <a:srgbClr val="FF9933"/>
              </a:buClr>
              <a:buSzTx/>
              <a:buFontTx/>
              <a:buNone/>
            </a:pPr>
            <a:r>
              <a:rPr lang="fr-FR" altLang="fr-FR" sz="2308" dirty="0">
                <a:solidFill>
                  <a:srgbClr val="008080"/>
                </a:solidFill>
                <a:latin typeface="Arial" panose="020B0604020202020204" pitchFamily="34" charset="0"/>
              </a:rPr>
              <a:t>A.1.</a:t>
            </a:r>
            <a:r>
              <a:rPr lang="fr-FR" altLang="fr-FR" sz="2308" dirty="0">
                <a:latin typeface="Arial" panose="020B0604020202020204" pitchFamily="34" charset="0"/>
              </a:rPr>
              <a:t> Consommation d'énergie 2013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/>
          <a:srcRect b="85695"/>
          <a:stretch>
            <a:fillRect/>
          </a:stretch>
        </p:blipFill>
        <p:spPr bwMode="auto">
          <a:xfrm>
            <a:off x="-63039" y="-150195"/>
            <a:ext cx="9205546" cy="10052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6618617" y="-63803"/>
            <a:ext cx="2424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sz="2400" b="1" dirty="0">
                <a:solidFill>
                  <a:schemeClr val="bg1"/>
                </a:solidFill>
                <a:latin typeface="Arial" panose="020B0604020202020204" pitchFamily="34" charset="0"/>
              </a:rPr>
              <a:t>Consommation</a:t>
            </a:r>
            <a:endParaRPr lang="fr-F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74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2"/>
          <p:cNvSpPr>
            <a:spLocks noChangeArrowheads="1"/>
          </p:cNvSpPr>
          <p:nvPr/>
        </p:nvSpPr>
        <p:spPr bwMode="auto">
          <a:xfrm>
            <a:off x="6671897" y="133350"/>
            <a:ext cx="2501411" cy="1077058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FR" altLang="fr-FR" sz="738"/>
          </a:p>
        </p:txBody>
      </p:sp>
      <p:pic>
        <p:nvPicPr>
          <p:cNvPr id="34819" name="Picture 2" descr="Intensité énergétique transports 2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9" b="1154"/>
          <a:stretch>
            <a:fillRect/>
          </a:stretch>
        </p:blipFill>
        <p:spPr bwMode="auto">
          <a:xfrm>
            <a:off x="5174274" y="1062405"/>
            <a:ext cx="3741126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3"/>
          <p:cNvSpPr txBox="1">
            <a:spLocks noChangeArrowheads="1"/>
          </p:cNvSpPr>
          <p:nvPr/>
        </p:nvSpPr>
        <p:spPr bwMode="auto">
          <a:xfrm>
            <a:off x="7411916" y="3534508"/>
            <a:ext cx="3132992" cy="234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571500" indent="-4318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1143000" indent="-1905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714500" indent="-188913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192088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>
                <a:srgbClr val="0C8F5D"/>
              </a:buClr>
              <a:buSzTx/>
              <a:buFontTx/>
              <a:buNone/>
            </a:pPr>
            <a:r>
              <a:rPr lang="fr-FR" altLang="fr-FR" sz="923">
                <a:latin typeface="Arial Narrow" panose="020B0606020202030204" pitchFamily="34" charset="0"/>
              </a:rPr>
              <a:t>Sources : OREGES, INSEE</a:t>
            </a:r>
          </a:p>
        </p:txBody>
      </p:sp>
      <p:sp>
        <p:nvSpPr>
          <p:cNvPr id="34821" name="Text Box 9"/>
          <p:cNvSpPr txBox="1">
            <a:spLocks noChangeArrowheads="1"/>
          </p:cNvSpPr>
          <p:nvPr/>
        </p:nvSpPr>
        <p:spPr bwMode="auto">
          <a:xfrm>
            <a:off x="7177454" y="3109546"/>
            <a:ext cx="1863969" cy="433324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571500" indent="-4318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1143000" indent="-1905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714500" indent="-188913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192088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>
                <a:srgbClr val="0C8F5D"/>
              </a:buClr>
              <a:buSzTx/>
              <a:buFontTx/>
              <a:buNone/>
            </a:pPr>
            <a:r>
              <a:rPr lang="fr-FR" altLang="fr-FR" sz="1108" b="1">
                <a:latin typeface="Arial Narrow" panose="020B0606020202030204" pitchFamily="34" charset="0"/>
              </a:rPr>
              <a:t>Intensité énergétique 2013 du secteur des transports</a:t>
            </a:r>
          </a:p>
        </p:txBody>
      </p:sp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278423" y="3534508"/>
            <a:ext cx="4652597" cy="2806212"/>
          </a:xfrm>
          <a:prstGeom prst="rect">
            <a:avLst/>
          </a:prstGeom>
          <a:noFill/>
          <a:ln w="19050">
            <a:solidFill>
              <a:srgbClr val="33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231" rIns="33231"/>
          <a:lstStyle>
            <a:lvl1pPr marL="431800" indent="-431800" defTabSz="635000"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863600" indent="-431800" defTabSz="6350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2286000" indent="-190500" defTabSz="6350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2665413" indent="-188913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048000" indent="-192088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5052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9624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4196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8768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buFont typeface="Wingdings 3" panose="05040102010807070707" pitchFamily="18" charset="2"/>
              <a:buChar char="&quot;"/>
              <a:defRPr/>
            </a:pPr>
            <a:r>
              <a:rPr lang="fr-FR" sz="1477" dirty="0"/>
              <a:t>Les communes ayant la plus forte intensité énergétique sont celles </a:t>
            </a:r>
            <a:r>
              <a:rPr lang="fr-FR" sz="1477" b="1" dirty="0"/>
              <a:t>traversées par les grands axes routiers et avec une densité d'emploi et de population faible.</a:t>
            </a:r>
          </a:p>
          <a:p>
            <a:pPr marL="0" indent="0" algn="just">
              <a:buNone/>
              <a:defRPr/>
            </a:pPr>
            <a:endParaRPr lang="fr-FR" sz="1477" dirty="0"/>
          </a:p>
          <a:p>
            <a:pPr algn="just">
              <a:buFont typeface="Wingdings 3" panose="05040102010807070707" pitchFamily="18" charset="2"/>
              <a:buChar char="&quot;"/>
              <a:defRPr/>
            </a:pPr>
            <a:r>
              <a:rPr lang="fr-FR" sz="1477" dirty="0"/>
              <a:t>La cartographie </a:t>
            </a:r>
            <a:r>
              <a:rPr lang="fr-FR" sz="1477" b="1" dirty="0"/>
              <a:t>des flux de personnes et de marchandises</a:t>
            </a:r>
            <a:r>
              <a:rPr lang="fr-FR" sz="1477" dirty="0"/>
              <a:t> met en relief la question du </a:t>
            </a:r>
            <a:r>
              <a:rPr lang="fr-FR" sz="1477" b="1" dirty="0"/>
              <a:t>transit routier</a:t>
            </a:r>
            <a:r>
              <a:rPr lang="fr-FR" sz="1477" dirty="0"/>
              <a:t> (personnes et FRET) sur lequel il y a peu d'informations, et qui </a:t>
            </a:r>
            <a:r>
              <a:rPr lang="fr-FR" sz="1477" b="1" dirty="0"/>
              <a:t>trouble la mesure des consommations de ce secteur propres au territoire</a:t>
            </a:r>
            <a:r>
              <a:rPr lang="fr-FR" sz="1477" dirty="0"/>
              <a:t>.</a:t>
            </a:r>
          </a:p>
          <a:p>
            <a:pPr marL="0" indent="0" algn="just">
              <a:buNone/>
              <a:defRPr/>
            </a:pPr>
            <a:endParaRPr lang="fr-FR" sz="1477" dirty="0"/>
          </a:p>
        </p:txBody>
      </p:sp>
      <p:pic>
        <p:nvPicPr>
          <p:cNvPr id="34824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12" y="1437543"/>
            <a:ext cx="4783015" cy="133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5" name="ZoneTexte 2"/>
          <p:cNvSpPr txBox="1">
            <a:spLocks noChangeArrowheads="1"/>
          </p:cNvSpPr>
          <p:nvPr/>
        </p:nvSpPr>
        <p:spPr bwMode="auto">
          <a:xfrm>
            <a:off x="148005" y="2750528"/>
            <a:ext cx="4774223" cy="234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fr-FR" altLang="fr-FR" sz="923"/>
              <a:t>Source : Données sur le transit suite à l'enquête Cordon de Chambéry, 2007</a:t>
            </a:r>
            <a:endParaRPr lang="fr-FR" altLang="fr-FR" sz="1292"/>
          </a:p>
        </p:txBody>
      </p:sp>
      <p:sp>
        <p:nvSpPr>
          <p:cNvPr id="34826" name="Rectangle 2"/>
          <p:cNvSpPr>
            <a:spLocks noChangeArrowheads="1"/>
          </p:cNvSpPr>
          <p:nvPr/>
        </p:nvSpPr>
        <p:spPr bwMode="auto">
          <a:xfrm>
            <a:off x="148004" y="1534258"/>
            <a:ext cx="1998785" cy="29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buClr>
                <a:srgbClr val="FF9933"/>
              </a:buClr>
            </a:pPr>
            <a:r>
              <a:rPr lang="fr-FR" altLang="fr-FR" sz="1292" i="1">
                <a:latin typeface="Arial" panose="020B0604020202020204" pitchFamily="34" charset="0"/>
              </a:rPr>
              <a:t>Consommation globale</a:t>
            </a:r>
          </a:p>
        </p:txBody>
      </p:sp>
      <p:sp>
        <p:nvSpPr>
          <p:cNvPr id="34827" name="Rectangle 10"/>
          <p:cNvSpPr>
            <a:spLocks noChangeArrowheads="1"/>
          </p:cNvSpPr>
          <p:nvPr/>
        </p:nvSpPr>
        <p:spPr bwMode="auto">
          <a:xfrm>
            <a:off x="139212" y="3188677"/>
            <a:ext cx="1998785" cy="29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buClr>
                <a:srgbClr val="FF9933"/>
              </a:buClr>
            </a:pPr>
            <a:r>
              <a:rPr lang="fr-FR" altLang="fr-FR" sz="1292" i="1">
                <a:latin typeface="Arial" panose="020B0604020202020204" pitchFamily="34" charset="0"/>
              </a:rPr>
              <a:t>Consommation relative</a:t>
            </a:r>
          </a:p>
        </p:txBody>
      </p:sp>
      <p:sp>
        <p:nvSpPr>
          <p:cNvPr id="34829" name="Rectangle 4"/>
          <p:cNvSpPr>
            <a:spLocks noChangeArrowheads="1"/>
          </p:cNvSpPr>
          <p:nvPr/>
        </p:nvSpPr>
        <p:spPr bwMode="auto">
          <a:xfrm>
            <a:off x="42141" y="576174"/>
            <a:ext cx="5989026" cy="1055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231" rIns="33231" anchor="ctr"/>
          <a:lstStyle>
            <a:lvl1pPr marL="685800" indent="-685800" defTabSz="635000"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685800" indent="-685800" defTabSz="6350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685800" indent="-685800" defTabSz="6350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685800" indent="-685800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685800" indent="-685800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1430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6002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0574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5146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Aft>
                <a:spcPct val="0"/>
              </a:spcAft>
              <a:buClr>
                <a:srgbClr val="FF9933"/>
              </a:buClr>
              <a:buSzTx/>
              <a:buFontTx/>
              <a:buNone/>
            </a:pPr>
            <a:r>
              <a:rPr lang="fr-FR" altLang="fr-FR" sz="2308" dirty="0">
                <a:solidFill>
                  <a:srgbClr val="008080"/>
                </a:solidFill>
                <a:latin typeface="Arial" panose="020B0604020202020204" pitchFamily="34" charset="0"/>
              </a:rPr>
              <a:t>A.1.</a:t>
            </a:r>
            <a:r>
              <a:rPr lang="fr-FR" altLang="fr-FR" sz="2308" dirty="0">
                <a:latin typeface="Arial" panose="020B0604020202020204" pitchFamily="34" charset="0"/>
              </a:rPr>
              <a:t> Focus transports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/>
          <a:srcRect b="85695"/>
          <a:stretch>
            <a:fillRect/>
          </a:stretch>
        </p:blipFill>
        <p:spPr bwMode="auto">
          <a:xfrm>
            <a:off x="-26605" y="-193836"/>
            <a:ext cx="9205546" cy="10052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6618617" y="-63803"/>
            <a:ext cx="2424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sz="2400" b="1" dirty="0">
                <a:solidFill>
                  <a:schemeClr val="bg1"/>
                </a:solidFill>
                <a:latin typeface="Arial" panose="020B0604020202020204" pitchFamily="34" charset="0"/>
              </a:rPr>
              <a:t>Consommation</a:t>
            </a:r>
            <a:endParaRPr lang="fr-F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01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597" y="2198077"/>
            <a:ext cx="4985238" cy="317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11"/>
          <p:cNvSpPr>
            <a:spLocks noChangeArrowheads="1"/>
          </p:cNvSpPr>
          <p:nvPr/>
        </p:nvSpPr>
        <p:spPr bwMode="auto">
          <a:xfrm>
            <a:off x="586154" y="1374531"/>
            <a:ext cx="7976089" cy="669681"/>
          </a:xfrm>
          <a:prstGeom prst="rect">
            <a:avLst/>
          </a:prstGeom>
          <a:noFill/>
          <a:ln w="19050">
            <a:solidFill>
              <a:srgbClr val="33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231" rIns="33231"/>
          <a:lstStyle>
            <a:lvl1pPr marL="431800" indent="-431800" defTabSz="635000"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863600" indent="-431800" defTabSz="6350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2286000" indent="-190500" defTabSz="6350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2665413" indent="-188913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048000" indent="-192088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5052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9624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4196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8768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fr-FR" altLang="fr-FR" sz="2031"/>
              <a:t>	</a:t>
            </a:r>
            <a:r>
              <a:rPr lang="fr-FR" altLang="fr-FR" sz="1662"/>
              <a:t>En 2013, </a:t>
            </a:r>
            <a:r>
              <a:rPr lang="fr-FR" altLang="fr-FR" sz="1662" b="1" u="sng"/>
              <a:t>340 GWh d'énergie renouvelable</a:t>
            </a:r>
            <a:r>
              <a:rPr lang="fr-FR" altLang="fr-FR" sz="1662"/>
              <a:t> sont produits sur le territoire du SCoT Métropole Savoie. </a:t>
            </a:r>
            <a:endParaRPr lang="fr-FR" altLang="fr-FR" sz="2215" b="1" u="sng"/>
          </a:p>
        </p:txBody>
      </p:sp>
      <p:sp>
        <p:nvSpPr>
          <p:cNvPr id="36868" name="Line 15"/>
          <p:cNvSpPr>
            <a:spLocks noChangeShapeType="1"/>
          </p:cNvSpPr>
          <p:nvPr/>
        </p:nvSpPr>
        <p:spPr bwMode="auto">
          <a:xfrm flipV="1">
            <a:off x="1223596" y="4530969"/>
            <a:ext cx="1465385" cy="79716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292"/>
          </a:p>
        </p:txBody>
      </p:sp>
      <p:sp>
        <p:nvSpPr>
          <p:cNvPr id="36869" name="Text Box 20"/>
          <p:cNvSpPr txBox="1">
            <a:spLocks noChangeArrowheads="1"/>
          </p:cNvSpPr>
          <p:nvPr/>
        </p:nvSpPr>
        <p:spPr bwMode="auto">
          <a:xfrm>
            <a:off x="1941635" y="5440974"/>
            <a:ext cx="4331677" cy="3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571500" indent="-4318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1143000" indent="-1905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714500" indent="-188913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192088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0C8F5D"/>
              </a:buClr>
              <a:buSzTx/>
              <a:buFontTx/>
              <a:buNone/>
            </a:pPr>
            <a:r>
              <a:rPr lang="fr-FR" altLang="fr-FR" sz="923">
                <a:latin typeface="Arial Narrow" panose="020B0606020202030204" pitchFamily="34" charset="0"/>
              </a:rPr>
              <a:t>Source : OREGES, ASDER, Chambéry Métropole, ville de Montmélian, BRGM, DDT73, PNR du massif des Bauges</a:t>
            </a:r>
          </a:p>
        </p:txBody>
      </p:sp>
      <p:sp>
        <p:nvSpPr>
          <p:cNvPr id="36870" name="Line 15"/>
          <p:cNvSpPr>
            <a:spLocks noChangeShapeType="1"/>
          </p:cNvSpPr>
          <p:nvPr/>
        </p:nvSpPr>
        <p:spPr bwMode="auto">
          <a:xfrm flipV="1">
            <a:off x="1223597" y="4454770"/>
            <a:ext cx="2193680" cy="871904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292"/>
          </a:p>
        </p:txBody>
      </p:sp>
      <p:sp>
        <p:nvSpPr>
          <p:cNvPr id="36871" name="Line 15"/>
          <p:cNvSpPr>
            <a:spLocks noChangeShapeType="1"/>
          </p:cNvSpPr>
          <p:nvPr/>
        </p:nvSpPr>
        <p:spPr bwMode="auto">
          <a:xfrm flipV="1">
            <a:off x="1223597" y="3758713"/>
            <a:ext cx="2264019" cy="157235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292"/>
          </a:p>
        </p:txBody>
      </p:sp>
      <p:sp>
        <p:nvSpPr>
          <p:cNvPr id="36872" name="Text Box 16"/>
          <p:cNvSpPr txBox="1">
            <a:spLocks noChangeArrowheads="1"/>
          </p:cNvSpPr>
          <p:nvPr/>
        </p:nvSpPr>
        <p:spPr bwMode="auto">
          <a:xfrm>
            <a:off x="79131" y="5244612"/>
            <a:ext cx="1715966" cy="490006"/>
          </a:xfrm>
          <a:prstGeom prst="rect">
            <a:avLst/>
          </a:prstGeom>
          <a:solidFill>
            <a:schemeClr val="bg1"/>
          </a:solidFill>
          <a:ln w="63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571500" indent="-4318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1143000" indent="-1905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714500" indent="-188913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192088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>
                <a:srgbClr val="0C8F5D"/>
              </a:buClr>
              <a:buSzTx/>
              <a:buFontTx/>
              <a:buNone/>
            </a:pPr>
            <a:r>
              <a:rPr lang="fr-FR" altLang="fr-FR" sz="1292"/>
              <a:t>Filière majoritaire : bois-énergie (57.2%)</a:t>
            </a:r>
          </a:p>
        </p:txBody>
      </p:sp>
      <p:pic>
        <p:nvPicPr>
          <p:cNvPr id="36873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354" y="3222382"/>
            <a:ext cx="26098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4" name="Text Box 20"/>
          <p:cNvSpPr txBox="1">
            <a:spLocks noChangeArrowheads="1"/>
          </p:cNvSpPr>
          <p:nvPr/>
        </p:nvSpPr>
        <p:spPr bwMode="auto">
          <a:xfrm>
            <a:off x="6273313" y="5089281"/>
            <a:ext cx="2816469" cy="234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buClr>
                <a:srgbClr val="0C8F5D"/>
              </a:buClr>
            </a:pPr>
            <a:r>
              <a:rPr lang="fr-FR" altLang="fr-FR" sz="923"/>
              <a:t>Source : Données Région Rhône-Alpes – SRCAE</a:t>
            </a:r>
          </a:p>
        </p:txBody>
      </p:sp>
      <p:sp>
        <p:nvSpPr>
          <p:cNvPr id="36876" name="Rectangle 13"/>
          <p:cNvSpPr>
            <a:spLocks noChangeArrowheads="1"/>
          </p:cNvSpPr>
          <p:nvPr/>
        </p:nvSpPr>
        <p:spPr bwMode="auto">
          <a:xfrm>
            <a:off x="-99646" y="263770"/>
            <a:ext cx="2501412" cy="1077058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FR" altLang="fr-FR" sz="738"/>
          </a:p>
        </p:txBody>
      </p:sp>
      <p:sp>
        <p:nvSpPr>
          <p:cNvPr id="36877" name="Rectangle 14"/>
          <p:cNvSpPr>
            <a:spLocks noChangeArrowheads="1"/>
          </p:cNvSpPr>
          <p:nvPr/>
        </p:nvSpPr>
        <p:spPr bwMode="auto">
          <a:xfrm>
            <a:off x="7095393" y="250580"/>
            <a:ext cx="2501412" cy="1075593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FR" altLang="fr-FR" sz="738"/>
          </a:p>
        </p:txBody>
      </p:sp>
      <p:sp>
        <p:nvSpPr>
          <p:cNvPr id="36878" name="Rectangle 18"/>
          <p:cNvSpPr>
            <a:spLocks noChangeArrowheads="1"/>
          </p:cNvSpPr>
          <p:nvPr/>
        </p:nvSpPr>
        <p:spPr bwMode="auto">
          <a:xfrm>
            <a:off x="1127146" y="548680"/>
            <a:ext cx="7926265" cy="1055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231" rIns="33231" anchor="ctr"/>
          <a:lstStyle>
            <a:lvl1pPr marL="685800" indent="-685800" defTabSz="635000"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685800" indent="-685800" defTabSz="6350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685800" indent="-685800" defTabSz="6350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685800" indent="-685800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685800" indent="-685800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1430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6002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0574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5146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Aft>
                <a:spcPct val="0"/>
              </a:spcAft>
              <a:buClr>
                <a:srgbClr val="FF9933"/>
              </a:buClr>
              <a:buSzTx/>
              <a:buFontTx/>
              <a:buNone/>
            </a:pPr>
            <a:r>
              <a:rPr lang="fr-FR" altLang="fr-FR" sz="2308" dirty="0">
                <a:solidFill>
                  <a:srgbClr val="008080"/>
                </a:solidFill>
                <a:latin typeface="Arial" panose="020B0604020202020204" pitchFamily="34" charset="0"/>
              </a:rPr>
              <a:t>A.2.</a:t>
            </a:r>
            <a:r>
              <a:rPr lang="fr-FR" altLang="fr-FR" sz="2308" dirty="0">
                <a:latin typeface="Arial" panose="020B0604020202020204" pitchFamily="34" charset="0"/>
              </a:rPr>
              <a:t> Production d'énergie renouvelable 2013</a:t>
            </a:r>
            <a:endParaRPr lang="fr-FR" altLang="fr-FR" sz="2308" i="1" dirty="0">
              <a:latin typeface="Arial" panose="020B0604020202020204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/>
          <a:srcRect b="85695"/>
          <a:stretch>
            <a:fillRect/>
          </a:stretch>
        </p:blipFill>
        <p:spPr bwMode="auto">
          <a:xfrm>
            <a:off x="-4943" y="-171400"/>
            <a:ext cx="9205546" cy="10052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</p:pic>
      <p:sp>
        <p:nvSpPr>
          <p:cNvPr id="17" name="Rectangle 16"/>
          <p:cNvSpPr/>
          <p:nvPr/>
        </p:nvSpPr>
        <p:spPr>
          <a:xfrm>
            <a:off x="7282877" y="15007"/>
            <a:ext cx="18069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sz="2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Production</a:t>
            </a:r>
            <a:endParaRPr lang="fr-F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3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9"/>
          <p:cNvSpPr>
            <a:spLocks noChangeArrowheads="1"/>
          </p:cNvSpPr>
          <p:nvPr/>
        </p:nvSpPr>
        <p:spPr bwMode="auto">
          <a:xfrm>
            <a:off x="6726116" y="241789"/>
            <a:ext cx="2501412" cy="1077058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FR" altLang="fr-FR" sz="738"/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038" y="548680"/>
            <a:ext cx="4585189" cy="6042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6" name="Text Box 12"/>
          <p:cNvSpPr txBox="1">
            <a:spLocks noChangeArrowheads="1"/>
          </p:cNvSpPr>
          <p:nvPr/>
        </p:nvSpPr>
        <p:spPr bwMode="auto">
          <a:xfrm>
            <a:off x="3421674" y="6327531"/>
            <a:ext cx="4555880" cy="3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571500" indent="-4318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1143000" indent="-1905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714500" indent="-188913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192088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0C8F5D"/>
              </a:buClr>
              <a:buSzTx/>
              <a:buFontTx/>
              <a:buNone/>
            </a:pPr>
            <a:r>
              <a:rPr lang="fr-FR" altLang="fr-FR" sz="923">
                <a:latin typeface="Arial Narrow" panose="020B0606020202030204" pitchFamily="34" charset="0"/>
              </a:rPr>
              <a:t>Sources des données : OREGES, ASDER, Chambéry Métropole, ville de Montmélian, BRGM, DDT73, PNR du massif des Bauges, BG</a:t>
            </a:r>
          </a:p>
        </p:txBody>
      </p:sp>
      <p:sp>
        <p:nvSpPr>
          <p:cNvPr id="38917" name="Text Box 11"/>
          <p:cNvSpPr txBox="1">
            <a:spLocks noChangeArrowheads="1"/>
          </p:cNvSpPr>
          <p:nvPr/>
        </p:nvSpPr>
        <p:spPr bwMode="auto">
          <a:xfrm>
            <a:off x="1888882" y="5628543"/>
            <a:ext cx="4837234" cy="433324"/>
          </a:xfrm>
          <a:prstGeom prst="rect">
            <a:avLst/>
          </a:prstGeom>
          <a:noFill/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571500" indent="-4318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1143000" indent="-1905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714500" indent="-188913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192088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  <a:spcAft>
                <a:spcPct val="0"/>
              </a:spcAft>
              <a:buClr>
                <a:srgbClr val="0C8F5D"/>
              </a:buClr>
              <a:buSzTx/>
              <a:buFontTx/>
              <a:buNone/>
            </a:pPr>
            <a:r>
              <a:rPr lang="fr-FR" altLang="fr-FR" sz="1108" b="1">
                <a:latin typeface="Arial Narrow" panose="020B0606020202030204" pitchFamily="34" charset="0"/>
              </a:rPr>
              <a:t>Cartographie pédagogique des installations remarquables de production d'énergies renouvelables du territoire de Métropole Savoie</a:t>
            </a:r>
          </a:p>
        </p:txBody>
      </p:sp>
      <p:sp>
        <p:nvSpPr>
          <p:cNvPr id="38919" name="Rectangle 11"/>
          <p:cNvSpPr>
            <a:spLocks noChangeArrowheads="1"/>
          </p:cNvSpPr>
          <p:nvPr/>
        </p:nvSpPr>
        <p:spPr bwMode="auto">
          <a:xfrm>
            <a:off x="148004" y="4167554"/>
            <a:ext cx="3849565" cy="1266092"/>
          </a:xfrm>
          <a:prstGeom prst="rect">
            <a:avLst/>
          </a:prstGeom>
          <a:solidFill>
            <a:schemeClr val="bg1"/>
          </a:solidFill>
          <a:ln w="19050">
            <a:solidFill>
              <a:srgbClr val="3399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231" rIns="33231"/>
          <a:lstStyle>
            <a:lvl1pPr marL="431800" indent="-431800" defTabSz="635000"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863600" indent="-431800" defTabSz="6350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2286000" indent="-190500" defTabSz="6350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2665413" indent="-188913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048000" indent="-192088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5052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9624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4196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8768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fr-FR" altLang="fr-FR" sz="1662" dirty="0"/>
              <a:t>Part </a:t>
            </a:r>
            <a:r>
              <a:rPr lang="fr-FR" altLang="fr-FR" sz="1662" dirty="0" err="1"/>
              <a:t>EnR</a:t>
            </a:r>
            <a:r>
              <a:rPr lang="fr-FR" altLang="fr-FR" sz="1662" dirty="0"/>
              <a:t> locale : 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fr-FR" altLang="fr-FR" sz="1662" b="1" u="sng" dirty="0"/>
              <a:t>6,9 %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fr-FR" altLang="fr-FR" sz="1477" i="1" dirty="0" smtClean="0"/>
              <a:t>(</a:t>
            </a:r>
            <a:r>
              <a:rPr lang="fr-FR" altLang="fr-FR" sz="1477" i="1" dirty="0"/>
              <a:t>14,8% pour Rhône Alpes – SRCAE - 2005)</a:t>
            </a:r>
          </a:p>
          <a:p>
            <a:pPr algn="ctr">
              <a:buFont typeface="Wingdings" panose="05000000000000000000" pitchFamily="2" charset="2"/>
              <a:buNone/>
            </a:pPr>
            <a:endParaRPr lang="fr-FR" altLang="fr-FR" sz="2215" b="1" u="sng" dirty="0"/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-143607" y="253511"/>
            <a:ext cx="2501412" cy="1075593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FR" altLang="fr-FR" sz="738"/>
          </a:p>
        </p:txBody>
      </p:sp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386862" y="263769"/>
            <a:ext cx="5090746" cy="1055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231" rIns="33231" anchor="ctr"/>
          <a:lstStyle>
            <a:lvl1pPr marL="685800" indent="-685800" defTabSz="635000"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685800" indent="-685800" defTabSz="6350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685800" indent="-685800" defTabSz="6350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685800" indent="-685800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685800" indent="-685800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1430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6002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0574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5146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Aft>
                <a:spcPct val="0"/>
              </a:spcAft>
              <a:buClr>
                <a:srgbClr val="FF9933"/>
              </a:buClr>
              <a:buSzTx/>
              <a:buFontTx/>
              <a:buNone/>
            </a:pPr>
            <a:r>
              <a:rPr lang="fr-FR" altLang="fr-FR" sz="2308">
                <a:solidFill>
                  <a:srgbClr val="008080"/>
                </a:solidFill>
                <a:latin typeface="Arial" panose="020B0604020202020204" pitchFamily="34" charset="0"/>
              </a:rPr>
              <a:t>A.2.</a:t>
            </a:r>
            <a:r>
              <a:rPr lang="fr-FR" altLang="fr-FR" sz="2308">
                <a:latin typeface="Arial" panose="020B0604020202020204" pitchFamily="34" charset="0"/>
              </a:rPr>
              <a:t> Production d'énergie renouvelable 2013</a:t>
            </a:r>
            <a:endParaRPr lang="fr-FR" altLang="fr-FR" sz="2308" i="1">
              <a:latin typeface="Arial" panose="020B0604020202020204" pitchFamily="34" charset="0"/>
            </a:endParaRPr>
          </a:p>
        </p:txBody>
      </p:sp>
      <p:sp>
        <p:nvSpPr>
          <p:cNvPr id="38922" name="Rectangle 11"/>
          <p:cNvSpPr>
            <a:spLocks noChangeArrowheads="1"/>
          </p:cNvSpPr>
          <p:nvPr/>
        </p:nvSpPr>
        <p:spPr bwMode="auto">
          <a:xfrm>
            <a:off x="433753" y="2826728"/>
            <a:ext cx="3563815" cy="1279280"/>
          </a:xfrm>
          <a:prstGeom prst="rect">
            <a:avLst/>
          </a:prstGeom>
          <a:solidFill>
            <a:schemeClr val="bg1"/>
          </a:solidFill>
          <a:ln w="19050">
            <a:solidFill>
              <a:srgbClr val="3399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231" rIns="33231"/>
          <a:lstStyle>
            <a:lvl1pPr marL="431800" indent="-431800" defTabSz="635000"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863600" indent="-431800" defTabSz="6350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2286000" indent="-190500" defTabSz="6350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2665413" indent="-188913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048000" indent="-192088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5052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9624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4196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8768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fr-FR" altLang="fr-FR" sz="1662" dirty="0"/>
              <a:t>Part </a:t>
            </a:r>
            <a:r>
              <a:rPr lang="fr-FR" altLang="fr-FR" sz="1662" dirty="0" err="1"/>
              <a:t>EnR</a:t>
            </a:r>
            <a:r>
              <a:rPr lang="fr-FR" altLang="fr-FR" sz="1662" dirty="0"/>
              <a:t> importée : 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fr-FR" altLang="fr-FR" sz="1662" b="1" u="sng" dirty="0"/>
              <a:t>7,0 %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fr-FR" altLang="fr-FR" sz="1292" i="1" dirty="0" smtClean="0"/>
              <a:t>( </a:t>
            </a:r>
            <a:r>
              <a:rPr lang="fr-FR" altLang="fr-FR" sz="1292" i="1" dirty="0"/>
              <a:t>5,6 % pour Rhône Alpes – SRCAE - 2005</a:t>
            </a:r>
            <a:r>
              <a:rPr lang="fr-FR" altLang="fr-FR" sz="1662" i="1" dirty="0"/>
              <a:t>)</a:t>
            </a:r>
          </a:p>
          <a:p>
            <a:pPr algn="ctr">
              <a:buFont typeface="Wingdings" panose="05000000000000000000" pitchFamily="2" charset="2"/>
              <a:buNone/>
            </a:pPr>
            <a:endParaRPr lang="fr-FR" altLang="fr-FR" sz="1662" b="1" u="sng" dirty="0"/>
          </a:p>
        </p:txBody>
      </p:sp>
      <p:sp>
        <p:nvSpPr>
          <p:cNvPr id="38923" name="Rectangle 11"/>
          <p:cNvSpPr>
            <a:spLocks noChangeArrowheads="1"/>
          </p:cNvSpPr>
          <p:nvPr/>
        </p:nvSpPr>
        <p:spPr bwMode="auto">
          <a:xfrm>
            <a:off x="174382" y="1459523"/>
            <a:ext cx="3823188" cy="1289538"/>
          </a:xfrm>
          <a:prstGeom prst="rect">
            <a:avLst/>
          </a:prstGeom>
          <a:solidFill>
            <a:schemeClr val="bg1"/>
          </a:solidFill>
          <a:ln w="19050">
            <a:solidFill>
              <a:srgbClr val="3399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231" rIns="33231"/>
          <a:lstStyle>
            <a:lvl1pPr marL="431800" indent="-431800" defTabSz="635000"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863600" indent="-431800" defTabSz="6350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2286000" indent="-190500" defTabSz="6350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2665413" indent="-188913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048000" indent="-192088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5052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9624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4196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8768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fr-FR" altLang="fr-FR" sz="1662" dirty="0"/>
              <a:t>Part </a:t>
            </a:r>
            <a:r>
              <a:rPr lang="fr-FR" altLang="fr-FR" sz="1662" dirty="0" err="1"/>
              <a:t>EnR</a:t>
            </a:r>
            <a:r>
              <a:rPr lang="fr-FR" altLang="fr-FR" sz="1662" dirty="0"/>
              <a:t> globale : 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fr-FR" altLang="fr-FR" sz="1662" b="1" u="sng" dirty="0"/>
              <a:t>13,9 %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fr-FR" altLang="fr-FR" sz="1477" i="1" dirty="0" smtClean="0"/>
              <a:t>(</a:t>
            </a:r>
            <a:r>
              <a:rPr lang="fr-FR" altLang="fr-FR" sz="1477" i="1" dirty="0"/>
              <a:t>20,4% pour Rhône Alpes – SRCAE - 2005)</a:t>
            </a:r>
            <a:endParaRPr lang="fr-FR" altLang="fr-FR" sz="1477" b="1" u="sng" dirty="0"/>
          </a:p>
        </p:txBody>
      </p:sp>
      <p:sp>
        <p:nvSpPr>
          <p:cNvPr id="12" name="Rectangle 11"/>
          <p:cNvSpPr/>
          <p:nvPr/>
        </p:nvSpPr>
        <p:spPr>
          <a:xfrm>
            <a:off x="7157318" y="84970"/>
            <a:ext cx="18069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sz="24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Production</a:t>
            </a:r>
            <a:endParaRPr lang="fr-FR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72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6"/>
          <p:cNvSpPr>
            <a:spLocks noChangeArrowheads="1"/>
          </p:cNvSpPr>
          <p:nvPr/>
        </p:nvSpPr>
        <p:spPr bwMode="auto">
          <a:xfrm>
            <a:off x="499696" y="789747"/>
            <a:ext cx="3738196" cy="1055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231" rIns="33231" anchor="ctr"/>
          <a:lstStyle>
            <a:lvl1pPr marL="685800" indent="-685800" defTabSz="635000"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685800" indent="-685800" defTabSz="6350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685800" indent="-685800" defTabSz="6350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685800" indent="-685800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685800" indent="-685800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1430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6002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0574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5146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Aft>
                <a:spcPct val="0"/>
              </a:spcAft>
              <a:buClr>
                <a:srgbClr val="FF9933"/>
              </a:buClr>
              <a:buSzTx/>
              <a:buFontTx/>
              <a:buNone/>
            </a:pPr>
            <a:r>
              <a:rPr lang="fr-FR" altLang="fr-FR" sz="2308" dirty="0">
                <a:solidFill>
                  <a:srgbClr val="008080"/>
                </a:solidFill>
                <a:latin typeface="Arial" panose="020B0604020202020204" pitchFamily="34" charset="0"/>
              </a:rPr>
              <a:t>A.2.</a:t>
            </a:r>
            <a:r>
              <a:rPr lang="fr-FR" altLang="fr-FR" sz="2308" dirty="0">
                <a:latin typeface="Arial" panose="020B0604020202020204" pitchFamily="34" charset="0"/>
              </a:rPr>
              <a:t> Production d'énergie renouvelable 2013</a:t>
            </a:r>
            <a:endParaRPr lang="fr-FR" altLang="fr-FR" sz="2308" i="1" dirty="0">
              <a:latin typeface="Arial" panose="020B0604020202020204" pitchFamily="34" charset="0"/>
            </a:endParaRPr>
          </a:p>
        </p:txBody>
      </p:sp>
      <p:grpSp>
        <p:nvGrpSpPr>
          <p:cNvPr id="40965" name="Group 51"/>
          <p:cNvGrpSpPr>
            <a:grpSpLocks/>
          </p:cNvGrpSpPr>
          <p:nvPr/>
        </p:nvGrpSpPr>
        <p:grpSpPr bwMode="auto">
          <a:xfrm>
            <a:off x="1063064" y="4509120"/>
            <a:ext cx="3848100" cy="2123553"/>
            <a:chOff x="1279" y="2515"/>
            <a:chExt cx="2216" cy="1127"/>
          </a:xfrm>
        </p:grpSpPr>
        <p:sp>
          <p:nvSpPr>
            <p:cNvPr id="74771" name="AutoShape 19"/>
            <p:cNvSpPr>
              <a:spLocks noChangeArrowheads="1"/>
            </p:cNvSpPr>
            <p:nvPr/>
          </p:nvSpPr>
          <p:spPr bwMode="auto">
            <a:xfrm>
              <a:off x="1340" y="3346"/>
              <a:ext cx="70" cy="75"/>
            </a:xfrm>
            <a:prstGeom prst="star5">
              <a:avLst/>
            </a:prstGeom>
            <a:solidFill>
              <a:srgbClr val="FFCC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>
                <a:buClr>
                  <a:srgbClr val="0C8F5D"/>
                </a:buClr>
                <a:defRPr/>
              </a:pPr>
              <a:endParaRPr lang="fr-FR" sz="1292"/>
            </a:p>
          </p:txBody>
        </p:sp>
        <p:sp>
          <p:nvSpPr>
            <p:cNvPr id="40971" name="Text Box 20"/>
            <p:cNvSpPr txBox="1">
              <a:spLocks noChangeArrowheads="1"/>
            </p:cNvSpPr>
            <p:nvPr/>
          </p:nvSpPr>
          <p:spPr bwMode="auto">
            <a:xfrm>
              <a:off x="1432" y="3201"/>
              <a:ext cx="1985" cy="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8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8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8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8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>
                <a:buClr>
                  <a:srgbClr val="0C8F5D"/>
                </a:buClr>
              </a:pPr>
              <a:r>
                <a:rPr lang="fr-FR" altLang="fr-FR" sz="1015">
                  <a:latin typeface="Tahoma" panose="020B0604030504040204" pitchFamily="34" charset="0"/>
                  <a:cs typeface="Tahoma" panose="020B0604030504040204" pitchFamily="34" charset="0"/>
                </a:rPr>
                <a:t>Entre 20 et 23 % - Objectif européen</a:t>
              </a:r>
            </a:p>
            <a:p>
              <a:pPr>
                <a:buClr>
                  <a:srgbClr val="0C8F5D"/>
                </a:buClr>
              </a:pPr>
              <a:endParaRPr lang="fr-FR" altLang="fr-FR" sz="369">
                <a:latin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buClr>
                  <a:srgbClr val="0C8F5D"/>
                </a:buClr>
              </a:pPr>
              <a:r>
                <a:rPr lang="fr-FR" altLang="fr-FR" sz="1015">
                  <a:latin typeface="Tahoma" panose="020B0604030504040204" pitchFamily="34" charset="0"/>
                  <a:cs typeface="Tahoma" panose="020B0604030504040204" pitchFamily="34" charset="0"/>
                </a:rPr>
                <a:t>Entre 23 et 29 % - Objectif national</a:t>
              </a:r>
            </a:p>
            <a:p>
              <a:pPr>
                <a:buClr>
                  <a:srgbClr val="0C8F5D"/>
                </a:buClr>
              </a:pPr>
              <a:endParaRPr lang="fr-FR" altLang="fr-FR" sz="369">
                <a:latin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buClr>
                  <a:srgbClr val="0C8F5D"/>
                </a:buClr>
              </a:pPr>
              <a:r>
                <a:rPr lang="fr-FR" altLang="fr-FR" sz="1015">
                  <a:latin typeface="Tahoma" panose="020B0604030504040204" pitchFamily="34" charset="0"/>
                  <a:cs typeface="Tahoma" panose="020B0604030504040204" pitchFamily="34" charset="0"/>
                </a:rPr>
                <a:t>Supérieur à 29 % - Objectif régional</a:t>
              </a:r>
            </a:p>
            <a:p>
              <a:pPr>
                <a:buClr>
                  <a:srgbClr val="0C8F5D"/>
                </a:buClr>
              </a:pPr>
              <a:endParaRPr lang="fr-FR" altLang="fr-FR" sz="1015">
                <a:latin typeface="Calibri" panose="020F0502020204030204" pitchFamily="34" charset="0"/>
              </a:endParaRPr>
            </a:p>
          </p:txBody>
        </p:sp>
        <p:sp>
          <p:nvSpPr>
            <p:cNvPr id="74773" name="AutoShape 21"/>
            <p:cNvSpPr>
              <a:spLocks noChangeArrowheads="1"/>
            </p:cNvSpPr>
            <p:nvPr/>
          </p:nvSpPr>
          <p:spPr bwMode="auto">
            <a:xfrm>
              <a:off x="1344" y="3454"/>
              <a:ext cx="70" cy="75"/>
            </a:xfrm>
            <a:prstGeom prst="star5">
              <a:avLst/>
            </a:prstGeom>
            <a:solidFill>
              <a:schemeClr val="hlink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>
                <a:buClr>
                  <a:srgbClr val="0C8F5D"/>
                </a:buClr>
                <a:defRPr/>
              </a:pPr>
              <a:endParaRPr lang="fr-FR" sz="1292"/>
            </a:p>
          </p:txBody>
        </p:sp>
        <p:sp>
          <p:nvSpPr>
            <p:cNvPr id="40973" name="Rectangle 22"/>
            <p:cNvSpPr>
              <a:spLocks noChangeArrowheads="1"/>
            </p:cNvSpPr>
            <p:nvPr/>
          </p:nvSpPr>
          <p:spPr bwMode="auto">
            <a:xfrm>
              <a:off x="1279" y="2515"/>
              <a:ext cx="2216" cy="1068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8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8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8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8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algn="r">
                <a:buClr>
                  <a:srgbClr val="0C8F5D"/>
                </a:buClr>
              </a:pPr>
              <a:endParaRPr lang="fr-FR" altLang="fr-FR" sz="738"/>
            </a:p>
          </p:txBody>
        </p:sp>
        <p:sp>
          <p:nvSpPr>
            <p:cNvPr id="74777" name="AutoShape 25"/>
            <p:cNvSpPr>
              <a:spLocks noChangeArrowheads="1"/>
            </p:cNvSpPr>
            <p:nvPr/>
          </p:nvSpPr>
          <p:spPr bwMode="auto">
            <a:xfrm>
              <a:off x="1344" y="3230"/>
              <a:ext cx="70" cy="75"/>
            </a:xfrm>
            <a:prstGeom prst="star5">
              <a:avLst/>
            </a:prstGeom>
            <a:solidFill>
              <a:srgbClr val="FF99CC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>
                <a:buClr>
                  <a:srgbClr val="0C8F5D"/>
                </a:buClr>
                <a:defRPr/>
              </a:pPr>
              <a:endParaRPr lang="fr-FR" sz="1292"/>
            </a:p>
          </p:txBody>
        </p:sp>
        <p:pic>
          <p:nvPicPr>
            <p:cNvPr id="40975" name="Picture 48" descr="Part d'EnR locale et importée dans la consommation d'énergie finale 20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85" t="17471" r="14740" b="80583"/>
            <a:stretch>
              <a:fillRect/>
            </a:stretch>
          </p:blipFill>
          <p:spPr bwMode="auto">
            <a:xfrm>
              <a:off x="1292" y="3057"/>
              <a:ext cx="2172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76" name="Picture 49" descr="Comparatif Enr locale-importé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53" t="17932" r="34698" b="74838"/>
            <a:stretch>
              <a:fillRect/>
            </a:stretch>
          </p:blipFill>
          <p:spPr bwMode="auto">
            <a:xfrm>
              <a:off x="1317" y="2541"/>
              <a:ext cx="1309" cy="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966" name="Rectangle 1"/>
          <p:cNvSpPr>
            <a:spLocks noChangeArrowheads="1"/>
          </p:cNvSpPr>
          <p:nvPr/>
        </p:nvSpPr>
        <p:spPr bwMode="auto">
          <a:xfrm>
            <a:off x="6563459" y="539261"/>
            <a:ext cx="2476500" cy="1326174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FR" altLang="fr-FR" sz="738"/>
          </a:p>
        </p:txBody>
      </p:sp>
      <p:sp>
        <p:nvSpPr>
          <p:cNvPr id="40967" name="Text Box 16"/>
          <p:cNvSpPr txBox="1">
            <a:spLocks noChangeArrowheads="1"/>
          </p:cNvSpPr>
          <p:nvPr/>
        </p:nvSpPr>
        <p:spPr bwMode="auto">
          <a:xfrm>
            <a:off x="232997" y="1711941"/>
            <a:ext cx="3918438" cy="2365131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231" rIns="33231"/>
          <a:lstStyle>
            <a:lvl1pPr marL="90488" indent="-90488" defTabSz="635000"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1057275" indent="-431800" defTabSz="6350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2286000" indent="-190500" defTabSz="6350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2665413" indent="-188913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048000" indent="-192088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5052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9624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4196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8768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fr-FR" altLang="fr-FR" sz="1477" b="1" i="1" dirty="0"/>
              <a:t> 6 communes </a:t>
            </a:r>
            <a:r>
              <a:rPr lang="fr-FR" altLang="fr-FR" sz="1477" i="1" dirty="0"/>
              <a:t>ont atteint ou dépassé les objectifs européens &gt; 20%</a:t>
            </a:r>
          </a:p>
          <a:p>
            <a:pPr algn="just"/>
            <a:r>
              <a:rPr lang="fr-FR" altLang="fr-FR" sz="1477" b="1" i="1" dirty="0"/>
              <a:t> 16 communes </a:t>
            </a:r>
            <a:r>
              <a:rPr lang="fr-FR" altLang="fr-FR" sz="1477" i="1" dirty="0"/>
              <a:t>ont atteint ou dépassé les objectifs français &gt; 23%</a:t>
            </a:r>
          </a:p>
          <a:p>
            <a:pPr algn="just"/>
            <a:r>
              <a:rPr lang="fr-FR" altLang="fr-FR" sz="1477" i="1" dirty="0"/>
              <a:t> </a:t>
            </a:r>
            <a:r>
              <a:rPr lang="fr-FR" altLang="fr-FR" sz="1477" b="1" i="1" dirty="0"/>
              <a:t>8 communes </a:t>
            </a:r>
            <a:r>
              <a:rPr lang="fr-FR" altLang="fr-FR" sz="1477" i="1" dirty="0"/>
              <a:t>ont atteint ou dépassé les objectifs régionaux &gt; 29%</a:t>
            </a:r>
          </a:p>
          <a:p>
            <a:pPr algn="just"/>
            <a:endParaRPr lang="fr-FR" altLang="fr-FR" sz="1477" i="1" dirty="0"/>
          </a:p>
          <a:p>
            <a:pPr algn="just"/>
            <a:r>
              <a:rPr lang="fr-FR" altLang="fr-FR" sz="1477" i="1" dirty="0"/>
              <a:t>Toutes les communes qui ont atteint les objectifs ont une </a:t>
            </a:r>
            <a:r>
              <a:rPr lang="fr-FR" altLang="fr-FR" sz="1477" b="1" i="1" dirty="0"/>
              <a:t>production </a:t>
            </a:r>
            <a:r>
              <a:rPr lang="fr-FR" altLang="fr-FR" sz="1477" b="1" i="1" dirty="0" err="1"/>
              <a:t>EnR</a:t>
            </a:r>
            <a:r>
              <a:rPr lang="fr-FR" altLang="fr-FR" sz="1477" b="1" i="1" dirty="0"/>
              <a:t> locale forte (beaucoup d'installations)</a:t>
            </a:r>
          </a:p>
          <a:p>
            <a:pPr algn="just"/>
            <a:endParaRPr lang="fr-FR" altLang="fr-FR" sz="1477" i="1" dirty="0"/>
          </a:p>
        </p:txBody>
      </p:sp>
      <p:sp>
        <p:nvSpPr>
          <p:cNvPr id="40968" name="Espace réservé du numéro de diapositive 2"/>
          <p:cNvSpPr>
            <a:spLocks/>
          </p:cNvSpPr>
          <p:nvPr/>
        </p:nvSpPr>
        <p:spPr bwMode="auto">
          <a:xfrm>
            <a:off x="8557846" y="6188320"/>
            <a:ext cx="370743" cy="322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863600" indent="-4318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2286000" indent="-1905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2665413" indent="-188913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048000" indent="-192088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5052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9624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4196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8768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292" noProof="1">
                <a:latin typeface="Arial Narrow" panose="020B0606020202030204" pitchFamily="34" charset="0"/>
              </a:rPr>
              <a:t>13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/>
          <a:srcRect b="85695"/>
          <a:stretch>
            <a:fillRect/>
          </a:stretch>
        </p:blipFill>
        <p:spPr bwMode="auto">
          <a:xfrm>
            <a:off x="-25034" y="-24526"/>
            <a:ext cx="9205546" cy="10052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</p:pic>
      <p:pic>
        <p:nvPicPr>
          <p:cNvPr id="40963" name="Picture 2" descr="Carte Comparaison locale-importé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8"/>
          <a:stretch>
            <a:fillRect/>
          </a:stretch>
        </p:blipFill>
        <p:spPr bwMode="auto">
          <a:xfrm>
            <a:off x="4977560" y="624000"/>
            <a:ext cx="4158762" cy="6333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7329417" y="26535"/>
            <a:ext cx="18069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sz="2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Production</a:t>
            </a:r>
            <a:endParaRPr lang="fr-F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283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4"/>
          <p:cNvSpPr txBox="1">
            <a:spLocks noChangeArrowheads="1"/>
          </p:cNvSpPr>
          <p:nvPr/>
        </p:nvSpPr>
        <p:spPr bwMode="auto">
          <a:xfrm>
            <a:off x="3849566" y="5523035"/>
            <a:ext cx="1550377" cy="234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571500" indent="-4318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1143000" indent="-1905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714500" indent="-188913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192088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>
                <a:srgbClr val="0C8F5D"/>
              </a:buClr>
              <a:buSzTx/>
              <a:buFontTx/>
              <a:buNone/>
            </a:pPr>
            <a:r>
              <a:rPr lang="fr-FR" altLang="fr-FR" sz="923">
                <a:latin typeface="Arial Narrow" panose="020B0606020202030204" pitchFamily="34" charset="0"/>
              </a:rPr>
              <a:t>Source : OREGES, BG</a:t>
            </a:r>
          </a:p>
        </p:txBody>
      </p:sp>
      <p:sp>
        <p:nvSpPr>
          <p:cNvPr id="43011" name="Rectangle 7"/>
          <p:cNvSpPr>
            <a:spLocks noChangeArrowheads="1"/>
          </p:cNvSpPr>
          <p:nvPr/>
        </p:nvSpPr>
        <p:spPr bwMode="auto">
          <a:xfrm>
            <a:off x="1598735" y="3746989"/>
            <a:ext cx="2047142" cy="57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231" rIns="33231"/>
          <a:lstStyle>
            <a:lvl1pPr marL="431800" indent="-431800" defTabSz="635000"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863600" indent="-431800" defTabSz="6350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2286000" indent="-190500" defTabSz="6350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2665413" indent="-188913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048000" indent="-192088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5052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9624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4196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8768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fr-FR" altLang="fr-FR" sz="3692" b="1"/>
              <a:t>87,1%</a:t>
            </a:r>
            <a:endParaRPr lang="fr-FR" altLang="fr-FR" sz="3692" i="1"/>
          </a:p>
        </p:txBody>
      </p:sp>
      <p:sp>
        <p:nvSpPr>
          <p:cNvPr id="43012" name="Rectangle 12"/>
          <p:cNvSpPr>
            <a:spLocks noGrp="1" noChangeArrowheads="1"/>
          </p:cNvSpPr>
          <p:nvPr>
            <p:ph type="body" idx="4294967295"/>
          </p:nvPr>
        </p:nvSpPr>
        <p:spPr>
          <a:xfrm>
            <a:off x="169984" y="2495551"/>
            <a:ext cx="4654062" cy="1251438"/>
          </a:xfrm>
          <a:noFill/>
        </p:spPr>
        <p:txBody>
          <a:bodyPr/>
          <a:lstStyle/>
          <a:p>
            <a:r>
              <a:rPr lang="fr-FR" altLang="fr-FR" sz="1846"/>
              <a:t>Part de la consommation d'énergie thermique et électrique non renouvelable</a:t>
            </a:r>
            <a:endParaRPr lang="fr-FR" altLang="fr-FR" sz="1846" b="1" u="sng"/>
          </a:p>
          <a:p>
            <a:pPr lvl="1">
              <a:buFont typeface="Wingdings" panose="05000000000000000000" pitchFamily="2" charset="2"/>
              <a:buNone/>
            </a:pPr>
            <a:endParaRPr lang="fr-FR" altLang="fr-FR" sz="1846"/>
          </a:p>
        </p:txBody>
      </p:sp>
      <p:pic>
        <p:nvPicPr>
          <p:cNvPr id="43013" name="Picture 10" descr="Logo_Metropole_Savo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492" y="263769"/>
            <a:ext cx="1789235" cy="769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Espace réservé du numéro de diapositive 2"/>
          <p:cNvSpPr>
            <a:spLocks/>
          </p:cNvSpPr>
          <p:nvPr/>
        </p:nvSpPr>
        <p:spPr bwMode="auto">
          <a:xfrm>
            <a:off x="8557846" y="6188320"/>
            <a:ext cx="370743" cy="322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863600" indent="-4318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2286000" indent="-1905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2665413" indent="-188913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048000" indent="-192088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5052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9624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4196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8768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292" noProof="1">
                <a:latin typeface="Arial Narrow" panose="020B0606020202030204" pitchFamily="34" charset="0"/>
              </a:rPr>
              <a:t>14</a:t>
            </a:r>
          </a:p>
        </p:txBody>
      </p:sp>
      <p:sp>
        <p:nvSpPr>
          <p:cNvPr id="43016" name="Rectangle 11"/>
          <p:cNvSpPr>
            <a:spLocks noChangeArrowheads="1"/>
          </p:cNvSpPr>
          <p:nvPr/>
        </p:nvSpPr>
        <p:spPr bwMode="auto">
          <a:xfrm>
            <a:off x="-143607" y="253511"/>
            <a:ext cx="2501412" cy="1075593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FR" altLang="fr-FR" sz="738"/>
          </a:p>
        </p:txBody>
      </p:sp>
      <p:sp>
        <p:nvSpPr>
          <p:cNvPr id="43017" name="Rectangle 12"/>
          <p:cNvSpPr>
            <a:spLocks noChangeArrowheads="1"/>
          </p:cNvSpPr>
          <p:nvPr/>
        </p:nvSpPr>
        <p:spPr bwMode="auto">
          <a:xfrm>
            <a:off x="6865327" y="109904"/>
            <a:ext cx="2501411" cy="1077058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FR" altLang="fr-FR" sz="738"/>
          </a:p>
        </p:txBody>
      </p:sp>
      <p:sp>
        <p:nvSpPr>
          <p:cNvPr id="43018" name="Rectangle 12"/>
          <p:cNvSpPr>
            <a:spLocks noChangeArrowheads="1"/>
          </p:cNvSpPr>
          <p:nvPr/>
        </p:nvSpPr>
        <p:spPr bwMode="auto">
          <a:xfrm>
            <a:off x="323528" y="1170843"/>
            <a:ext cx="4788877" cy="1055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231" rIns="33231" anchor="ctr"/>
          <a:lstStyle>
            <a:lvl1pPr marL="685800" indent="-685800" defTabSz="635000"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685800" indent="-685800" defTabSz="6350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685800" indent="-685800" defTabSz="6350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685800" indent="-685800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685800" indent="-685800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1430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6002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0574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5146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Aft>
                <a:spcPct val="0"/>
              </a:spcAft>
              <a:buClr>
                <a:srgbClr val="FF9933"/>
              </a:buClr>
              <a:buSzTx/>
              <a:buFontTx/>
              <a:buNone/>
            </a:pPr>
            <a:r>
              <a:rPr lang="fr-FR" altLang="fr-FR" sz="2308" dirty="0">
                <a:solidFill>
                  <a:srgbClr val="008080"/>
                </a:solidFill>
                <a:latin typeface="Arial" panose="020B0604020202020204" pitchFamily="34" charset="0"/>
              </a:rPr>
              <a:t>A.3.</a:t>
            </a:r>
            <a:r>
              <a:rPr lang="fr-FR" altLang="fr-FR" sz="2308" dirty="0">
                <a:latin typeface="Arial" panose="020B0604020202020204" pitchFamily="34" charset="0"/>
              </a:rPr>
              <a:t> Dépendance aux énergies fossiles et fissiles</a:t>
            </a:r>
            <a:endParaRPr lang="fr-FR" altLang="fr-FR" sz="2308" i="1" dirty="0">
              <a:latin typeface="Arial" panose="020B060402020202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/>
          <a:srcRect b="85695"/>
          <a:stretch>
            <a:fillRect/>
          </a:stretch>
        </p:blipFill>
        <p:spPr bwMode="auto">
          <a:xfrm>
            <a:off x="-4943" y="-77676"/>
            <a:ext cx="9205546" cy="10052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</p:pic>
      <p:pic>
        <p:nvPicPr>
          <p:cNvPr id="43020" name="Picture 2" descr="dépendance fossi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785" y="649166"/>
            <a:ext cx="4097215" cy="5779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1" name="Text Box 11"/>
          <p:cNvSpPr txBox="1">
            <a:spLocks noChangeArrowheads="1"/>
          </p:cNvSpPr>
          <p:nvPr/>
        </p:nvSpPr>
        <p:spPr bwMode="auto">
          <a:xfrm>
            <a:off x="3531577" y="5079023"/>
            <a:ext cx="1995854" cy="433324"/>
          </a:xfrm>
          <a:prstGeom prst="rect">
            <a:avLst/>
          </a:prstGeom>
          <a:noFill/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571500" indent="-4318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1143000" indent="-1905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714500" indent="-188913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192088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>
                <a:srgbClr val="0C8F5D"/>
              </a:buClr>
              <a:buSzTx/>
              <a:buFontTx/>
              <a:buNone/>
            </a:pPr>
            <a:r>
              <a:rPr lang="fr-FR" altLang="fr-FR" sz="1108" b="1">
                <a:latin typeface="Arial Narrow" panose="020B0606020202030204" pitchFamily="34" charset="0"/>
              </a:rPr>
              <a:t>Dépendance aux énergies fossiles et fissiles 2013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162367" y="-77676"/>
            <a:ext cx="19816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sz="32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Tensions</a:t>
            </a:r>
            <a:endParaRPr lang="fr-F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01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Concentration N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4" t="7367" r="14999" b="14954"/>
          <a:stretch>
            <a:fillRect/>
          </a:stretch>
        </p:blipFill>
        <p:spPr bwMode="auto">
          <a:xfrm>
            <a:off x="6200043" y="2161443"/>
            <a:ext cx="2878015" cy="443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5" descr="Concentration PM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5" t="1764" r="13942" b="13763"/>
          <a:stretch>
            <a:fillRect/>
          </a:stretch>
        </p:blipFill>
        <p:spPr bwMode="auto">
          <a:xfrm>
            <a:off x="243254" y="2370993"/>
            <a:ext cx="2709497" cy="422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 Box 11"/>
          <p:cNvSpPr txBox="1">
            <a:spLocks noChangeArrowheads="1"/>
          </p:cNvSpPr>
          <p:nvPr/>
        </p:nvSpPr>
        <p:spPr bwMode="auto">
          <a:xfrm>
            <a:off x="4995497" y="5706208"/>
            <a:ext cx="1204546" cy="433324"/>
          </a:xfrm>
          <a:prstGeom prst="rect">
            <a:avLst/>
          </a:prstGeom>
          <a:noFill/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571500" indent="-4318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1143000" indent="-1905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714500" indent="-188913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192088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>
                <a:srgbClr val="0C8F5D"/>
              </a:buClr>
              <a:buSzTx/>
              <a:buFontTx/>
              <a:buNone/>
            </a:pPr>
            <a:r>
              <a:rPr lang="fr-FR" altLang="fr-FR" sz="1108" b="1">
                <a:latin typeface="Arial Narrow" panose="020B0606020202030204" pitchFamily="34" charset="0"/>
              </a:rPr>
              <a:t>Concentrations annuelles en NO2</a:t>
            </a:r>
          </a:p>
        </p:txBody>
      </p:sp>
      <p:sp>
        <p:nvSpPr>
          <p:cNvPr id="45061" name="Text Box 11"/>
          <p:cNvSpPr txBox="1">
            <a:spLocks noChangeArrowheads="1"/>
          </p:cNvSpPr>
          <p:nvPr/>
        </p:nvSpPr>
        <p:spPr bwMode="auto">
          <a:xfrm>
            <a:off x="2867758" y="5706208"/>
            <a:ext cx="1346688" cy="433324"/>
          </a:xfrm>
          <a:prstGeom prst="rect">
            <a:avLst/>
          </a:prstGeom>
          <a:noFill/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571500" indent="-4318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1143000" indent="-1905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714500" indent="-188913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192088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>
                <a:srgbClr val="0C8F5D"/>
              </a:buClr>
              <a:buSzTx/>
              <a:buFontTx/>
              <a:buNone/>
            </a:pPr>
            <a:r>
              <a:rPr lang="fr-FR" altLang="fr-FR" sz="1108" b="1">
                <a:latin typeface="Arial Narrow" panose="020B0606020202030204" pitchFamily="34" charset="0"/>
              </a:rPr>
              <a:t>Concentrations annuelles en PM10</a:t>
            </a:r>
          </a:p>
        </p:txBody>
      </p:sp>
      <p:sp>
        <p:nvSpPr>
          <p:cNvPr id="45062" name="Rectangle 3"/>
          <p:cNvSpPr>
            <a:spLocks noChangeArrowheads="1"/>
          </p:cNvSpPr>
          <p:nvPr/>
        </p:nvSpPr>
        <p:spPr bwMode="auto">
          <a:xfrm>
            <a:off x="5150827" y="1289538"/>
            <a:ext cx="3814396" cy="967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231" rIns="33231"/>
          <a:lstStyle>
            <a:lvl1pPr marL="431800" indent="-431800" defTabSz="635000"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863600" indent="-431800" defTabSz="6350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2286000" indent="-190500" defTabSz="6350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2665413" indent="-188913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048000" indent="-192088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5052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9624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4196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8768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fr-FR" altLang="fr-FR" sz="1846"/>
              <a:t>Oxydes d'azote (NOx):</a:t>
            </a:r>
          </a:p>
          <a:p>
            <a:pPr lvl="1">
              <a:lnSpc>
                <a:spcPct val="90000"/>
              </a:lnSpc>
            </a:pPr>
            <a:r>
              <a:rPr lang="fr-FR" altLang="fr-FR" sz="1292"/>
              <a:t>Origines : Combustion fossile</a:t>
            </a:r>
          </a:p>
          <a:p>
            <a:pPr lvl="1">
              <a:lnSpc>
                <a:spcPct val="90000"/>
              </a:lnSpc>
            </a:pPr>
            <a:r>
              <a:rPr lang="fr-FR" altLang="fr-FR" sz="1292"/>
              <a:t>Impacts : risques respiratoires / climat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None/>
            </a:pPr>
            <a:endParaRPr lang="fr-FR" altLang="fr-FR" sz="2031">
              <a:sym typeface="Wingdings" panose="05000000000000000000" pitchFamily="2" charset="2"/>
            </a:endParaRPr>
          </a:p>
        </p:txBody>
      </p:sp>
      <p:sp>
        <p:nvSpPr>
          <p:cNvPr id="45063" name="Rectangle 3"/>
          <p:cNvSpPr>
            <a:spLocks noChangeArrowheads="1"/>
          </p:cNvSpPr>
          <p:nvPr/>
        </p:nvSpPr>
        <p:spPr bwMode="auto">
          <a:xfrm>
            <a:off x="70338" y="1289539"/>
            <a:ext cx="3875943" cy="1836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231" rIns="33231"/>
          <a:lstStyle>
            <a:lvl1pPr marL="431800" indent="-431800" defTabSz="635000"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863600" indent="-431800" defTabSz="6350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2286000" indent="-190500" defTabSz="6350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2665413" indent="-188913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048000" indent="-192088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5052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9624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4196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8768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fr-FR" altLang="fr-FR" sz="1846"/>
              <a:t>Particules fines (PM10) :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altLang="fr-FR" sz="1292"/>
              <a:t>Origines : transport diesel et usure/ industrie / combustion bois, fioul, charbon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altLang="fr-FR" sz="1292"/>
              <a:t>Impacts : risques respiratoires  / climat</a:t>
            </a:r>
          </a:p>
        </p:txBody>
      </p:sp>
      <p:pic>
        <p:nvPicPr>
          <p:cNvPr id="45064" name="Picture 10" descr="Logo_Metropole_Savo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492" y="263769"/>
            <a:ext cx="1789235" cy="769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5" name="Text Box 4"/>
          <p:cNvSpPr txBox="1">
            <a:spLocks noChangeArrowheads="1"/>
          </p:cNvSpPr>
          <p:nvPr/>
        </p:nvSpPr>
        <p:spPr bwMode="auto">
          <a:xfrm>
            <a:off x="3788020" y="6185389"/>
            <a:ext cx="2039815" cy="234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571500" indent="-4318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1143000" indent="-1905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714500" indent="-188913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192088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>
                <a:srgbClr val="0C8F5D"/>
              </a:buClr>
              <a:buSzTx/>
              <a:buFontTx/>
              <a:buNone/>
            </a:pPr>
            <a:r>
              <a:rPr lang="fr-FR" altLang="fr-FR" sz="923">
                <a:latin typeface="Arial Narrow" panose="020B0606020202030204" pitchFamily="34" charset="0"/>
              </a:rPr>
              <a:t>Sources : Air Rhône Alpes 2012, BG</a:t>
            </a:r>
          </a:p>
        </p:txBody>
      </p:sp>
      <p:sp>
        <p:nvSpPr>
          <p:cNvPr id="45068" name="Rectangle 14"/>
          <p:cNvSpPr>
            <a:spLocks noChangeArrowheads="1"/>
          </p:cNvSpPr>
          <p:nvPr/>
        </p:nvSpPr>
        <p:spPr bwMode="auto">
          <a:xfrm>
            <a:off x="-139121" y="152041"/>
            <a:ext cx="2501412" cy="1075593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FR" altLang="fr-FR" sz="738"/>
          </a:p>
        </p:txBody>
      </p:sp>
      <p:sp>
        <p:nvSpPr>
          <p:cNvPr id="45069" name="Rectangle 15"/>
          <p:cNvSpPr>
            <a:spLocks noChangeArrowheads="1"/>
          </p:cNvSpPr>
          <p:nvPr/>
        </p:nvSpPr>
        <p:spPr bwMode="auto">
          <a:xfrm>
            <a:off x="6816970" y="253511"/>
            <a:ext cx="2499946" cy="1075593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FR" altLang="fr-FR" sz="738"/>
          </a:p>
        </p:txBody>
      </p:sp>
      <p:sp>
        <p:nvSpPr>
          <p:cNvPr id="45070" name="Rectangle 12"/>
          <p:cNvSpPr>
            <a:spLocks noChangeArrowheads="1"/>
          </p:cNvSpPr>
          <p:nvPr/>
        </p:nvSpPr>
        <p:spPr bwMode="auto">
          <a:xfrm>
            <a:off x="3005504" y="700096"/>
            <a:ext cx="5644662" cy="769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231" rIns="33231" anchor="ctr"/>
          <a:lstStyle>
            <a:lvl1pPr marL="685800" indent="-685800" defTabSz="635000"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685800" indent="-685800" defTabSz="6350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685800" indent="-685800" defTabSz="6350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685800" indent="-685800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685800" indent="-685800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1430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6002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0574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5146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Aft>
                <a:spcPct val="0"/>
              </a:spcAft>
              <a:buClr>
                <a:srgbClr val="FF9933"/>
              </a:buClr>
              <a:buSzTx/>
              <a:buFontTx/>
              <a:buNone/>
            </a:pPr>
            <a:r>
              <a:rPr lang="fr-FR" altLang="fr-FR" sz="2308" dirty="0">
                <a:solidFill>
                  <a:srgbClr val="008080"/>
                </a:solidFill>
                <a:latin typeface="Arial" panose="020B0604020202020204" pitchFamily="34" charset="0"/>
              </a:rPr>
              <a:t>A.3.</a:t>
            </a:r>
            <a:r>
              <a:rPr lang="fr-FR" altLang="fr-FR" sz="2308" dirty="0">
                <a:latin typeface="Arial" panose="020B0604020202020204" pitchFamily="34" charset="0"/>
              </a:rPr>
              <a:t> Qualité de l'air</a:t>
            </a:r>
            <a:endParaRPr lang="fr-FR" altLang="fr-FR" sz="2308" i="1" dirty="0">
              <a:latin typeface="Arial" panose="020B0604020202020204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/>
          <a:srcRect b="85695"/>
          <a:stretch>
            <a:fillRect/>
          </a:stretch>
        </p:blipFill>
        <p:spPr bwMode="auto">
          <a:xfrm>
            <a:off x="-87322" y="-27740"/>
            <a:ext cx="9205546" cy="10052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</p:pic>
      <p:sp>
        <p:nvSpPr>
          <p:cNvPr id="15" name="Rectangle 14"/>
          <p:cNvSpPr/>
          <p:nvPr/>
        </p:nvSpPr>
        <p:spPr>
          <a:xfrm>
            <a:off x="7545183" y="62747"/>
            <a:ext cx="13628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sz="2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Tension</a:t>
            </a:r>
            <a:endParaRPr lang="fr-F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7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Text Box 5"/>
          <p:cNvSpPr txBox="1">
            <a:spLocks noChangeArrowheads="1"/>
          </p:cNvSpPr>
          <p:nvPr/>
        </p:nvSpPr>
        <p:spPr bwMode="auto">
          <a:xfrm>
            <a:off x="7348905" y="2945424"/>
            <a:ext cx="1362808" cy="37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571500" indent="-4318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1143000" indent="-1905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714500" indent="-188913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192088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>
                <a:srgbClr val="0C8F5D"/>
              </a:buClr>
              <a:buSzTx/>
              <a:buFontTx/>
              <a:buNone/>
            </a:pPr>
            <a:r>
              <a:rPr lang="fr-FR" altLang="fr-FR" sz="923">
                <a:latin typeface="Arial Narrow" panose="020B0606020202030204" pitchFamily="34" charset="0"/>
              </a:rPr>
              <a:t>Source : SDES, Indice de Continuité de Flux </a:t>
            </a:r>
          </a:p>
        </p:txBody>
      </p:sp>
      <p:pic>
        <p:nvPicPr>
          <p:cNvPr id="47106" name="Picture 10" descr="Qualité de l'approvisionnement électriqu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7" t="13713" r="17859" b="18941"/>
          <a:stretch>
            <a:fillRect/>
          </a:stretch>
        </p:blipFill>
        <p:spPr bwMode="auto">
          <a:xfrm>
            <a:off x="4936881" y="554922"/>
            <a:ext cx="4300903" cy="6330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 Box 7"/>
          <p:cNvSpPr txBox="1">
            <a:spLocks noChangeArrowheads="1"/>
          </p:cNvSpPr>
          <p:nvPr/>
        </p:nvSpPr>
        <p:spPr bwMode="auto">
          <a:xfrm>
            <a:off x="7348904" y="2428143"/>
            <a:ext cx="1494692" cy="518412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571500" indent="-4318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1143000" indent="-1905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714500" indent="-188913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192088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>
                <a:srgbClr val="0C8F5D"/>
              </a:buClr>
              <a:buSzTx/>
              <a:buFontTx/>
              <a:buNone/>
            </a:pPr>
            <a:r>
              <a:rPr lang="fr-FR" altLang="fr-FR" sz="923" b="1">
                <a:latin typeface="Arial Narrow" panose="020B0606020202030204" pitchFamily="34" charset="0"/>
              </a:rPr>
              <a:t>Qualité de l'approvisionnement électrique</a:t>
            </a:r>
          </a:p>
        </p:txBody>
      </p:sp>
      <p:sp>
        <p:nvSpPr>
          <p:cNvPr id="47109" name="Text Box 16"/>
          <p:cNvSpPr txBox="1">
            <a:spLocks noChangeArrowheads="1"/>
          </p:cNvSpPr>
          <p:nvPr/>
        </p:nvSpPr>
        <p:spPr bwMode="auto">
          <a:xfrm>
            <a:off x="7155474" y="6622256"/>
            <a:ext cx="1232388" cy="234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571500" indent="-4318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1143000" indent="-1905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714500" indent="-188913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192088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>
                <a:srgbClr val="0C8F5D"/>
              </a:buClr>
              <a:buSzTx/>
              <a:buFontTx/>
              <a:buNone/>
            </a:pPr>
            <a:r>
              <a:rPr lang="fr-FR" altLang="fr-FR" sz="923">
                <a:latin typeface="Arial Narrow" panose="020B0606020202030204" pitchFamily="34" charset="0"/>
              </a:rPr>
              <a:t>Source : RTE</a:t>
            </a:r>
          </a:p>
        </p:txBody>
      </p:sp>
      <p:sp>
        <p:nvSpPr>
          <p:cNvPr id="47110" name="Oval 9"/>
          <p:cNvSpPr>
            <a:spLocks noChangeArrowheads="1"/>
          </p:cNvSpPr>
          <p:nvPr/>
        </p:nvSpPr>
        <p:spPr bwMode="auto">
          <a:xfrm>
            <a:off x="6024196" y="3780692"/>
            <a:ext cx="82062" cy="82062"/>
          </a:xfrm>
          <a:prstGeom prst="ellipse">
            <a:avLst/>
          </a:prstGeom>
          <a:solidFill>
            <a:srgbClr val="8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>
              <a:buClr>
                <a:srgbClr val="0C8F5D"/>
              </a:buClr>
            </a:pPr>
            <a:endParaRPr lang="fr-FR" altLang="fr-FR" sz="738"/>
          </a:p>
        </p:txBody>
      </p:sp>
      <p:sp>
        <p:nvSpPr>
          <p:cNvPr id="47111" name="Oval 10"/>
          <p:cNvSpPr>
            <a:spLocks noChangeArrowheads="1"/>
          </p:cNvSpPr>
          <p:nvPr/>
        </p:nvSpPr>
        <p:spPr bwMode="auto">
          <a:xfrm>
            <a:off x="7073412" y="4910504"/>
            <a:ext cx="82062" cy="82062"/>
          </a:xfrm>
          <a:prstGeom prst="ellipse">
            <a:avLst/>
          </a:prstGeom>
          <a:solidFill>
            <a:srgbClr val="8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>
              <a:buClr>
                <a:srgbClr val="0C8F5D"/>
              </a:buClr>
            </a:pPr>
            <a:endParaRPr lang="fr-FR" altLang="fr-FR" sz="738"/>
          </a:p>
        </p:txBody>
      </p:sp>
      <p:sp>
        <p:nvSpPr>
          <p:cNvPr id="47112" name="Text Box 13"/>
          <p:cNvSpPr txBox="1">
            <a:spLocks noChangeArrowheads="1"/>
          </p:cNvSpPr>
          <p:nvPr/>
        </p:nvSpPr>
        <p:spPr bwMode="auto">
          <a:xfrm>
            <a:off x="4595447" y="5929016"/>
            <a:ext cx="2132315" cy="305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>
              <a:buClr>
                <a:srgbClr val="0C8F5D"/>
              </a:buClr>
            </a:pPr>
            <a:r>
              <a:rPr lang="fr-FR" altLang="fr-FR" sz="1385" dirty="0"/>
              <a:t>Postes de transformation THT</a:t>
            </a:r>
          </a:p>
        </p:txBody>
      </p:sp>
      <p:sp>
        <p:nvSpPr>
          <p:cNvPr id="47113" name="Line 14"/>
          <p:cNvSpPr>
            <a:spLocks noChangeShapeType="1"/>
          </p:cNvSpPr>
          <p:nvPr/>
        </p:nvSpPr>
        <p:spPr bwMode="auto">
          <a:xfrm flipV="1">
            <a:off x="5964116" y="4972050"/>
            <a:ext cx="1099038" cy="6901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292"/>
          </a:p>
        </p:txBody>
      </p:sp>
      <p:sp>
        <p:nvSpPr>
          <p:cNvPr id="47114" name="Line 15"/>
          <p:cNvSpPr>
            <a:spLocks noChangeShapeType="1"/>
          </p:cNvSpPr>
          <p:nvPr/>
        </p:nvSpPr>
        <p:spPr bwMode="auto">
          <a:xfrm flipV="1">
            <a:off x="5961185" y="3878874"/>
            <a:ext cx="102577" cy="178337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292"/>
          </a:p>
        </p:txBody>
      </p:sp>
      <p:sp>
        <p:nvSpPr>
          <p:cNvPr id="47115" name="Oval 16"/>
          <p:cNvSpPr>
            <a:spLocks noChangeArrowheads="1"/>
          </p:cNvSpPr>
          <p:nvPr/>
        </p:nvSpPr>
        <p:spPr bwMode="auto">
          <a:xfrm>
            <a:off x="5502519" y="630115"/>
            <a:ext cx="82062" cy="82062"/>
          </a:xfrm>
          <a:prstGeom prst="ellipse">
            <a:avLst/>
          </a:prstGeom>
          <a:solidFill>
            <a:srgbClr val="8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>
              <a:buClr>
                <a:srgbClr val="0C8F5D"/>
              </a:buClr>
            </a:pPr>
            <a:endParaRPr lang="fr-FR" altLang="fr-FR" sz="738"/>
          </a:p>
        </p:txBody>
      </p:sp>
      <p:pic>
        <p:nvPicPr>
          <p:cNvPr id="47118" name="Picture 14" descr="Réseau gaz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2" t="12497" r="18213" b="18407"/>
          <a:stretch>
            <a:fillRect/>
          </a:stretch>
        </p:blipFill>
        <p:spPr bwMode="auto">
          <a:xfrm>
            <a:off x="1296866" y="1175239"/>
            <a:ext cx="3660531" cy="5468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9" name="Text Box 5"/>
          <p:cNvSpPr txBox="1">
            <a:spLocks noChangeArrowheads="1"/>
          </p:cNvSpPr>
          <p:nvPr/>
        </p:nvSpPr>
        <p:spPr bwMode="auto">
          <a:xfrm>
            <a:off x="90854" y="6074020"/>
            <a:ext cx="3132992" cy="234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571500" indent="-4318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1143000" indent="-1905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714500" indent="-188913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192088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>
                <a:srgbClr val="0C8F5D"/>
              </a:buClr>
              <a:buSzTx/>
              <a:buFontTx/>
              <a:buNone/>
            </a:pPr>
            <a:r>
              <a:rPr lang="fr-FR" altLang="fr-FR" sz="923">
                <a:latin typeface="Arial Narrow" panose="020B0606020202030204" pitchFamily="34" charset="0"/>
              </a:rPr>
              <a:t>Sources : Géorhonealpes, GrDF</a:t>
            </a: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90854" y="5682762"/>
            <a:ext cx="2791558" cy="390620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571500" indent="-4318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1143000" indent="-1905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714500" indent="-188913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192088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>
                <a:srgbClr val="0C8F5D"/>
              </a:buClr>
              <a:buSzTx/>
              <a:buFontTx/>
              <a:buNone/>
              <a:defRPr/>
            </a:pPr>
            <a:r>
              <a:rPr lang="fr-FR" altLang="fr-FR" sz="969" b="1" dirty="0">
                <a:latin typeface="Arial Narrow" panose="020B0606020202030204" pitchFamily="34" charset="0"/>
              </a:rPr>
              <a:t>Réseau de transport de gaz et communes desservies en gaz sur le territoire de Métropole Savoie</a:t>
            </a:r>
          </a:p>
        </p:txBody>
      </p:sp>
      <p:sp>
        <p:nvSpPr>
          <p:cNvPr id="47122" name="Rectangle 12"/>
          <p:cNvSpPr>
            <a:spLocks noChangeArrowheads="1"/>
          </p:cNvSpPr>
          <p:nvPr/>
        </p:nvSpPr>
        <p:spPr bwMode="auto">
          <a:xfrm>
            <a:off x="130600" y="573723"/>
            <a:ext cx="4958862" cy="1055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231" rIns="33231" anchor="ctr"/>
          <a:lstStyle>
            <a:lvl1pPr marL="685800" indent="-685800" defTabSz="635000"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685800" indent="-685800" defTabSz="6350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685800" indent="-685800" defTabSz="6350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685800" indent="-685800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685800" indent="-685800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1430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6002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0574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5146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Aft>
                <a:spcPct val="0"/>
              </a:spcAft>
              <a:buClr>
                <a:srgbClr val="FF9933"/>
              </a:buClr>
              <a:buSzTx/>
              <a:buFontTx/>
              <a:buNone/>
            </a:pPr>
            <a:r>
              <a:rPr lang="fr-FR" altLang="fr-FR" sz="2308" dirty="0">
                <a:solidFill>
                  <a:srgbClr val="008080"/>
                </a:solidFill>
                <a:latin typeface="Arial" panose="020B0604020202020204" pitchFamily="34" charset="0"/>
              </a:rPr>
              <a:t>A.3.</a:t>
            </a:r>
            <a:r>
              <a:rPr lang="fr-FR" altLang="fr-FR" sz="2308" dirty="0">
                <a:latin typeface="Arial" panose="020B0604020202020204" pitchFamily="34" charset="0"/>
              </a:rPr>
              <a:t> Approvisionnement en électricité et gaz</a:t>
            </a:r>
            <a:endParaRPr lang="fr-FR" altLang="fr-FR" sz="2308" i="1" dirty="0">
              <a:latin typeface="Arial" panose="020B0604020202020204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/>
          <a:srcRect b="85695"/>
          <a:stretch>
            <a:fillRect/>
          </a:stretch>
        </p:blipFill>
        <p:spPr bwMode="auto">
          <a:xfrm>
            <a:off x="-22807" y="-205153"/>
            <a:ext cx="9205546" cy="10052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</p:pic>
      <p:sp>
        <p:nvSpPr>
          <p:cNvPr id="47116" name="Line 17"/>
          <p:cNvSpPr>
            <a:spLocks noChangeShapeType="1"/>
          </p:cNvSpPr>
          <p:nvPr/>
        </p:nvSpPr>
        <p:spPr bwMode="auto">
          <a:xfrm flipH="1" flipV="1">
            <a:off x="5550877" y="1010848"/>
            <a:ext cx="407377" cy="493981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292"/>
          </a:p>
        </p:txBody>
      </p:sp>
      <p:sp>
        <p:nvSpPr>
          <p:cNvPr id="20" name="Rectangle 19"/>
          <p:cNvSpPr/>
          <p:nvPr/>
        </p:nvSpPr>
        <p:spPr>
          <a:xfrm>
            <a:off x="7668344" y="-23129"/>
            <a:ext cx="13628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sz="2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Tension</a:t>
            </a:r>
            <a:endParaRPr lang="fr-F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14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2"/>
          <a:srcRect l="30987" r="4660" b="5348"/>
          <a:stretch>
            <a:fillRect/>
          </a:stretch>
        </p:blipFill>
        <p:spPr bwMode="auto">
          <a:xfrm>
            <a:off x="0" y="1857364"/>
            <a:ext cx="1928794" cy="500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3857620" y="714356"/>
            <a:ext cx="5286380" cy="142876"/>
          </a:xfrm>
          <a:prstGeom prst="rect">
            <a:avLst/>
          </a:prstGeom>
          <a:solidFill>
            <a:srgbClr val="E74B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Shape 112"/>
          <p:cNvSpPr/>
          <p:nvPr/>
        </p:nvSpPr>
        <p:spPr>
          <a:xfrm>
            <a:off x="0" y="0"/>
            <a:ext cx="9144000" cy="714356"/>
          </a:xfrm>
          <a:prstGeom prst="rect">
            <a:avLst/>
          </a:prstGeom>
          <a:solidFill>
            <a:srgbClr val="67B1A4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11" name="ZoneTexte 10"/>
          <p:cNvSpPr txBox="1"/>
          <p:nvPr/>
        </p:nvSpPr>
        <p:spPr>
          <a:xfrm>
            <a:off x="2285984" y="109839"/>
            <a:ext cx="5742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Révision du </a:t>
            </a:r>
            <a:r>
              <a:rPr lang="fr-FR" sz="2400" b="1" dirty="0" err="1" smtClean="0">
                <a:solidFill>
                  <a:schemeClr val="bg1"/>
                </a:solidFill>
              </a:rPr>
              <a:t>SCoT</a:t>
            </a:r>
            <a:r>
              <a:rPr lang="fr-FR" sz="2400" b="1" dirty="0" smtClean="0">
                <a:solidFill>
                  <a:schemeClr val="bg1"/>
                </a:solidFill>
              </a:rPr>
              <a:t> Métropole Savoie </a:t>
            </a:r>
          </a:p>
        </p:txBody>
      </p:sp>
      <p:sp>
        <p:nvSpPr>
          <p:cNvPr id="12" name="Shape 119"/>
          <p:cNvSpPr txBox="1"/>
          <p:nvPr/>
        </p:nvSpPr>
        <p:spPr>
          <a:xfrm>
            <a:off x="2291681" y="2204864"/>
            <a:ext cx="5916987" cy="3384376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342900" indent="-342900" eaLnBrk="0" fontAlgn="base" hangingPunct="0">
              <a:buFont typeface="Wingdings" panose="05000000000000000000" pitchFamily="2" charset="2"/>
              <a:buChar char="Ø"/>
            </a:pPr>
            <a:r>
              <a:rPr lang="fr-CH" sz="2400" b="1" dirty="0"/>
              <a:t>Profil énergétique du territoire du </a:t>
            </a:r>
            <a:r>
              <a:rPr lang="fr-CH" sz="2400" b="1" dirty="0" err="1"/>
              <a:t>SCoT</a:t>
            </a:r>
            <a:r>
              <a:rPr lang="fr-CH" sz="2400" b="1" dirty="0"/>
              <a:t> Métropole </a:t>
            </a:r>
            <a:r>
              <a:rPr lang="fr-CH" sz="2400" b="1" dirty="0" smtClean="0"/>
              <a:t>Savoie</a:t>
            </a:r>
          </a:p>
          <a:p>
            <a:pPr eaLnBrk="0" fontAlgn="base" hangingPunct="0"/>
            <a:endParaRPr lang="fr-FR" sz="2400" dirty="0"/>
          </a:p>
          <a:p>
            <a:pPr marL="342900" indent="-342900" eaLnBrk="0" fontAlgn="base" hangingPunct="0">
              <a:buFont typeface="Wingdings" panose="05000000000000000000" pitchFamily="2" charset="2"/>
              <a:buChar char="Ø"/>
            </a:pPr>
            <a:r>
              <a:rPr lang="fr-FR" sz="2400" b="1" dirty="0"/>
              <a:t>Gisements d'économie d'énergie et de développement des énergies </a:t>
            </a:r>
            <a:r>
              <a:rPr lang="fr-FR" sz="2400" b="1" dirty="0" smtClean="0"/>
              <a:t>renouvelables</a:t>
            </a:r>
          </a:p>
          <a:p>
            <a:pPr eaLnBrk="0" fontAlgn="base" hangingPunct="0"/>
            <a:endParaRPr lang="fr-FR" sz="2400" dirty="0"/>
          </a:p>
          <a:p>
            <a:pPr marL="342900" indent="-342900" eaLnBrk="0" fontAlgn="base" hangingPunct="0">
              <a:buFont typeface="Wingdings" panose="05000000000000000000" pitchFamily="2" charset="2"/>
              <a:buChar char="Ø"/>
            </a:pPr>
            <a:r>
              <a:rPr lang="fr-FR" sz="2400" b="1" dirty="0"/>
              <a:t>Eléments de choix des scénarios </a:t>
            </a:r>
            <a:r>
              <a:rPr lang="fr-FR" sz="2400" b="1" dirty="0" smtClean="0"/>
              <a:t>énergétiques</a:t>
            </a:r>
          </a:p>
          <a:p>
            <a:pPr eaLnBrk="0" fontAlgn="base" hangingPunct="0"/>
            <a:endParaRPr lang="fr-FR" sz="2400" dirty="0"/>
          </a:p>
          <a:p>
            <a:pPr marL="342900" indent="-342900" eaLnBrk="0" fontAlgn="base" hangingPunct="0">
              <a:buFont typeface="Wingdings" panose="05000000000000000000" pitchFamily="2" charset="2"/>
              <a:buChar char="Ø"/>
            </a:pPr>
            <a:r>
              <a:rPr lang="fr-FR" sz="2400" b="1" dirty="0"/>
              <a:t>Suites de l’étude</a:t>
            </a:r>
            <a:endParaRPr lang="fr-FR" sz="2400" dirty="0"/>
          </a:p>
          <a:p>
            <a:pPr marL="269875" indent="-269875">
              <a:lnSpc>
                <a:spcPct val="150000"/>
              </a:lnSpc>
              <a:buClr>
                <a:srgbClr val="67B1A4"/>
              </a:buClr>
              <a:buSzPct val="120000"/>
            </a:pPr>
            <a:r>
              <a:rPr lang="fr-FR" sz="2400" b="1" dirty="0" smtClean="0"/>
              <a:t>	</a:t>
            </a:r>
          </a:p>
          <a:p>
            <a:pPr marL="539750" lvl="1" indent="-363538">
              <a:lnSpc>
                <a:spcPct val="200000"/>
              </a:lnSpc>
              <a:buClr>
                <a:srgbClr val="67B1A4"/>
              </a:buClr>
              <a:buSzPct val="100000"/>
              <a:buFont typeface="Arial" pitchFamily="34" charset="0"/>
              <a:buChar char="•"/>
            </a:pPr>
            <a:endParaRPr lang="fr-FR" sz="2400" b="1" dirty="0" smtClean="0">
              <a:solidFill>
                <a:srgbClr val="67B1A4"/>
              </a:solidFill>
            </a:endParaRPr>
          </a:p>
          <a:p>
            <a:pPr>
              <a:buClr>
                <a:srgbClr val="000000"/>
              </a:buClr>
              <a:buSzPct val="25000"/>
            </a:pPr>
            <a:r>
              <a:rPr lang="fr-FR" sz="2400" dirty="0"/>
              <a:t>	</a:t>
            </a:r>
            <a:endParaRPr lang="fr-FR" sz="2400" dirty="0">
              <a:solidFill>
                <a:schemeClr val="tx1"/>
              </a:solidFill>
            </a:endParaRPr>
          </a:p>
          <a:p>
            <a:pPr marL="285750" indent="-285750">
              <a:buClr>
                <a:srgbClr val="000000"/>
              </a:buClr>
              <a:buSzPct val="25000"/>
              <a:buFont typeface="Arial" panose="020B0604020202020204" pitchFamily="34" charset="0"/>
              <a:buChar char="•"/>
            </a:pPr>
            <a:endParaRPr lang="fr-FR" sz="2400" dirty="0"/>
          </a:p>
        </p:txBody>
      </p:sp>
      <p:sp>
        <p:nvSpPr>
          <p:cNvPr id="16" name="Rectangle 15"/>
          <p:cNvSpPr/>
          <p:nvPr/>
        </p:nvSpPr>
        <p:spPr>
          <a:xfrm>
            <a:off x="1857356" y="0"/>
            <a:ext cx="357190" cy="17144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Shape 91"/>
          <p:cNvSpPr/>
          <p:nvPr/>
        </p:nvSpPr>
        <p:spPr>
          <a:xfrm>
            <a:off x="0" y="0"/>
            <a:ext cx="1981199" cy="1352553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21" name="Shape 92"/>
          <p:cNvSpPr/>
          <p:nvPr/>
        </p:nvSpPr>
        <p:spPr>
          <a:xfrm>
            <a:off x="123843" y="142877"/>
            <a:ext cx="1811300" cy="649286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13" name="Rectangle 12"/>
          <p:cNvSpPr/>
          <p:nvPr/>
        </p:nvSpPr>
        <p:spPr>
          <a:xfrm>
            <a:off x="1935143" y="1211033"/>
            <a:ext cx="707236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r>
              <a:rPr lang="fr-FR" sz="1800" dirty="0" smtClean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 – Planification énergétique</a:t>
            </a:r>
          </a:p>
          <a:p>
            <a:pPr>
              <a:buClr>
                <a:srgbClr val="67B1A4"/>
              </a:buClr>
              <a:buSzPct val="120000"/>
            </a:pPr>
            <a:endParaRPr lang="fr-FR" dirty="0" smtClean="0">
              <a:solidFill>
                <a:srgbClr val="67B1A4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>
              <a:buClr>
                <a:srgbClr val="67B1A4"/>
              </a:buClr>
              <a:buSzPct val="120000"/>
              <a:buFont typeface="Courier New" pitchFamily="49" charset="0"/>
              <a:buChar char="o"/>
            </a:pPr>
            <a:endParaRPr lang="fr-FR" dirty="0" smtClean="0">
              <a:solidFill>
                <a:srgbClr val="E74B14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54407009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1820008" y="1258767"/>
            <a:ext cx="2423746" cy="325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4B70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231" rIns="33231"/>
          <a:lstStyle>
            <a:lvl1pPr marL="431800" indent="-431800" defTabSz="635000"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863600" indent="-431800" defTabSz="6350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2286000" indent="-190500" defTabSz="6350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2665413" indent="-188913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048000" indent="-192088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5052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9624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4196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8768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fr-FR" altLang="fr-FR" sz="2585" b="1">
                <a:solidFill>
                  <a:schemeClr val="bg1"/>
                </a:solidFill>
              </a:rPr>
              <a:t>Périmètre élargi</a:t>
            </a:r>
            <a:endParaRPr lang="fr-CH" altLang="fr-FR" sz="2585">
              <a:solidFill>
                <a:schemeClr val="bg1"/>
              </a:solidFill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title"/>
          </p:nvPr>
        </p:nvSpPr>
        <p:spPr>
          <a:xfrm>
            <a:off x="899592" y="2774695"/>
            <a:ext cx="8657492" cy="1460988"/>
          </a:xfrm>
          <a:noFill/>
        </p:spPr>
        <p:txBody>
          <a:bodyPr/>
          <a:lstStyle/>
          <a:p>
            <a:pPr algn="l"/>
            <a:r>
              <a:rPr lang="fr-FR" altLang="fr-FR" sz="2954" dirty="0">
                <a:solidFill>
                  <a:srgbClr val="008080"/>
                </a:solidFill>
              </a:rPr>
              <a:t>B. </a:t>
            </a:r>
            <a:r>
              <a:rPr lang="fr-FR" altLang="fr-FR" sz="2862" dirty="0">
                <a:solidFill>
                  <a:srgbClr val="008080"/>
                </a:solidFill>
              </a:rPr>
              <a:t>Gisements d'économies d'énergies </a:t>
            </a:r>
            <a:r>
              <a:rPr lang="fr-FR" altLang="fr-FR" sz="2862" dirty="0">
                <a:solidFill>
                  <a:srgbClr val="008080"/>
                </a:solidFill>
              </a:rPr>
              <a:t/>
            </a:r>
            <a:br>
              <a:rPr lang="fr-FR" altLang="fr-FR" sz="2862" dirty="0">
                <a:solidFill>
                  <a:srgbClr val="008080"/>
                </a:solidFill>
              </a:rPr>
            </a:br>
            <a:r>
              <a:rPr lang="fr-FR" altLang="fr-FR" sz="2862" dirty="0" smtClean="0">
                <a:solidFill>
                  <a:srgbClr val="008080"/>
                </a:solidFill>
              </a:rPr>
              <a:t>     Gisements </a:t>
            </a:r>
            <a:r>
              <a:rPr lang="fr-FR" altLang="fr-FR" sz="2862" dirty="0" smtClean="0">
                <a:solidFill>
                  <a:srgbClr val="008080"/>
                </a:solidFill>
              </a:rPr>
              <a:t>d’énergies renouvelables</a:t>
            </a:r>
            <a:r>
              <a:rPr lang="fr-FR" altLang="fr-FR" sz="2862" dirty="0">
                <a:solidFill>
                  <a:srgbClr val="008080"/>
                </a:solidFill>
              </a:rPr>
              <a:t/>
            </a:r>
            <a:br>
              <a:rPr lang="fr-FR" altLang="fr-FR" sz="2862" dirty="0">
                <a:solidFill>
                  <a:srgbClr val="008080"/>
                </a:solidFill>
              </a:rPr>
            </a:br>
            <a:r>
              <a:rPr lang="fr-FR" altLang="fr-FR" sz="2862" dirty="0">
                <a:solidFill>
                  <a:srgbClr val="008080"/>
                </a:solidFill>
              </a:rPr>
              <a:t/>
            </a:r>
            <a:br>
              <a:rPr lang="fr-FR" altLang="fr-FR" sz="2862" dirty="0">
                <a:solidFill>
                  <a:srgbClr val="008080"/>
                </a:solidFill>
              </a:rPr>
            </a:br>
            <a:r>
              <a:rPr lang="fr-FR" altLang="fr-FR" sz="2954" dirty="0">
                <a:solidFill>
                  <a:srgbClr val="008080"/>
                </a:solidFill>
              </a:rPr>
              <a:t>C. </a:t>
            </a:r>
            <a:r>
              <a:rPr lang="fr-FR" altLang="fr-FR" sz="2862" dirty="0">
                <a:solidFill>
                  <a:srgbClr val="008080"/>
                </a:solidFill>
              </a:rPr>
              <a:t>Eléments de choix des scénarios énergétiques</a:t>
            </a:r>
          </a:p>
        </p:txBody>
      </p:sp>
      <p:pic>
        <p:nvPicPr>
          <p:cNvPr id="49156" name="Picture 10" descr="Logo_Metropole_Savo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492" y="263769"/>
            <a:ext cx="1789235" cy="769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Rectangle 5"/>
          <p:cNvSpPr>
            <a:spLocks noChangeArrowheads="1"/>
          </p:cNvSpPr>
          <p:nvPr/>
        </p:nvSpPr>
        <p:spPr bwMode="auto">
          <a:xfrm>
            <a:off x="-99646" y="263770"/>
            <a:ext cx="2501412" cy="1077058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FR" altLang="fr-FR" sz="738"/>
          </a:p>
        </p:txBody>
      </p:sp>
      <p:sp>
        <p:nvSpPr>
          <p:cNvPr id="49159" name="Rectangle 6"/>
          <p:cNvSpPr>
            <a:spLocks noChangeArrowheads="1"/>
          </p:cNvSpPr>
          <p:nvPr/>
        </p:nvSpPr>
        <p:spPr bwMode="auto">
          <a:xfrm>
            <a:off x="6948854" y="-43961"/>
            <a:ext cx="2501412" cy="1077058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FR" altLang="fr-FR" sz="738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 b="85695"/>
          <a:stretch>
            <a:fillRect/>
          </a:stretch>
        </p:blipFill>
        <p:spPr bwMode="auto">
          <a:xfrm>
            <a:off x="-4943" y="-77676"/>
            <a:ext cx="9205546" cy="10052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332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Line 42"/>
          <p:cNvSpPr>
            <a:spLocks noChangeShapeType="1"/>
          </p:cNvSpPr>
          <p:nvPr/>
        </p:nvSpPr>
        <p:spPr bwMode="auto">
          <a:xfrm flipH="1">
            <a:off x="4445977" y="2690446"/>
            <a:ext cx="14654" cy="67554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292"/>
          </a:p>
        </p:txBody>
      </p:sp>
      <p:sp>
        <p:nvSpPr>
          <p:cNvPr id="50180" name="Line 42"/>
          <p:cNvSpPr>
            <a:spLocks noChangeShapeType="1"/>
          </p:cNvSpPr>
          <p:nvPr/>
        </p:nvSpPr>
        <p:spPr bwMode="auto">
          <a:xfrm>
            <a:off x="3143251" y="2760785"/>
            <a:ext cx="338503" cy="18434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292"/>
          </a:p>
        </p:txBody>
      </p:sp>
      <p:sp>
        <p:nvSpPr>
          <p:cNvPr id="50181" name="AutoShape 39"/>
          <p:cNvSpPr>
            <a:spLocks/>
          </p:cNvSpPr>
          <p:nvPr/>
        </p:nvSpPr>
        <p:spPr bwMode="auto">
          <a:xfrm rot="5400000">
            <a:off x="7013331" y="1496158"/>
            <a:ext cx="128954" cy="3147646"/>
          </a:xfrm>
          <a:prstGeom prst="rightBracket">
            <a:avLst>
              <a:gd name="adj" fmla="val 135832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endParaRPr lang="fr-FR" altLang="fr-FR" sz="738"/>
          </a:p>
        </p:txBody>
      </p:sp>
      <p:sp>
        <p:nvSpPr>
          <p:cNvPr id="50182" name="Line 36"/>
          <p:cNvSpPr>
            <a:spLocks noChangeShapeType="1"/>
          </p:cNvSpPr>
          <p:nvPr/>
        </p:nvSpPr>
        <p:spPr bwMode="auto">
          <a:xfrm>
            <a:off x="1916723" y="2690446"/>
            <a:ext cx="155331" cy="958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292"/>
          </a:p>
        </p:txBody>
      </p:sp>
      <p:sp>
        <p:nvSpPr>
          <p:cNvPr id="50183" name="Line 34"/>
          <p:cNvSpPr>
            <a:spLocks noChangeShapeType="1"/>
          </p:cNvSpPr>
          <p:nvPr/>
        </p:nvSpPr>
        <p:spPr bwMode="auto">
          <a:xfrm flipH="1">
            <a:off x="633046" y="2727081"/>
            <a:ext cx="169985" cy="50409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292"/>
          </a:p>
        </p:txBody>
      </p:sp>
      <p:sp>
        <p:nvSpPr>
          <p:cNvPr id="50184" name="Rectangle 3"/>
          <p:cNvSpPr>
            <a:spLocks noChangeArrowheads="1"/>
          </p:cNvSpPr>
          <p:nvPr/>
        </p:nvSpPr>
        <p:spPr bwMode="auto">
          <a:xfrm>
            <a:off x="1994388" y="696058"/>
            <a:ext cx="7926265" cy="1055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231" rIns="33231" anchor="ctr"/>
          <a:lstStyle>
            <a:lvl1pPr marL="685800" indent="-685800" defTabSz="635000"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685800" indent="-685800" defTabSz="6350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685800" indent="-685800" defTabSz="6350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685800" indent="-685800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685800" indent="-685800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1430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6002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0574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5146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Aft>
                <a:spcPct val="0"/>
              </a:spcAft>
              <a:buClr>
                <a:srgbClr val="FF9933"/>
              </a:buClr>
              <a:buSzTx/>
              <a:buFontTx/>
              <a:buNone/>
            </a:pPr>
            <a:r>
              <a:rPr lang="fr-FR" altLang="fr-FR" sz="2308" dirty="0">
                <a:solidFill>
                  <a:srgbClr val="008080"/>
                </a:solidFill>
                <a:latin typeface="Arial" panose="020B0604020202020204" pitchFamily="34" charset="0"/>
              </a:rPr>
              <a:t>B.</a:t>
            </a:r>
            <a:r>
              <a:rPr lang="fr-FR" altLang="fr-FR" sz="2308" dirty="0">
                <a:latin typeface="Arial" panose="020B0604020202020204" pitchFamily="34" charset="0"/>
              </a:rPr>
              <a:t> G</a:t>
            </a:r>
            <a:r>
              <a:rPr lang="fr-FR" altLang="fr-FR" sz="2308" i="1" dirty="0">
                <a:latin typeface="Arial" panose="020B0604020202020204" pitchFamily="34" charset="0"/>
              </a:rPr>
              <a:t>isement d'économies d'énergie</a:t>
            </a:r>
          </a:p>
          <a:p>
            <a:pPr>
              <a:spcAft>
                <a:spcPct val="0"/>
              </a:spcAft>
              <a:buClr>
                <a:srgbClr val="FF9933"/>
              </a:buClr>
              <a:buSzTx/>
              <a:buFontTx/>
              <a:buNone/>
            </a:pPr>
            <a:r>
              <a:rPr lang="fr-FR" altLang="fr-FR" sz="1846" i="1" dirty="0">
                <a:latin typeface="Arial" panose="020B0604020202020204" pitchFamily="34" charset="0"/>
              </a:rPr>
              <a:t>Méthodologie (en cours de validation par le </a:t>
            </a:r>
            <a:r>
              <a:rPr lang="fr-FR" altLang="fr-FR" sz="1846" i="1" dirty="0" err="1">
                <a:latin typeface="Arial" panose="020B0604020202020204" pitchFamily="34" charset="0"/>
              </a:rPr>
              <a:t>CoPil</a:t>
            </a:r>
            <a:r>
              <a:rPr lang="fr-FR" altLang="fr-FR" sz="1846" i="1" dirty="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50185" name="Text Box 28"/>
          <p:cNvSpPr txBox="1">
            <a:spLocks noChangeArrowheads="1"/>
          </p:cNvSpPr>
          <p:nvPr/>
        </p:nvSpPr>
        <p:spPr bwMode="auto">
          <a:xfrm>
            <a:off x="284284" y="2384181"/>
            <a:ext cx="996462" cy="550985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1108" b="1"/>
              <a:t>RESIDENTIEL</a:t>
            </a:r>
          </a:p>
        </p:txBody>
      </p:sp>
      <p:sp>
        <p:nvSpPr>
          <p:cNvPr id="50186" name="Text Box 29"/>
          <p:cNvSpPr txBox="1">
            <a:spLocks noChangeArrowheads="1"/>
          </p:cNvSpPr>
          <p:nvPr/>
        </p:nvSpPr>
        <p:spPr bwMode="auto">
          <a:xfrm>
            <a:off x="1412631" y="2384181"/>
            <a:ext cx="996462" cy="550985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1108" b="1"/>
              <a:t>TERTIAIRE</a:t>
            </a:r>
          </a:p>
        </p:txBody>
      </p:sp>
      <p:sp>
        <p:nvSpPr>
          <p:cNvPr id="50187" name="Text Box 30"/>
          <p:cNvSpPr txBox="1">
            <a:spLocks noChangeArrowheads="1"/>
          </p:cNvSpPr>
          <p:nvPr/>
        </p:nvSpPr>
        <p:spPr bwMode="auto">
          <a:xfrm>
            <a:off x="5380892" y="2384181"/>
            <a:ext cx="996462" cy="602273"/>
          </a:xfrm>
          <a:prstGeom prst="rect">
            <a:avLst/>
          </a:prstGeom>
          <a:solidFill>
            <a:srgbClr val="E3D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1108" b="1"/>
              <a:t>INDUSTRIE</a:t>
            </a:r>
          </a:p>
        </p:txBody>
      </p:sp>
      <p:sp>
        <p:nvSpPr>
          <p:cNvPr id="50188" name="Text Box 31"/>
          <p:cNvSpPr txBox="1">
            <a:spLocks noChangeArrowheads="1"/>
          </p:cNvSpPr>
          <p:nvPr/>
        </p:nvSpPr>
        <p:spPr bwMode="auto">
          <a:xfrm>
            <a:off x="6519497" y="2384181"/>
            <a:ext cx="1195754" cy="602273"/>
          </a:xfrm>
          <a:prstGeom prst="rect">
            <a:avLst/>
          </a:prstGeom>
          <a:solidFill>
            <a:srgbClr val="E3D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1108" b="1"/>
              <a:t>AGRICULTURE</a:t>
            </a:r>
          </a:p>
        </p:txBody>
      </p:sp>
      <p:sp>
        <p:nvSpPr>
          <p:cNvPr id="50189" name="Text Box 32"/>
          <p:cNvSpPr txBox="1">
            <a:spLocks noChangeArrowheads="1"/>
          </p:cNvSpPr>
          <p:nvPr/>
        </p:nvSpPr>
        <p:spPr bwMode="auto">
          <a:xfrm>
            <a:off x="2558562" y="2381251"/>
            <a:ext cx="1233854" cy="553915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1108" b="1"/>
              <a:t>TRANSPORT LOCAL DE PERSONNES</a:t>
            </a:r>
          </a:p>
        </p:txBody>
      </p:sp>
      <p:sp>
        <p:nvSpPr>
          <p:cNvPr id="50190" name="Text Box 33"/>
          <p:cNvSpPr txBox="1">
            <a:spLocks noChangeArrowheads="1"/>
          </p:cNvSpPr>
          <p:nvPr/>
        </p:nvSpPr>
        <p:spPr bwMode="auto">
          <a:xfrm>
            <a:off x="3873012" y="2372458"/>
            <a:ext cx="1233854" cy="562708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1108" b="1"/>
              <a:t>TRANSPORT LOCAL DE MARCHANDISES</a:t>
            </a:r>
          </a:p>
        </p:txBody>
      </p:sp>
      <p:sp>
        <p:nvSpPr>
          <p:cNvPr id="50191" name="Text Box 35"/>
          <p:cNvSpPr txBox="1">
            <a:spLocks noChangeArrowheads="1"/>
          </p:cNvSpPr>
          <p:nvPr/>
        </p:nvSpPr>
        <p:spPr bwMode="auto">
          <a:xfrm>
            <a:off x="120161" y="3231174"/>
            <a:ext cx="1324708" cy="109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008080"/>
              </a:buClr>
              <a:buFontTx/>
              <a:buChar char="•"/>
            </a:pPr>
            <a:r>
              <a:rPr lang="fr-FR" altLang="fr-FR" sz="1015"/>
              <a:t> </a:t>
            </a:r>
            <a:r>
              <a:rPr lang="fr-FR" altLang="fr-FR" sz="1015" b="1"/>
              <a:t>Rénovation du parc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rgbClr val="008080"/>
              </a:buClr>
              <a:buFontTx/>
              <a:buChar char="•"/>
            </a:pPr>
            <a:r>
              <a:rPr lang="fr-FR" altLang="fr-FR" sz="1015"/>
              <a:t> Réduction de la consommation d'électricité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rgbClr val="008080"/>
              </a:buClr>
              <a:buFontTx/>
              <a:buChar char="•"/>
            </a:pPr>
            <a:r>
              <a:rPr lang="fr-FR" altLang="fr-FR" sz="1015"/>
              <a:t> Amélioration des rendements (chaudière)</a:t>
            </a:r>
          </a:p>
        </p:txBody>
      </p:sp>
      <p:sp>
        <p:nvSpPr>
          <p:cNvPr id="50192" name="Text Box 37"/>
          <p:cNvSpPr txBox="1">
            <a:spLocks noChangeArrowheads="1"/>
          </p:cNvSpPr>
          <p:nvPr/>
        </p:nvSpPr>
        <p:spPr bwMode="auto">
          <a:xfrm>
            <a:off x="1320312" y="3648808"/>
            <a:ext cx="1691054" cy="152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008080"/>
              </a:buClr>
              <a:buFontTx/>
              <a:buChar char="•"/>
            </a:pPr>
            <a:r>
              <a:rPr lang="fr-FR" altLang="fr-FR" sz="1015"/>
              <a:t> </a:t>
            </a:r>
            <a:r>
              <a:rPr lang="fr-FR" altLang="fr-FR" sz="1015" b="1"/>
              <a:t>Rénovation du parc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rgbClr val="008080"/>
              </a:buClr>
              <a:buFontTx/>
              <a:buChar char="•"/>
            </a:pPr>
            <a:r>
              <a:rPr lang="fr-FR" altLang="fr-FR" sz="1015"/>
              <a:t> Réduction de la consommation d'électricité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rgbClr val="008080"/>
              </a:buClr>
              <a:buFontTx/>
              <a:buChar char="•"/>
            </a:pPr>
            <a:r>
              <a:rPr lang="fr-FR" altLang="fr-FR" sz="1015"/>
              <a:t> Amélioration des rendements (chaud et froid)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rgbClr val="008080"/>
              </a:buClr>
              <a:buFontTx/>
              <a:buChar char="•"/>
            </a:pPr>
            <a:r>
              <a:rPr lang="fr-FR" altLang="fr-FR" sz="1015"/>
              <a:t> Amélioration de l'éclairage (dont éclairage public)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rgbClr val="008080"/>
              </a:buClr>
              <a:buFontTx/>
              <a:buChar char="•"/>
            </a:pPr>
            <a:r>
              <a:rPr lang="fr-FR" altLang="fr-FR" sz="1015"/>
              <a:t> Régulation</a:t>
            </a:r>
          </a:p>
        </p:txBody>
      </p:sp>
      <p:sp>
        <p:nvSpPr>
          <p:cNvPr id="50193" name="Line 40"/>
          <p:cNvSpPr>
            <a:spLocks noChangeShapeType="1"/>
          </p:cNvSpPr>
          <p:nvPr/>
        </p:nvSpPr>
        <p:spPr bwMode="auto">
          <a:xfrm>
            <a:off x="7076343" y="3141785"/>
            <a:ext cx="0" cy="30773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292"/>
          </a:p>
        </p:txBody>
      </p:sp>
      <p:sp>
        <p:nvSpPr>
          <p:cNvPr id="50194" name="Text Box 41"/>
          <p:cNvSpPr txBox="1">
            <a:spLocks noChangeArrowheads="1"/>
          </p:cNvSpPr>
          <p:nvPr/>
        </p:nvSpPr>
        <p:spPr bwMode="auto">
          <a:xfrm>
            <a:off x="6035920" y="3490546"/>
            <a:ext cx="2293326" cy="1029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266700" indent="-84138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008080"/>
              </a:buClr>
              <a:buFontTx/>
              <a:buChar char="•"/>
            </a:pPr>
            <a:r>
              <a:rPr lang="fr-FR" altLang="fr-FR" sz="1015"/>
              <a:t> Potentiel de réduction maximal défini dans le SRCAE Rhône-Alpes pour 2020:</a:t>
            </a:r>
          </a:p>
          <a:p>
            <a:pPr lvl="1">
              <a:lnSpc>
                <a:spcPct val="90000"/>
              </a:lnSpc>
              <a:spcBef>
                <a:spcPct val="50000"/>
              </a:spcBef>
              <a:buClr>
                <a:srgbClr val="008080"/>
              </a:buClr>
              <a:buFontTx/>
              <a:buChar char="-"/>
            </a:pPr>
            <a:r>
              <a:rPr lang="fr-FR" altLang="fr-FR" sz="1015"/>
              <a:t>Industrie : réduction de 22.4 %</a:t>
            </a:r>
          </a:p>
          <a:p>
            <a:pPr lvl="1">
              <a:lnSpc>
                <a:spcPct val="90000"/>
              </a:lnSpc>
              <a:spcBef>
                <a:spcPct val="50000"/>
              </a:spcBef>
              <a:buClr>
                <a:srgbClr val="008080"/>
              </a:buClr>
              <a:buFontTx/>
              <a:buChar char="-"/>
            </a:pPr>
            <a:r>
              <a:rPr lang="fr-FR" altLang="fr-FR" sz="1015"/>
              <a:t>Agriculture : réduction de 38.1 %</a:t>
            </a:r>
          </a:p>
          <a:p>
            <a:pPr lvl="1">
              <a:lnSpc>
                <a:spcPct val="90000"/>
              </a:lnSpc>
              <a:spcBef>
                <a:spcPct val="50000"/>
              </a:spcBef>
              <a:buClr>
                <a:srgbClr val="008080"/>
              </a:buClr>
              <a:buFontTx/>
              <a:buChar char="-"/>
            </a:pPr>
            <a:r>
              <a:rPr lang="fr-FR" altLang="fr-FR" sz="1015"/>
              <a:t>Transport : réduction de 40 %</a:t>
            </a:r>
          </a:p>
        </p:txBody>
      </p:sp>
      <p:sp>
        <p:nvSpPr>
          <p:cNvPr id="50195" name="Text Box 43"/>
          <p:cNvSpPr txBox="1">
            <a:spLocks noChangeArrowheads="1"/>
          </p:cNvSpPr>
          <p:nvPr/>
        </p:nvSpPr>
        <p:spPr bwMode="auto">
          <a:xfrm>
            <a:off x="3064120" y="4661389"/>
            <a:ext cx="1395046" cy="1388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008080"/>
              </a:buClr>
              <a:buFontTx/>
              <a:buChar char="•"/>
            </a:pPr>
            <a:r>
              <a:rPr lang="fr-FR" altLang="fr-FR" sz="1015" b="1"/>
              <a:t> Modification de la part modale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rgbClr val="008080"/>
              </a:buClr>
              <a:buFontTx/>
              <a:buChar char="•"/>
            </a:pPr>
            <a:r>
              <a:rPr lang="fr-FR" altLang="fr-FR" sz="1015"/>
              <a:t> Télétravail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rgbClr val="008080"/>
              </a:buClr>
              <a:buFontTx/>
              <a:buChar char="•"/>
            </a:pPr>
            <a:r>
              <a:rPr lang="fr-FR" altLang="fr-FR" sz="1015"/>
              <a:t> Covoiturage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rgbClr val="008080"/>
              </a:buClr>
              <a:buFontTx/>
              <a:buChar char="•"/>
            </a:pPr>
            <a:r>
              <a:rPr lang="fr-FR" altLang="fr-FR" sz="1015"/>
              <a:t> Renouvellement des véhicules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rgbClr val="008080"/>
              </a:buClr>
            </a:pPr>
            <a:endParaRPr lang="fr-FR" altLang="fr-FR" sz="1015"/>
          </a:p>
        </p:txBody>
      </p:sp>
      <p:cxnSp>
        <p:nvCxnSpPr>
          <p:cNvPr id="50197" name="Connecteur droit 2"/>
          <p:cNvCxnSpPr>
            <a:cxnSpLocks noChangeShapeType="1"/>
          </p:cNvCxnSpPr>
          <p:nvPr/>
        </p:nvCxnSpPr>
        <p:spPr bwMode="auto">
          <a:xfrm>
            <a:off x="5238750" y="1777513"/>
            <a:ext cx="0" cy="4339003"/>
          </a:xfrm>
          <a:prstGeom prst="line">
            <a:avLst/>
          </a:prstGeom>
          <a:noFill/>
          <a:ln w="25400" algn="ctr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0198" name="Text Box 27"/>
          <p:cNvSpPr txBox="1">
            <a:spLocks noChangeArrowheads="1"/>
          </p:cNvSpPr>
          <p:nvPr/>
        </p:nvSpPr>
        <p:spPr bwMode="auto">
          <a:xfrm>
            <a:off x="284285" y="1667608"/>
            <a:ext cx="8543192" cy="281354"/>
          </a:xfrm>
          <a:prstGeom prst="rect">
            <a:avLst/>
          </a:prstGeom>
          <a:solidFill>
            <a:srgbClr val="99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1292" b="1"/>
              <a:t>GISEMENT GLOBAL D'ECONOMIES D'ENERGIE</a:t>
            </a:r>
          </a:p>
        </p:txBody>
      </p:sp>
      <p:sp>
        <p:nvSpPr>
          <p:cNvPr id="50199" name="ZoneTexte 4"/>
          <p:cNvSpPr txBox="1">
            <a:spLocks noChangeArrowheads="1"/>
          </p:cNvSpPr>
          <p:nvPr/>
        </p:nvSpPr>
        <p:spPr bwMode="auto">
          <a:xfrm>
            <a:off x="5380893" y="1959220"/>
            <a:ext cx="3456843" cy="37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fr-FR" altLang="fr-FR" sz="1846"/>
              <a:t>Hypothèses SRCAE</a:t>
            </a:r>
          </a:p>
        </p:txBody>
      </p:sp>
      <p:sp>
        <p:nvSpPr>
          <p:cNvPr id="50200" name="ZoneTexte 30"/>
          <p:cNvSpPr txBox="1">
            <a:spLocks noChangeArrowheads="1"/>
          </p:cNvSpPr>
          <p:nvPr/>
        </p:nvSpPr>
        <p:spPr bwMode="auto">
          <a:xfrm>
            <a:off x="284285" y="1962151"/>
            <a:ext cx="4822581" cy="37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fr-FR" altLang="fr-FR" sz="1846"/>
              <a:t>Hypothèses MS - BG</a:t>
            </a:r>
          </a:p>
        </p:txBody>
      </p:sp>
      <p:sp>
        <p:nvSpPr>
          <p:cNvPr id="50201" name="Text Box 30"/>
          <p:cNvSpPr txBox="1">
            <a:spLocks noChangeArrowheads="1"/>
          </p:cNvSpPr>
          <p:nvPr/>
        </p:nvSpPr>
        <p:spPr bwMode="auto">
          <a:xfrm>
            <a:off x="7841273" y="2388577"/>
            <a:ext cx="996462" cy="597877"/>
          </a:xfrm>
          <a:prstGeom prst="rect">
            <a:avLst/>
          </a:prstGeom>
          <a:solidFill>
            <a:srgbClr val="E3D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1108" b="1"/>
              <a:t>TRANSIT</a:t>
            </a:r>
          </a:p>
        </p:txBody>
      </p:sp>
      <p:sp>
        <p:nvSpPr>
          <p:cNvPr id="50202" name="Text Box 43"/>
          <p:cNvSpPr txBox="1">
            <a:spLocks noChangeArrowheads="1"/>
          </p:cNvSpPr>
          <p:nvPr/>
        </p:nvSpPr>
        <p:spPr bwMode="auto">
          <a:xfrm>
            <a:off x="3767504" y="3365989"/>
            <a:ext cx="1477108" cy="8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008080"/>
              </a:buClr>
              <a:buFontTx/>
              <a:buChar char="•"/>
            </a:pPr>
            <a:r>
              <a:rPr lang="fr-FR" altLang="fr-FR" sz="1015" b="1"/>
              <a:t> Création de plateformes logistiques </a:t>
            </a:r>
            <a:r>
              <a:rPr lang="fr-FR" altLang="fr-FR" sz="1015"/>
              <a:t>(relais véhicules électriques)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rgbClr val="008080"/>
              </a:buClr>
              <a:buFontTx/>
              <a:buChar char="•"/>
            </a:pPr>
            <a:r>
              <a:rPr lang="fr-FR" altLang="fr-FR" sz="1015"/>
              <a:t> Renouvellement des véhicules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/>
          <a:srcRect b="85695"/>
          <a:stretch>
            <a:fillRect/>
          </a:stretch>
        </p:blipFill>
        <p:spPr bwMode="auto">
          <a:xfrm>
            <a:off x="-5149" y="-162657"/>
            <a:ext cx="9205546" cy="10052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276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oneTexte 37"/>
          <p:cNvSpPr txBox="1">
            <a:spLocks noChangeArrowheads="1"/>
          </p:cNvSpPr>
          <p:nvPr/>
        </p:nvSpPr>
        <p:spPr bwMode="auto">
          <a:xfrm>
            <a:off x="7690339" y="1138604"/>
            <a:ext cx="1305658" cy="43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fr-FR" altLang="fr-FR" sz="2215"/>
              <a:t>Etat Actuel</a:t>
            </a:r>
          </a:p>
        </p:txBody>
      </p:sp>
      <p:pic>
        <p:nvPicPr>
          <p:cNvPr id="52227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" t="17960" r="734" b="1094"/>
          <a:stretch>
            <a:fillRect/>
          </a:stretch>
        </p:blipFill>
        <p:spPr bwMode="auto">
          <a:xfrm>
            <a:off x="441081" y="2441331"/>
            <a:ext cx="8181242" cy="3446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Rectangle 51"/>
          <p:cNvSpPr>
            <a:spLocks noChangeArrowheads="1"/>
          </p:cNvSpPr>
          <p:nvPr/>
        </p:nvSpPr>
        <p:spPr bwMode="auto">
          <a:xfrm>
            <a:off x="2064728" y="2567354"/>
            <a:ext cx="6450623" cy="3012831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FR" altLang="fr-FR" sz="738"/>
          </a:p>
        </p:txBody>
      </p:sp>
      <p:cxnSp>
        <p:nvCxnSpPr>
          <p:cNvPr id="49" name="Connecteur droit 48"/>
          <p:cNvCxnSpPr/>
          <p:nvPr/>
        </p:nvCxnSpPr>
        <p:spPr bwMode="auto">
          <a:xfrm flipV="1">
            <a:off x="2146789" y="2861897"/>
            <a:ext cx="6207369" cy="19050"/>
          </a:xfrm>
          <a:prstGeom prst="line">
            <a:avLst/>
          </a:prstGeom>
          <a:noFill/>
          <a:ln w="571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" name="Ellipse 55"/>
          <p:cNvSpPr/>
          <p:nvPr/>
        </p:nvSpPr>
        <p:spPr bwMode="auto">
          <a:xfrm>
            <a:off x="5996354" y="2750528"/>
            <a:ext cx="237392" cy="235926"/>
          </a:xfrm>
          <a:prstGeom prst="ellipse">
            <a:avLst/>
          </a:prstGeom>
          <a:solidFill>
            <a:srgbClr val="00B0F0"/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>
              <a:buClr>
                <a:srgbClr val="0C8F5D"/>
              </a:buClr>
              <a:defRPr/>
            </a:pPr>
            <a:endParaRPr lang="fr-FR" sz="1292"/>
          </a:p>
        </p:txBody>
      </p:sp>
      <p:cxnSp>
        <p:nvCxnSpPr>
          <p:cNvPr id="26" name="Connecteur droit 25"/>
          <p:cNvCxnSpPr/>
          <p:nvPr/>
        </p:nvCxnSpPr>
        <p:spPr bwMode="auto">
          <a:xfrm flipV="1">
            <a:off x="2146789" y="3477358"/>
            <a:ext cx="6207369" cy="17585"/>
          </a:xfrm>
          <a:prstGeom prst="line">
            <a:avLst/>
          </a:prstGeom>
          <a:noFill/>
          <a:ln w="571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Connecteur droit 26"/>
          <p:cNvCxnSpPr/>
          <p:nvPr/>
        </p:nvCxnSpPr>
        <p:spPr bwMode="auto">
          <a:xfrm flipV="1">
            <a:off x="2146789" y="4064977"/>
            <a:ext cx="6207369" cy="19050"/>
          </a:xfrm>
          <a:prstGeom prst="line">
            <a:avLst/>
          </a:prstGeom>
          <a:noFill/>
          <a:ln w="571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Connecteur droit 28"/>
          <p:cNvCxnSpPr/>
          <p:nvPr/>
        </p:nvCxnSpPr>
        <p:spPr bwMode="auto">
          <a:xfrm flipV="1">
            <a:off x="2146789" y="4662854"/>
            <a:ext cx="6207369" cy="19050"/>
          </a:xfrm>
          <a:prstGeom prst="line">
            <a:avLst/>
          </a:prstGeom>
          <a:noFill/>
          <a:ln w="571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Connecteur droit 30"/>
          <p:cNvCxnSpPr/>
          <p:nvPr/>
        </p:nvCxnSpPr>
        <p:spPr bwMode="auto">
          <a:xfrm flipV="1">
            <a:off x="2146789" y="5257800"/>
            <a:ext cx="6207369" cy="19050"/>
          </a:xfrm>
          <a:prstGeom prst="line">
            <a:avLst/>
          </a:prstGeom>
          <a:noFill/>
          <a:ln w="571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5" name="Ellipse 54"/>
          <p:cNvSpPr/>
          <p:nvPr/>
        </p:nvSpPr>
        <p:spPr bwMode="auto">
          <a:xfrm>
            <a:off x="6513636" y="3363059"/>
            <a:ext cx="237392" cy="235926"/>
          </a:xfrm>
          <a:prstGeom prst="ellipse">
            <a:avLst/>
          </a:prstGeom>
          <a:solidFill>
            <a:srgbClr val="00B0F0"/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>
              <a:buClr>
                <a:srgbClr val="0C8F5D"/>
              </a:buClr>
              <a:defRPr/>
            </a:pPr>
            <a:endParaRPr lang="fr-FR" sz="1292"/>
          </a:p>
        </p:txBody>
      </p:sp>
      <p:sp>
        <p:nvSpPr>
          <p:cNvPr id="4" name="Ellipse 3"/>
          <p:cNvSpPr/>
          <p:nvPr/>
        </p:nvSpPr>
        <p:spPr bwMode="auto">
          <a:xfrm>
            <a:off x="6550270" y="3953607"/>
            <a:ext cx="237392" cy="234462"/>
          </a:xfrm>
          <a:prstGeom prst="ellipse">
            <a:avLst/>
          </a:prstGeom>
          <a:solidFill>
            <a:srgbClr val="00B0F0"/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>
              <a:buClr>
                <a:srgbClr val="0C8F5D"/>
              </a:buClr>
              <a:defRPr/>
            </a:pPr>
            <a:endParaRPr lang="fr-FR" sz="1292"/>
          </a:p>
        </p:txBody>
      </p:sp>
      <p:sp>
        <p:nvSpPr>
          <p:cNvPr id="54" name="Ellipse 53"/>
          <p:cNvSpPr/>
          <p:nvPr/>
        </p:nvSpPr>
        <p:spPr bwMode="auto">
          <a:xfrm>
            <a:off x="6838951" y="4552951"/>
            <a:ext cx="237392" cy="235926"/>
          </a:xfrm>
          <a:prstGeom prst="ellipse">
            <a:avLst/>
          </a:prstGeom>
          <a:solidFill>
            <a:srgbClr val="00B0F0"/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>
              <a:buClr>
                <a:srgbClr val="0C8F5D"/>
              </a:buClr>
              <a:defRPr/>
            </a:pPr>
            <a:endParaRPr lang="fr-FR" sz="1292"/>
          </a:p>
        </p:txBody>
      </p:sp>
      <p:sp>
        <p:nvSpPr>
          <p:cNvPr id="52238" name="ZoneTexte 9"/>
          <p:cNvSpPr txBox="1">
            <a:spLocks noChangeArrowheads="1"/>
          </p:cNvSpPr>
          <p:nvPr/>
        </p:nvSpPr>
        <p:spPr bwMode="auto">
          <a:xfrm>
            <a:off x="6148754" y="1865436"/>
            <a:ext cx="2170235" cy="37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fr-FR" altLang="fr-FR" sz="1846"/>
              <a:t>Economies potentielles</a:t>
            </a:r>
          </a:p>
        </p:txBody>
      </p:sp>
      <p:cxnSp>
        <p:nvCxnSpPr>
          <p:cNvPr id="52239" name="Connecteur droit avec flèche 34"/>
          <p:cNvCxnSpPr>
            <a:cxnSpLocks noChangeShapeType="1"/>
          </p:cNvCxnSpPr>
          <p:nvPr/>
        </p:nvCxnSpPr>
        <p:spPr bwMode="auto">
          <a:xfrm>
            <a:off x="6122377" y="1509346"/>
            <a:ext cx="0" cy="1122485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240" name="ZoneTexte 35"/>
          <p:cNvSpPr txBox="1">
            <a:spLocks noChangeArrowheads="1"/>
          </p:cNvSpPr>
          <p:nvPr/>
        </p:nvSpPr>
        <p:spPr bwMode="auto">
          <a:xfrm>
            <a:off x="5024805" y="1112228"/>
            <a:ext cx="2203938" cy="43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fr-FR" altLang="fr-FR" sz="2215"/>
              <a:t>Gisement net</a:t>
            </a:r>
          </a:p>
        </p:txBody>
      </p:sp>
      <p:cxnSp>
        <p:nvCxnSpPr>
          <p:cNvPr id="52241" name="Connecteur droit avec flèche 36"/>
          <p:cNvCxnSpPr>
            <a:cxnSpLocks noChangeShapeType="1"/>
          </p:cNvCxnSpPr>
          <p:nvPr/>
        </p:nvCxnSpPr>
        <p:spPr bwMode="auto">
          <a:xfrm>
            <a:off x="8336574" y="1509346"/>
            <a:ext cx="0" cy="1122485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242" name="Flèche droite 10"/>
          <p:cNvSpPr>
            <a:spLocks noChangeArrowheads="1"/>
          </p:cNvSpPr>
          <p:nvPr/>
        </p:nvSpPr>
        <p:spPr bwMode="auto">
          <a:xfrm rot="10800000">
            <a:off x="6944458" y="2287466"/>
            <a:ext cx="741485" cy="309196"/>
          </a:xfrm>
          <a:prstGeom prst="rightArrow">
            <a:avLst>
              <a:gd name="adj1" fmla="val 50000"/>
              <a:gd name="adj2" fmla="val 50038"/>
            </a:avLst>
          </a:prstGeom>
          <a:solidFill>
            <a:srgbClr val="00B0F0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FR" altLang="fr-FR" sz="738"/>
          </a:p>
        </p:txBody>
      </p:sp>
      <p:sp>
        <p:nvSpPr>
          <p:cNvPr id="52243" name="ZoneTexte 1"/>
          <p:cNvSpPr txBox="1">
            <a:spLocks noChangeArrowheads="1"/>
          </p:cNvSpPr>
          <p:nvPr/>
        </p:nvSpPr>
        <p:spPr bwMode="auto">
          <a:xfrm>
            <a:off x="199293" y="6169269"/>
            <a:ext cx="8069874" cy="29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fr-FR" altLang="fr-FR" sz="1292" b="1"/>
              <a:t>N.B. : Boulier - méthode de représentation mise en œuvre par l'ADEME et MS dans le cadre des expériences AEU / PLU</a:t>
            </a:r>
          </a:p>
        </p:txBody>
      </p:sp>
      <p:pic>
        <p:nvPicPr>
          <p:cNvPr id="52244" name="Picture 10" descr="Logo_Metropole_Savo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492" y="263769"/>
            <a:ext cx="1789235" cy="769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Ellipse 23"/>
          <p:cNvSpPr/>
          <p:nvPr/>
        </p:nvSpPr>
        <p:spPr bwMode="auto">
          <a:xfrm>
            <a:off x="5996354" y="5164016"/>
            <a:ext cx="237392" cy="235927"/>
          </a:xfrm>
          <a:prstGeom prst="ellipse">
            <a:avLst/>
          </a:prstGeom>
          <a:solidFill>
            <a:srgbClr val="00B0F0"/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>
              <a:buClr>
                <a:srgbClr val="0C8F5D"/>
              </a:buClr>
              <a:defRPr/>
            </a:pPr>
            <a:endParaRPr lang="fr-FR" sz="1292"/>
          </a:p>
        </p:txBody>
      </p:sp>
      <p:sp>
        <p:nvSpPr>
          <p:cNvPr id="52248" name="Rectangle 29"/>
          <p:cNvSpPr>
            <a:spLocks noChangeArrowheads="1"/>
          </p:cNvSpPr>
          <p:nvPr/>
        </p:nvSpPr>
        <p:spPr bwMode="auto">
          <a:xfrm>
            <a:off x="7019193" y="142142"/>
            <a:ext cx="2499946" cy="1075593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FR" altLang="fr-FR" sz="738"/>
          </a:p>
        </p:txBody>
      </p:sp>
      <p:sp>
        <p:nvSpPr>
          <p:cNvPr id="52249" name="Rectangle 3"/>
          <p:cNvSpPr>
            <a:spLocks noChangeArrowheads="1"/>
          </p:cNvSpPr>
          <p:nvPr/>
        </p:nvSpPr>
        <p:spPr bwMode="auto">
          <a:xfrm>
            <a:off x="297473" y="759179"/>
            <a:ext cx="8625254" cy="1116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231" rIns="33231" anchor="ctr"/>
          <a:lstStyle>
            <a:lvl1pPr marL="685800" indent="-685800" defTabSz="635000"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685800" indent="-685800" defTabSz="6350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685800" indent="-685800" defTabSz="6350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685800" indent="-685800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685800" indent="-685800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1430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6002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0574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5146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Aft>
                <a:spcPct val="0"/>
              </a:spcAft>
              <a:buClr>
                <a:srgbClr val="FF9933"/>
              </a:buClr>
              <a:buSzTx/>
              <a:buFontTx/>
              <a:buNone/>
            </a:pPr>
            <a:r>
              <a:rPr lang="fr-FR" altLang="fr-FR" sz="2308" dirty="0">
                <a:solidFill>
                  <a:srgbClr val="008080"/>
                </a:solidFill>
                <a:latin typeface="Arial" panose="020B0604020202020204" pitchFamily="34" charset="0"/>
              </a:rPr>
              <a:t>B.</a:t>
            </a:r>
            <a:r>
              <a:rPr lang="fr-FR" altLang="fr-FR" sz="2308" dirty="0">
                <a:latin typeface="Arial" panose="020B0604020202020204" pitchFamily="34" charset="0"/>
              </a:rPr>
              <a:t> G</a:t>
            </a:r>
            <a:r>
              <a:rPr lang="fr-FR" altLang="fr-FR" sz="2308" i="1" dirty="0">
                <a:latin typeface="Arial" panose="020B0604020202020204" pitchFamily="34" charset="0"/>
              </a:rPr>
              <a:t>isements d'économies d'énergie</a:t>
            </a:r>
          </a:p>
          <a:p>
            <a:pPr>
              <a:spcAft>
                <a:spcPct val="0"/>
              </a:spcAft>
              <a:buClr>
                <a:srgbClr val="FF9933"/>
              </a:buClr>
              <a:buSzTx/>
              <a:buFontTx/>
              <a:buNone/>
            </a:pPr>
            <a:r>
              <a:rPr lang="fr-FR" altLang="fr-FR" sz="1846" i="1" dirty="0">
                <a:latin typeface="Arial" panose="020B0604020202020204" pitchFamily="34" charset="0"/>
              </a:rPr>
              <a:t>Synthèse</a:t>
            </a:r>
          </a:p>
        </p:txBody>
      </p:sp>
      <p:sp>
        <p:nvSpPr>
          <p:cNvPr id="52250" name="Line 8"/>
          <p:cNvSpPr>
            <a:spLocks noChangeShapeType="1"/>
          </p:cNvSpPr>
          <p:nvPr/>
        </p:nvSpPr>
        <p:spPr bwMode="auto">
          <a:xfrm>
            <a:off x="-2869956" y="1699479"/>
            <a:ext cx="8042031" cy="14654"/>
          </a:xfrm>
          <a:prstGeom prst="line">
            <a:avLst/>
          </a:prstGeom>
          <a:noFill/>
          <a:ln w="12700">
            <a:solidFill>
              <a:srgbClr val="00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292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/>
          <a:srcRect b="85695"/>
          <a:stretch>
            <a:fillRect/>
          </a:stretch>
        </p:blipFill>
        <p:spPr bwMode="auto">
          <a:xfrm>
            <a:off x="-4943" y="-77676"/>
            <a:ext cx="9205546" cy="10052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361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0" descr="Logo_Metropole_Savo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492" y="263769"/>
            <a:ext cx="1789235" cy="769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Rectangle 6"/>
          <p:cNvSpPr>
            <a:spLocks noChangeArrowheads="1"/>
          </p:cNvSpPr>
          <p:nvPr/>
        </p:nvSpPr>
        <p:spPr bwMode="auto">
          <a:xfrm>
            <a:off x="6956181" y="109904"/>
            <a:ext cx="2501411" cy="1077058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FR" altLang="fr-FR" sz="738"/>
          </a:p>
        </p:txBody>
      </p:sp>
      <p:sp>
        <p:nvSpPr>
          <p:cNvPr id="54278" name="Rectangle 3"/>
          <p:cNvSpPr>
            <a:spLocks noChangeArrowheads="1"/>
          </p:cNvSpPr>
          <p:nvPr/>
        </p:nvSpPr>
        <p:spPr bwMode="auto">
          <a:xfrm>
            <a:off x="600076" y="535867"/>
            <a:ext cx="7926265" cy="1055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231" rIns="33231" anchor="ctr"/>
          <a:lstStyle>
            <a:lvl1pPr marL="685800" indent="-685800" defTabSz="635000"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685800" indent="-685800" defTabSz="6350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685800" indent="-685800" defTabSz="6350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685800" indent="-685800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685800" indent="-685800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1430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6002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0574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5146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Aft>
                <a:spcPct val="0"/>
              </a:spcAft>
              <a:buClr>
                <a:srgbClr val="FF9933"/>
              </a:buClr>
              <a:buSzTx/>
              <a:buFontTx/>
              <a:buNone/>
            </a:pPr>
            <a:r>
              <a:rPr lang="fr-FR" altLang="fr-FR" sz="2308" dirty="0">
                <a:solidFill>
                  <a:srgbClr val="008080"/>
                </a:solidFill>
                <a:latin typeface="Arial" panose="020B0604020202020204" pitchFamily="34" charset="0"/>
              </a:rPr>
              <a:t>B.</a:t>
            </a:r>
            <a:r>
              <a:rPr lang="fr-FR" altLang="fr-FR" sz="2308" dirty="0">
                <a:latin typeface="Arial" panose="020B0604020202020204" pitchFamily="34" charset="0"/>
              </a:rPr>
              <a:t> </a:t>
            </a:r>
            <a:r>
              <a:rPr lang="fr-FR" altLang="fr-FR" sz="2308" i="1" dirty="0">
                <a:latin typeface="Arial" panose="020B0604020202020204" pitchFamily="34" charset="0"/>
              </a:rPr>
              <a:t>Ressources renouvelables considérées</a:t>
            </a:r>
          </a:p>
        </p:txBody>
      </p:sp>
      <p:pic>
        <p:nvPicPr>
          <p:cNvPr id="54279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736" y="1318846"/>
            <a:ext cx="5928946" cy="5235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 b="85695"/>
          <a:stretch>
            <a:fillRect/>
          </a:stretch>
        </p:blipFill>
        <p:spPr bwMode="auto">
          <a:xfrm>
            <a:off x="-4943" y="-243408"/>
            <a:ext cx="9205546" cy="10052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91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oneTexte 14"/>
          <p:cNvSpPr txBox="1">
            <a:spLocks noChangeArrowheads="1"/>
          </p:cNvSpPr>
          <p:nvPr/>
        </p:nvSpPr>
        <p:spPr bwMode="auto">
          <a:xfrm>
            <a:off x="101112" y="1264628"/>
            <a:ext cx="44723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buClr>
                <a:srgbClr val="0C8F5D"/>
              </a:buClr>
              <a:buFont typeface="Arial" panose="020B0604020202020204" pitchFamily="34" charset="0"/>
              <a:buChar char="•"/>
            </a:pPr>
            <a:r>
              <a:rPr lang="fr-FR" altLang="fr-FR" sz="2400" u="sng">
                <a:latin typeface="Arial Narrow MT" charset="0"/>
              </a:rPr>
              <a:t>GISEMENT BRUT</a:t>
            </a:r>
            <a:endParaRPr lang="fr-FR" altLang="fr-FR" sz="2308" u="sng">
              <a:latin typeface="Arial Narrow MT" charset="0"/>
            </a:endParaRPr>
          </a:p>
        </p:txBody>
      </p:sp>
      <p:cxnSp>
        <p:nvCxnSpPr>
          <p:cNvPr id="55299" name="Connecteur droit 2"/>
          <p:cNvCxnSpPr>
            <a:cxnSpLocks noChangeShapeType="1"/>
          </p:cNvCxnSpPr>
          <p:nvPr/>
        </p:nvCxnSpPr>
        <p:spPr bwMode="auto">
          <a:xfrm>
            <a:off x="4567604" y="1087316"/>
            <a:ext cx="0" cy="5506915"/>
          </a:xfrm>
          <a:prstGeom prst="line">
            <a:avLst/>
          </a:prstGeom>
          <a:noFill/>
          <a:ln w="25400" algn="ctr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5300" name="ZoneTexte 14"/>
          <p:cNvSpPr txBox="1">
            <a:spLocks noChangeArrowheads="1"/>
          </p:cNvSpPr>
          <p:nvPr/>
        </p:nvSpPr>
        <p:spPr bwMode="auto">
          <a:xfrm>
            <a:off x="5221166" y="1264628"/>
            <a:ext cx="29805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buClr>
                <a:srgbClr val="0C8F5D"/>
              </a:buClr>
              <a:buFont typeface="Arial" panose="020B0604020202020204" pitchFamily="34" charset="0"/>
              <a:buChar char="•"/>
            </a:pPr>
            <a:r>
              <a:rPr lang="fr-FR" altLang="fr-FR" sz="2400" u="sng">
                <a:latin typeface="Arial Narrow MT" charset="0"/>
              </a:rPr>
              <a:t>GISEMENT NET</a:t>
            </a:r>
          </a:p>
        </p:txBody>
      </p:sp>
      <p:sp>
        <p:nvSpPr>
          <p:cNvPr id="55301" name="ZoneTexte 14"/>
          <p:cNvSpPr txBox="1">
            <a:spLocks noChangeArrowheads="1"/>
          </p:cNvSpPr>
          <p:nvPr/>
        </p:nvSpPr>
        <p:spPr bwMode="auto">
          <a:xfrm>
            <a:off x="5077558" y="2048608"/>
            <a:ext cx="3581400" cy="402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120000"/>
              </a:lnSpc>
              <a:buClr>
                <a:srgbClr val="0C8F5D"/>
              </a:buClr>
            </a:pPr>
            <a:r>
              <a:rPr lang="fr-FR" altLang="fr-FR" sz="1846" u="sng">
                <a:latin typeface="Arial Narrow MT" charset="0"/>
              </a:rPr>
              <a:t>Contraintes prises en compte :</a:t>
            </a:r>
            <a:r>
              <a:rPr lang="fr-FR" altLang="fr-FR" sz="1846" u="sng"/>
              <a:t> </a:t>
            </a:r>
          </a:p>
          <a:p>
            <a:pPr>
              <a:lnSpc>
                <a:spcPct val="120000"/>
              </a:lnSpc>
              <a:buClr>
                <a:srgbClr val="0C8F5D"/>
              </a:buClr>
              <a:buFontTx/>
              <a:buChar char="•"/>
            </a:pPr>
            <a:r>
              <a:rPr lang="fr-FR" altLang="fr-FR" sz="1292">
                <a:latin typeface="Arial Narrow MT" charset="0"/>
              </a:rPr>
              <a:t>Disponibilité et équipement des toitures (réserves techniques, ombres portées, …)</a:t>
            </a:r>
          </a:p>
          <a:p>
            <a:pPr>
              <a:lnSpc>
                <a:spcPct val="120000"/>
              </a:lnSpc>
              <a:buClr>
                <a:srgbClr val="0C8F5D"/>
              </a:buClr>
              <a:buFontTx/>
              <a:buChar char="•"/>
            </a:pPr>
            <a:r>
              <a:rPr lang="fr-FR" altLang="fr-FR" sz="1292">
                <a:latin typeface="Arial Narrow MT" charset="0"/>
              </a:rPr>
              <a:t>Affectation des bâtiments et statuts d'occupation</a:t>
            </a:r>
          </a:p>
          <a:p>
            <a:pPr>
              <a:lnSpc>
                <a:spcPct val="120000"/>
              </a:lnSpc>
              <a:buClr>
                <a:srgbClr val="0C8F5D"/>
              </a:buClr>
              <a:buFontTx/>
              <a:buChar char="•"/>
            </a:pPr>
            <a:r>
              <a:rPr lang="fr-FR" altLang="fr-FR" sz="1292">
                <a:latin typeface="Arial Narrow MT" charset="0"/>
              </a:rPr>
              <a:t> Capacité économique des ménages</a:t>
            </a:r>
          </a:p>
          <a:p>
            <a:pPr>
              <a:buClr>
                <a:srgbClr val="0C8F5D"/>
              </a:buClr>
              <a:buFont typeface="Arial" panose="020B0604020202020204" pitchFamily="34" charset="0"/>
              <a:buNone/>
            </a:pPr>
            <a:endParaRPr lang="fr-FR" altLang="fr-FR" sz="1292">
              <a:latin typeface="Arial Narrow MT" charset="0"/>
            </a:endParaRPr>
          </a:p>
          <a:p>
            <a:pPr>
              <a:buClr>
                <a:srgbClr val="0C8F5D"/>
              </a:buClr>
              <a:buFont typeface="Arial" panose="020B0604020202020204" pitchFamily="34" charset="0"/>
              <a:buNone/>
            </a:pPr>
            <a:endParaRPr lang="fr-FR" altLang="fr-FR" sz="1292">
              <a:latin typeface="Arial Narrow MT" charset="0"/>
            </a:endParaRPr>
          </a:p>
          <a:p>
            <a:pPr>
              <a:buClr>
                <a:srgbClr val="0C8F5D"/>
              </a:buClr>
              <a:buFont typeface="Arial" panose="020B0604020202020204" pitchFamily="34" charset="0"/>
              <a:buNone/>
            </a:pPr>
            <a:r>
              <a:rPr lang="fr-FR" altLang="fr-FR" sz="1846" u="sng">
                <a:latin typeface="Arial Narrow MT" charset="0"/>
              </a:rPr>
              <a:t>Potentiel de valorisation :</a:t>
            </a:r>
          </a:p>
          <a:p>
            <a:pPr>
              <a:buClr>
                <a:srgbClr val="008080"/>
              </a:buClr>
              <a:buSzPct val="80000"/>
              <a:buFontTx/>
              <a:buChar char="•"/>
            </a:pPr>
            <a:r>
              <a:rPr lang="fr-FR" altLang="fr-FR" sz="1477">
                <a:latin typeface="Arial Narrow MT" charset="0"/>
              </a:rPr>
              <a:t>  Solaire thermique :</a:t>
            </a:r>
          </a:p>
          <a:p>
            <a:r>
              <a:rPr lang="fr-FR" altLang="fr-FR" sz="1477">
                <a:latin typeface="Arial Narrow MT" charset="0"/>
                <a:sym typeface="Wingdings" panose="05000000000000000000" pitchFamily="2" charset="2"/>
              </a:rPr>
              <a:t> </a:t>
            </a:r>
            <a:r>
              <a:rPr lang="fr-FR" altLang="fr-FR" sz="1477" b="1" u="sng">
                <a:latin typeface="Arial Narrow MT" charset="0"/>
              </a:rPr>
              <a:t>48,3 GWh</a:t>
            </a:r>
          </a:p>
          <a:p>
            <a:pPr lvl="1"/>
            <a:endParaRPr lang="fr-FR" altLang="fr-FR" sz="1477">
              <a:latin typeface="Arial Narrow MT" charset="0"/>
            </a:endParaRPr>
          </a:p>
          <a:p>
            <a:pPr>
              <a:buClr>
                <a:srgbClr val="008080"/>
              </a:buClr>
              <a:buSzPct val="80000"/>
              <a:buFontTx/>
              <a:buChar char="•"/>
            </a:pPr>
            <a:r>
              <a:rPr lang="fr-FR" altLang="fr-FR" sz="1477">
                <a:latin typeface="Arial Narrow MT" charset="0"/>
              </a:rPr>
              <a:t>  Solaire photovoltaïque :</a:t>
            </a:r>
          </a:p>
          <a:p>
            <a:r>
              <a:rPr lang="fr-FR" altLang="fr-FR" sz="1477">
                <a:latin typeface="Arial Narrow MT" charset="0"/>
                <a:sym typeface="Wingdings" panose="05000000000000000000" pitchFamily="2" charset="2"/>
              </a:rPr>
              <a:t> </a:t>
            </a:r>
            <a:r>
              <a:rPr lang="fr-FR" altLang="fr-FR" sz="1477" b="1" u="sng">
                <a:latin typeface="Arial Narrow MT" charset="0"/>
              </a:rPr>
              <a:t>141,8 GWh</a:t>
            </a:r>
            <a:endParaRPr lang="fr-FR" altLang="fr-FR" sz="1477" u="sng">
              <a:latin typeface="Arial Narrow MT" charset="0"/>
            </a:endParaRPr>
          </a:p>
          <a:p>
            <a:pPr>
              <a:buClr>
                <a:srgbClr val="0C8F5D"/>
              </a:buClr>
              <a:buFont typeface="Arial" panose="020B0604020202020204" pitchFamily="34" charset="0"/>
              <a:buNone/>
            </a:pPr>
            <a:endParaRPr lang="fr-FR" altLang="fr-FR" sz="1477" u="sng">
              <a:latin typeface="Arial Narrow MT" charset="0"/>
            </a:endParaRPr>
          </a:p>
          <a:p>
            <a:pPr>
              <a:buClr>
                <a:srgbClr val="0C8F5D"/>
              </a:buClr>
              <a:buFont typeface="Arial" panose="020B0604020202020204" pitchFamily="34" charset="0"/>
              <a:buNone/>
            </a:pPr>
            <a:endParaRPr lang="fr-FR" altLang="fr-FR" sz="2308" u="sng">
              <a:latin typeface="Arial Narrow MT" charset="0"/>
            </a:endParaRPr>
          </a:p>
        </p:txBody>
      </p:sp>
      <p:sp>
        <p:nvSpPr>
          <p:cNvPr id="55302" name="Text Box 7"/>
          <p:cNvSpPr txBox="1">
            <a:spLocks noChangeArrowheads="1"/>
          </p:cNvSpPr>
          <p:nvPr/>
        </p:nvSpPr>
        <p:spPr bwMode="auto">
          <a:xfrm>
            <a:off x="5180136" y="5940670"/>
            <a:ext cx="3666392" cy="37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fr-FR" sz="923" i="1">
                <a:latin typeface="Arial Narrow MT" charset="0"/>
              </a:rPr>
              <a:t>Source : </a:t>
            </a:r>
            <a:r>
              <a:rPr lang="fr-FR" altLang="fr-FR" sz="923" i="1"/>
              <a:t>Potentiel de développement de l'énergie solaire thermique et de l'énergie solaire photovoltaïque, DDT Savoie / Axenne, mai 2011</a:t>
            </a:r>
            <a:r>
              <a:rPr lang="fr-FR" altLang="fr-FR" sz="923"/>
              <a:t> </a:t>
            </a:r>
          </a:p>
        </p:txBody>
      </p:sp>
      <p:pic>
        <p:nvPicPr>
          <p:cNvPr id="55303" name="Picture 2" descr="Carte Irradiation solaire sans la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" t="10033" r="11429" b="3734"/>
          <a:stretch>
            <a:fillRect/>
          </a:stretch>
        </p:blipFill>
        <p:spPr bwMode="auto">
          <a:xfrm>
            <a:off x="38101" y="2105758"/>
            <a:ext cx="2968869" cy="4423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4" name="Rectangle 5"/>
          <p:cNvSpPr>
            <a:spLocks noChangeArrowheads="1"/>
          </p:cNvSpPr>
          <p:nvPr/>
        </p:nvSpPr>
        <p:spPr bwMode="auto">
          <a:xfrm>
            <a:off x="1529862" y="2303585"/>
            <a:ext cx="2039815" cy="1116623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FR" altLang="fr-FR" sz="738"/>
          </a:p>
        </p:txBody>
      </p:sp>
      <p:pic>
        <p:nvPicPr>
          <p:cNvPr id="55305" name="Picture 2" descr="Carte Irradiation solaire sans la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2" t="17139" r="11429" b="67949"/>
          <a:stretch>
            <a:fillRect/>
          </a:stretch>
        </p:blipFill>
        <p:spPr bwMode="auto">
          <a:xfrm>
            <a:off x="540727" y="1718897"/>
            <a:ext cx="1422888" cy="825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5306" name="Connecteur droit 7"/>
          <p:cNvCxnSpPr>
            <a:cxnSpLocks noChangeShapeType="1"/>
          </p:cNvCxnSpPr>
          <p:nvPr/>
        </p:nvCxnSpPr>
        <p:spPr bwMode="auto">
          <a:xfrm flipV="1">
            <a:off x="775189" y="2173167"/>
            <a:ext cx="1466850" cy="1748203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307" name="Connecteur droit 19"/>
          <p:cNvCxnSpPr>
            <a:cxnSpLocks noChangeShapeType="1"/>
          </p:cNvCxnSpPr>
          <p:nvPr/>
        </p:nvCxnSpPr>
        <p:spPr bwMode="auto">
          <a:xfrm>
            <a:off x="782515" y="3921369"/>
            <a:ext cx="1459523" cy="451338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5308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" t="7674" r="-5734" b="25249"/>
          <a:stretch>
            <a:fillRect/>
          </a:stretch>
        </p:blipFill>
        <p:spPr bwMode="auto">
          <a:xfrm>
            <a:off x="2192216" y="2104293"/>
            <a:ext cx="2283069" cy="227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9" name="Picture 10" descr="Logo_Metropole_Savo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492" y="263769"/>
            <a:ext cx="1789235" cy="769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12" name="Rectangle 17"/>
          <p:cNvSpPr>
            <a:spLocks noChangeArrowheads="1"/>
          </p:cNvSpPr>
          <p:nvPr/>
        </p:nvSpPr>
        <p:spPr bwMode="auto">
          <a:xfrm>
            <a:off x="6645520" y="263770"/>
            <a:ext cx="2501411" cy="1077058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FR" altLang="fr-FR" sz="738"/>
          </a:p>
        </p:txBody>
      </p:sp>
      <p:sp>
        <p:nvSpPr>
          <p:cNvPr id="55313" name="Rectangle 3"/>
          <p:cNvSpPr>
            <a:spLocks noChangeArrowheads="1"/>
          </p:cNvSpPr>
          <p:nvPr/>
        </p:nvSpPr>
        <p:spPr bwMode="auto">
          <a:xfrm>
            <a:off x="2337289" y="386700"/>
            <a:ext cx="7926265" cy="1055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231" rIns="33231" anchor="ctr"/>
          <a:lstStyle>
            <a:lvl1pPr marL="685800" indent="-685800" defTabSz="635000"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685800" indent="-685800" defTabSz="6350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685800" indent="-685800" defTabSz="6350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685800" indent="-685800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685800" indent="-685800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1430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6002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0574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5146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Aft>
                <a:spcPct val="0"/>
              </a:spcAft>
              <a:buClr>
                <a:srgbClr val="FF9933"/>
              </a:buClr>
              <a:buSzTx/>
              <a:buFontTx/>
              <a:buNone/>
            </a:pPr>
            <a:r>
              <a:rPr lang="fr-FR" altLang="fr-FR" sz="2308" dirty="0">
                <a:solidFill>
                  <a:srgbClr val="008080"/>
                </a:solidFill>
                <a:latin typeface="Arial" panose="020B0604020202020204" pitchFamily="34" charset="0"/>
              </a:rPr>
              <a:t>B.</a:t>
            </a:r>
            <a:r>
              <a:rPr lang="fr-FR" altLang="fr-FR" sz="2308" dirty="0">
                <a:latin typeface="Arial" panose="020B0604020202020204" pitchFamily="34" charset="0"/>
              </a:rPr>
              <a:t> Focus : </a:t>
            </a:r>
            <a:r>
              <a:rPr lang="fr-FR" altLang="fr-FR" sz="2308" i="1" dirty="0">
                <a:latin typeface="Arial" panose="020B0604020202020204" pitchFamily="34" charset="0"/>
              </a:rPr>
              <a:t>Ressource solaire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/>
          <a:srcRect b="85695"/>
          <a:stretch>
            <a:fillRect/>
          </a:stretch>
        </p:blipFill>
        <p:spPr bwMode="auto">
          <a:xfrm>
            <a:off x="-58615" y="-228767"/>
            <a:ext cx="9205546" cy="10052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906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446" y="4532436"/>
            <a:ext cx="4003431" cy="85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 Box 11"/>
          <p:cNvSpPr txBox="1">
            <a:spLocks noChangeArrowheads="1"/>
          </p:cNvSpPr>
          <p:nvPr/>
        </p:nvSpPr>
        <p:spPr bwMode="auto">
          <a:xfrm>
            <a:off x="7373816" y="4007828"/>
            <a:ext cx="1836127" cy="37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923" i="1">
                <a:latin typeface="Arial Narrow MT" charset="0"/>
              </a:rPr>
              <a:t>Source des données : CISALB (couche bathymétrie)</a:t>
            </a:r>
          </a:p>
        </p:txBody>
      </p:sp>
      <p:sp>
        <p:nvSpPr>
          <p:cNvPr id="57348" name="Rectangle 12"/>
          <p:cNvSpPr>
            <a:spLocks noChangeArrowheads="1"/>
          </p:cNvSpPr>
          <p:nvPr/>
        </p:nvSpPr>
        <p:spPr bwMode="auto">
          <a:xfrm>
            <a:off x="4753708" y="5465622"/>
            <a:ext cx="4003431" cy="774251"/>
          </a:xfrm>
          <a:prstGeom prst="rect">
            <a:avLst/>
          </a:prstGeom>
          <a:noFill/>
          <a:ln w="15875" algn="ctr">
            <a:solidFill>
              <a:srgbClr val="33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just"/>
            <a:r>
              <a:rPr lang="fr-FR" altLang="fr-FR" sz="1477">
                <a:sym typeface="Wingdings" panose="05000000000000000000" pitchFamily="2" charset="2"/>
              </a:rPr>
              <a:t></a:t>
            </a:r>
            <a:r>
              <a:rPr lang="fr-FR" altLang="fr-FR" sz="1477"/>
              <a:t> </a:t>
            </a:r>
            <a:r>
              <a:rPr lang="fr-FR" altLang="fr-FR" sz="1477">
                <a:latin typeface="Arial Narrow MT" charset="0"/>
              </a:rPr>
              <a:t>Gisement non quantifiable, mais grande opportunité au niveau du Lac du Bourget car il y a des besoins de froid à proximité</a:t>
            </a:r>
          </a:p>
        </p:txBody>
      </p:sp>
      <p:pic>
        <p:nvPicPr>
          <p:cNvPr id="57349" name="Picture 6" descr="Bathymétrie du Lac du Bourget 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42" t="21306" b="19267"/>
          <a:stretch>
            <a:fillRect/>
          </a:stretch>
        </p:blipFill>
        <p:spPr bwMode="auto">
          <a:xfrm>
            <a:off x="5974374" y="1611923"/>
            <a:ext cx="1484434" cy="2297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Line 9"/>
          <p:cNvSpPr>
            <a:spLocks noChangeShapeType="1"/>
          </p:cNvSpPr>
          <p:nvPr/>
        </p:nvSpPr>
        <p:spPr bwMode="auto">
          <a:xfrm flipH="1">
            <a:off x="6753958" y="2208335"/>
            <a:ext cx="449873" cy="395654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sz="1292"/>
          </a:p>
        </p:txBody>
      </p:sp>
      <p:sp>
        <p:nvSpPr>
          <p:cNvPr id="57351" name="Line 10"/>
          <p:cNvSpPr>
            <a:spLocks noChangeShapeType="1"/>
          </p:cNvSpPr>
          <p:nvPr/>
        </p:nvSpPr>
        <p:spPr bwMode="auto">
          <a:xfrm flipV="1">
            <a:off x="5715000" y="3623897"/>
            <a:ext cx="545123" cy="345831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sz="1292"/>
          </a:p>
        </p:txBody>
      </p:sp>
      <p:sp>
        <p:nvSpPr>
          <p:cNvPr id="57352" name="Text Box 7"/>
          <p:cNvSpPr txBox="1">
            <a:spLocks noChangeArrowheads="1"/>
          </p:cNvSpPr>
          <p:nvPr/>
        </p:nvSpPr>
        <p:spPr bwMode="auto">
          <a:xfrm>
            <a:off x="7203831" y="1979735"/>
            <a:ext cx="1289538" cy="43668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fr-FR" altLang="fr-FR" sz="1108"/>
              <a:t>Développement d'Aix bord du Lac</a:t>
            </a:r>
            <a:endParaRPr lang="fr-FR" altLang="fr-FR" sz="738"/>
          </a:p>
        </p:txBody>
      </p:sp>
      <p:sp>
        <p:nvSpPr>
          <p:cNvPr id="57353" name="Text Box 8"/>
          <p:cNvSpPr txBox="1">
            <a:spLocks noChangeArrowheads="1"/>
          </p:cNvSpPr>
          <p:nvPr/>
        </p:nvSpPr>
        <p:spPr bwMode="auto">
          <a:xfrm>
            <a:off x="4702420" y="3865685"/>
            <a:ext cx="1841988" cy="6477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fr-FR" altLang="fr-FR" sz="1108"/>
              <a:t>Triangle Sud : Savoie Technolac / La Motte Servolex / Le Bourget du Lac</a:t>
            </a:r>
          </a:p>
        </p:txBody>
      </p:sp>
      <p:sp>
        <p:nvSpPr>
          <p:cNvPr id="57354" name="Ellipse 1"/>
          <p:cNvSpPr>
            <a:spLocks noChangeArrowheads="1"/>
          </p:cNvSpPr>
          <p:nvPr/>
        </p:nvSpPr>
        <p:spPr bwMode="auto">
          <a:xfrm>
            <a:off x="6440366" y="2483828"/>
            <a:ext cx="313592" cy="372208"/>
          </a:xfrm>
          <a:prstGeom prst="ellips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FR" altLang="fr-FR" sz="738"/>
          </a:p>
        </p:txBody>
      </p:sp>
      <p:sp>
        <p:nvSpPr>
          <p:cNvPr id="57355" name="Ellipse 2"/>
          <p:cNvSpPr>
            <a:spLocks noChangeArrowheads="1"/>
          </p:cNvSpPr>
          <p:nvPr/>
        </p:nvSpPr>
        <p:spPr bwMode="auto">
          <a:xfrm>
            <a:off x="6260124" y="3217985"/>
            <a:ext cx="337038" cy="518746"/>
          </a:xfrm>
          <a:prstGeom prst="ellips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FR" altLang="fr-FR" sz="738"/>
          </a:p>
        </p:txBody>
      </p:sp>
      <p:cxnSp>
        <p:nvCxnSpPr>
          <p:cNvPr id="57356" name="Connecteur droit 14"/>
          <p:cNvCxnSpPr>
            <a:cxnSpLocks noChangeShapeType="1"/>
          </p:cNvCxnSpPr>
          <p:nvPr/>
        </p:nvCxnSpPr>
        <p:spPr bwMode="auto">
          <a:xfrm>
            <a:off x="4567604" y="1087316"/>
            <a:ext cx="0" cy="5506915"/>
          </a:xfrm>
          <a:prstGeom prst="line">
            <a:avLst/>
          </a:prstGeom>
          <a:noFill/>
          <a:ln w="25400" algn="ctr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7357" name="ZoneTexte 14"/>
          <p:cNvSpPr txBox="1">
            <a:spLocks noChangeArrowheads="1"/>
          </p:cNvSpPr>
          <p:nvPr/>
        </p:nvSpPr>
        <p:spPr bwMode="auto">
          <a:xfrm>
            <a:off x="4589585" y="1044820"/>
            <a:ext cx="29805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buClr>
                <a:srgbClr val="0C8F5D"/>
              </a:buClr>
              <a:buFont typeface="Arial" panose="020B0604020202020204" pitchFamily="34" charset="0"/>
              <a:buChar char="•"/>
            </a:pPr>
            <a:r>
              <a:rPr lang="fr-FR" altLang="fr-FR" sz="2400" u="sng">
                <a:latin typeface="Arial Narrow MT" charset="0"/>
              </a:rPr>
              <a:t>GISEMENT NET</a:t>
            </a:r>
          </a:p>
        </p:txBody>
      </p:sp>
      <p:pic>
        <p:nvPicPr>
          <p:cNvPr id="57358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3" t="3525" r="1917" b="2763"/>
          <a:stretch>
            <a:fillRect/>
          </a:stretch>
        </p:blipFill>
        <p:spPr bwMode="auto">
          <a:xfrm>
            <a:off x="288681" y="1589943"/>
            <a:ext cx="3247292" cy="500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9" name="Rectangle 3"/>
          <p:cNvSpPr>
            <a:spLocks noChangeArrowheads="1"/>
          </p:cNvSpPr>
          <p:nvPr/>
        </p:nvSpPr>
        <p:spPr bwMode="auto">
          <a:xfrm>
            <a:off x="1134208" y="2615713"/>
            <a:ext cx="966931" cy="262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fr-FR" altLang="fr-FR" sz="1108">
                <a:cs typeface="Times New Roman" panose="02020603050405020304" pitchFamily="18" charset="0"/>
              </a:rPr>
              <a:t>Lac du Bourget</a:t>
            </a:r>
            <a:endParaRPr lang="fr-FR" altLang="fr-FR" sz="1108"/>
          </a:p>
        </p:txBody>
      </p:sp>
      <p:sp>
        <p:nvSpPr>
          <p:cNvPr id="57360" name="Line 9"/>
          <p:cNvSpPr>
            <a:spLocks noChangeShapeType="1"/>
          </p:cNvSpPr>
          <p:nvPr/>
        </p:nvSpPr>
        <p:spPr bwMode="auto">
          <a:xfrm flipH="1">
            <a:off x="835270" y="2872154"/>
            <a:ext cx="524608" cy="297474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sz="1292"/>
          </a:p>
        </p:txBody>
      </p:sp>
      <p:sp>
        <p:nvSpPr>
          <p:cNvPr id="57361" name="Rectangle 21"/>
          <p:cNvSpPr>
            <a:spLocks noChangeArrowheads="1"/>
          </p:cNvSpPr>
          <p:nvPr/>
        </p:nvSpPr>
        <p:spPr bwMode="auto">
          <a:xfrm>
            <a:off x="2070589" y="3985847"/>
            <a:ext cx="998991" cy="262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fr-FR" altLang="fr-FR" sz="1108">
                <a:cs typeface="Times New Roman" panose="02020603050405020304" pitchFamily="18" charset="0"/>
              </a:rPr>
              <a:t>Lac de la Thuile</a:t>
            </a:r>
            <a:endParaRPr lang="fr-FR" altLang="fr-FR" sz="1108"/>
          </a:p>
        </p:txBody>
      </p:sp>
      <p:sp>
        <p:nvSpPr>
          <p:cNvPr id="57362" name="Line 9"/>
          <p:cNvSpPr>
            <a:spLocks noChangeShapeType="1"/>
          </p:cNvSpPr>
          <p:nvPr/>
        </p:nvSpPr>
        <p:spPr bwMode="auto">
          <a:xfrm flipH="1">
            <a:off x="2064727" y="4212981"/>
            <a:ext cx="256442" cy="78105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sz="1292"/>
          </a:p>
        </p:txBody>
      </p:sp>
      <p:sp>
        <p:nvSpPr>
          <p:cNvPr id="57363" name="Line 9"/>
          <p:cNvSpPr>
            <a:spLocks noChangeShapeType="1"/>
          </p:cNvSpPr>
          <p:nvPr/>
        </p:nvSpPr>
        <p:spPr bwMode="auto">
          <a:xfrm flipH="1">
            <a:off x="2656743" y="4462097"/>
            <a:ext cx="200757" cy="269631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sz="1292"/>
          </a:p>
        </p:txBody>
      </p:sp>
      <p:sp>
        <p:nvSpPr>
          <p:cNvPr id="57364" name="Rectangle 24"/>
          <p:cNvSpPr>
            <a:spLocks noChangeArrowheads="1"/>
          </p:cNvSpPr>
          <p:nvPr/>
        </p:nvSpPr>
        <p:spPr bwMode="auto">
          <a:xfrm>
            <a:off x="2825262" y="4193931"/>
            <a:ext cx="1005403" cy="262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fr-FR" altLang="fr-FR" sz="1108">
                <a:cs typeface="Times New Roman" panose="02020603050405020304" pitchFamily="18" charset="0"/>
              </a:rPr>
              <a:t>Lac de Carouge</a:t>
            </a:r>
            <a:endParaRPr lang="fr-FR" altLang="fr-FR" sz="1108"/>
          </a:p>
        </p:txBody>
      </p:sp>
      <p:sp>
        <p:nvSpPr>
          <p:cNvPr id="57365" name="ZoneTexte 14"/>
          <p:cNvSpPr txBox="1">
            <a:spLocks noChangeArrowheads="1"/>
          </p:cNvSpPr>
          <p:nvPr/>
        </p:nvSpPr>
        <p:spPr bwMode="auto">
          <a:xfrm>
            <a:off x="101112" y="1264628"/>
            <a:ext cx="44723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buClr>
                <a:srgbClr val="0C8F5D"/>
              </a:buClr>
              <a:buFont typeface="Arial" panose="020B0604020202020204" pitchFamily="34" charset="0"/>
              <a:buChar char="•"/>
            </a:pPr>
            <a:r>
              <a:rPr lang="fr-FR" altLang="fr-FR" sz="2400" u="sng">
                <a:latin typeface="Arial Narrow MT" charset="0"/>
              </a:rPr>
              <a:t>GISEMENT BRUT</a:t>
            </a:r>
            <a:endParaRPr lang="fr-FR" altLang="fr-FR" sz="2308" u="sng">
              <a:latin typeface="Arial Narrow MT" charset="0"/>
            </a:endParaRPr>
          </a:p>
        </p:txBody>
      </p:sp>
      <p:sp>
        <p:nvSpPr>
          <p:cNvPr id="57366" name="Rectangle 25"/>
          <p:cNvSpPr>
            <a:spLocks noChangeArrowheads="1"/>
          </p:cNvSpPr>
          <p:nvPr/>
        </p:nvSpPr>
        <p:spPr bwMode="auto">
          <a:xfrm>
            <a:off x="0" y="4964724"/>
            <a:ext cx="1165704" cy="262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fr-FR" altLang="fr-FR" sz="1108">
                <a:cs typeface="Times New Roman" panose="02020603050405020304" pitchFamily="18" charset="0"/>
              </a:rPr>
              <a:t>Lac de Saint André</a:t>
            </a:r>
            <a:endParaRPr lang="fr-FR" altLang="fr-FR" sz="1108"/>
          </a:p>
        </p:txBody>
      </p:sp>
      <p:sp>
        <p:nvSpPr>
          <p:cNvPr id="57367" name="Line 9"/>
          <p:cNvSpPr>
            <a:spLocks noChangeShapeType="1"/>
          </p:cNvSpPr>
          <p:nvPr/>
        </p:nvSpPr>
        <p:spPr bwMode="auto">
          <a:xfrm>
            <a:off x="1134208" y="5137639"/>
            <a:ext cx="457200" cy="19050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sz="1292"/>
          </a:p>
        </p:txBody>
      </p:sp>
      <p:sp>
        <p:nvSpPr>
          <p:cNvPr id="57368" name="Rectangle 27"/>
          <p:cNvSpPr>
            <a:spLocks noChangeArrowheads="1"/>
          </p:cNvSpPr>
          <p:nvPr/>
        </p:nvSpPr>
        <p:spPr bwMode="auto">
          <a:xfrm>
            <a:off x="2856035" y="5499590"/>
            <a:ext cx="1140056" cy="262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fr-FR" altLang="fr-FR" sz="1108">
                <a:cs typeface="Times New Roman" panose="02020603050405020304" pitchFamily="18" charset="0"/>
              </a:rPr>
              <a:t>Lac de Ste-Hélène</a:t>
            </a:r>
            <a:endParaRPr lang="fr-FR" altLang="fr-FR" sz="1108"/>
          </a:p>
        </p:txBody>
      </p:sp>
      <p:sp>
        <p:nvSpPr>
          <p:cNvPr id="57369" name="Rectangle 28"/>
          <p:cNvSpPr>
            <a:spLocks noChangeArrowheads="1"/>
          </p:cNvSpPr>
          <p:nvPr/>
        </p:nvSpPr>
        <p:spPr bwMode="auto">
          <a:xfrm>
            <a:off x="3140320" y="4519247"/>
            <a:ext cx="1212191" cy="262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fr-FR" altLang="fr-FR" sz="1108">
                <a:cs typeface="Times New Roman" panose="02020603050405020304" pitchFamily="18" charset="0"/>
              </a:rPr>
              <a:t>Lac de Chamousset</a:t>
            </a:r>
            <a:endParaRPr lang="fr-FR" altLang="fr-FR" sz="1108"/>
          </a:p>
        </p:txBody>
      </p:sp>
      <p:sp>
        <p:nvSpPr>
          <p:cNvPr id="57370" name="Rectangle 29"/>
          <p:cNvSpPr>
            <a:spLocks noChangeArrowheads="1"/>
          </p:cNvSpPr>
          <p:nvPr/>
        </p:nvSpPr>
        <p:spPr bwMode="auto">
          <a:xfrm>
            <a:off x="300405" y="5597770"/>
            <a:ext cx="1024639" cy="262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fr-FR" altLang="fr-FR" sz="1108">
                <a:cs typeface="Times New Roman" panose="02020603050405020304" pitchFamily="18" charset="0"/>
              </a:rPr>
              <a:t>Lac de Laissaud</a:t>
            </a:r>
            <a:endParaRPr lang="fr-FR" altLang="fr-FR" sz="1108"/>
          </a:p>
        </p:txBody>
      </p:sp>
      <p:sp>
        <p:nvSpPr>
          <p:cNvPr id="57371" name="Line 9"/>
          <p:cNvSpPr>
            <a:spLocks noChangeShapeType="1"/>
          </p:cNvSpPr>
          <p:nvPr/>
        </p:nvSpPr>
        <p:spPr bwMode="auto">
          <a:xfrm flipH="1" flipV="1">
            <a:off x="2190750" y="5442439"/>
            <a:ext cx="660888" cy="12162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sz="1292"/>
          </a:p>
        </p:txBody>
      </p:sp>
      <p:sp>
        <p:nvSpPr>
          <p:cNvPr id="57372" name="Line 9"/>
          <p:cNvSpPr>
            <a:spLocks noChangeShapeType="1"/>
          </p:cNvSpPr>
          <p:nvPr/>
        </p:nvSpPr>
        <p:spPr bwMode="auto">
          <a:xfrm flipH="1" flipV="1">
            <a:off x="2961543" y="4656993"/>
            <a:ext cx="225669" cy="3223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sz="1292"/>
          </a:p>
        </p:txBody>
      </p:sp>
      <p:sp>
        <p:nvSpPr>
          <p:cNvPr id="57373" name="Line 9"/>
          <p:cNvSpPr>
            <a:spLocks noChangeShapeType="1"/>
          </p:cNvSpPr>
          <p:nvPr/>
        </p:nvSpPr>
        <p:spPr bwMode="auto">
          <a:xfrm flipV="1">
            <a:off x="1343759" y="5619751"/>
            <a:ext cx="435219" cy="106973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sz="1292"/>
          </a:p>
        </p:txBody>
      </p:sp>
      <p:sp>
        <p:nvSpPr>
          <p:cNvPr id="57374" name="Rectangle 28"/>
          <p:cNvSpPr>
            <a:spLocks noChangeArrowheads="1"/>
          </p:cNvSpPr>
          <p:nvPr/>
        </p:nvSpPr>
        <p:spPr bwMode="auto">
          <a:xfrm>
            <a:off x="3260481" y="4957397"/>
            <a:ext cx="1127232" cy="262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fr-FR" altLang="fr-FR" sz="1108">
                <a:cs typeface="Times New Roman" panose="02020603050405020304" pitchFamily="18" charset="0"/>
              </a:rPr>
              <a:t>Lac de Barrouchat</a:t>
            </a:r>
            <a:endParaRPr lang="fr-FR" altLang="fr-FR" sz="1108"/>
          </a:p>
        </p:txBody>
      </p:sp>
      <p:sp>
        <p:nvSpPr>
          <p:cNvPr id="57375" name="Line 9"/>
          <p:cNvSpPr>
            <a:spLocks noChangeShapeType="1"/>
          </p:cNvSpPr>
          <p:nvPr/>
        </p:nvSpPr>
        <p:spPr bwMode="auto">
          <a:xfrm flipH="1" flipV="1">
            <a:off x="3288323" y="4774223"/>
            <a:ext cx="140677" cy="183174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sz="1292"/>
          </a:p>
        </p:txBody>
      </p:sp>
      <p:pic>
        <p:nvPicPr>
          <p:cNvPr id="57376" name="Picture 10" descr="Logo_Metropole_Savoi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492" y="263769"/>
            <a:ext cx="1789235" cy="769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77" name="Rectangle 27"/>
          <p:cNvSpPr>
            <a:spLocks noChangeArrowheads="1"/>
          </p:cNvSpPr>
          <p:nvPr/>
        </p:nvSpPr>
        <p:spPr bwMode="auto">
          <a:xfrm>
            <a:off x="2965939" y="5751636"/>
            <a:ext cx="1011815" cy="262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fr-FR" altLang="fr-FR" sz="1108">
                <a:cs typeface="Times New Roman" panose="02020603050405020304" pitchFamily="18" charset="0"/>
              </a:rPr>
              <a:t>Lac de Ste-Clair</a:t>
            </a:r>
            <a:endParaRPr lang="fr-FR" altLang="fr-FR" sz="1108"/>
          </a:p>
        </p:txBody>
      </p:sp>
      <p:sp>
        <p:nvSpPr>
          <p:cNvPr id="57378" name="Line 9"/>
          <p:cNvSpPr>
            <a:spLocks noChangeShapeType="1"/>
          </p:cNvSpPr>
          <p:nvPr/>
        </p:nvSpPr>
        <p:spPr bwMode="auto">
          <a:xfrm flipH="1" flipV="1">
            <a:off x="2300654" y="5694485"/>
            <a:ext cx="660889" cy="12162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sz="1292"/>
          </a:p>
        </p:txBody>
      </p:sp>
      <p:sp>
        <p:nvSpPr>
          <p:cNvPr id="57379" name="Rectangle 35"/>
          <p:cNvSpPr>
            <a:spLocks noChangeArrowheads="1"/>
          </p:cNvSpPr>
          <p:nvPr/>
        </p:nvSpPr>
        <p:spPr bwMode="auto">
          <a:xfrm>
            <a:off x="-99646" y="263770"/>
            <a:ext cx="2501412" cy="1077058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FR" altLang="fr-FR" sz="738"/>
          </a:p>
        </p:txBody>
      </p:sp>
      <p:sp>
        <p:nvSpPr>
          <p:cNvPr id="57380" name="Rectangle 36"/>
          <p:cNvSpPr>
            <a:spLocks noChangeArrowheads="1"/>
          </p:cNvSpPr>
          <p:nvPr/>
        </p:nvSpPr>
        <p:spPr bwMode="auto">
          <a:xfrm>
            <a:off x="7203831" y="-76199"/>
            <a:ext cx="2501412" cy="1077058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FR" altLang="fr-FR" sz="738"/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7"/>
          <a:srcRect b="85695"/>
          <a:stretch>
            <a:fillRect/>
          </a:stretch>
        </p:blipFill>
        <p:spPr bwMode="auto">
          <a:xfrm>
            <a:off x="-58615" y="-228767"/>
            <a:ext cx="9205546" cy="10052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</p:pic>
      <p:sp>
        <p:nvSpPr>
          <p:cNvPr id="57381" name="Rectangle 3"/>
          <p:cNvSpPr>
            <a:spLocks noChangeArrowheads="1"/>
          </p:cNvSpPr>
          <p:nvPr/>
        </p:nvSpPr>
        <p:spPr bwMode="auto">
          <a:xfrm>
            <a:off x="2500368" y="393455"/>
            <a:ext cx="7663962" cy="1106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231" rIns="33231" anchor="ctr"/>
          <a:lstStyle>
            <a:lvl1pPr marL="685800" indent="-685800" defTabSz="635000"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685800" indent="-685800" defTabSz="6350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685800" indent="-685800" defTabSz="6350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685800" indent="-685800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685800" indent="-685800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1430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6002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0574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5146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Aft>
                <a:spcPct val="0"/>
              </a:spcAft>
              <a:buClr>
                <a:srgbClr val="FF9933"/>
              </a:buClr>
              <a:buSzTx/>
              <a:buFontTx/>
              <a:buNone/>
            </a:pPr>
            <a:r>
              <a:rPr lang="fr-FR" altLang="fr-FR" sz="2308" dirty="0">
                <a:solidFill>
                  <a:srgbClr val="008080"/>
                </a:solidFill>
                <a:latin typeface="Arial" panose="020B0604020202020204" pitchFamily="34" charset="0"/>
              </a:rPr>
              <a:t>B.</a:t>
            </a:r>
            <a:r>
              <a:rPr lang="fr-FR" altLang="fr-FR" sz="2308" dirty="0">
                <a:latin typeface="Arial" panose="020B0604020202020204" pitchFamily="34" charset="0"/>
              </a:rPr>
              <a:t> Focus : </a:t>
            </a:r>
            <a:r>
              <a:rPr lang="fr-FR" altLang="fr-FR" sz="2308" i="1" dirty="0">
                <a:latin typeface="Arial" panose="020B0604020202020204" pitchFamily="34" charset="0"/>
              </a:rPr>
              <a:t>Hydrothermie</a:t>
            </a:r>
          </a:p>
        </p:txBody>
      </p:sp>
    </p:spTree>
    <p:extLst>
      <p:ext uri="{BB962C8B-B14F-4D97-AF65-F5344CB8AC3E}">
        <p14:creationId xmlns:p14="http://schemas.microsoft.com/office/powerpoint/2010/main" val="51516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/>
          <p:cNvSpPr>
            <a:spLocks noChangeArrowheads="1"/>
          </p:cNvSpPr>
          <p:nvPr/>
        </p:nvSpPr>
        <p:spPr bwMode="auto">
          <a:xfrm>
            <a:off x="2871421" y="131645"/>
            <a:ext cx="4129454" cy="1636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231" rIns="33231" anchor="ctr"/>
          <a:lstStyle>
            <a:lvl1pPr marL="685800" indent="-685800" defTabSz="635000"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685800" indent="-685800" defTabSz="6350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685800" indent="-685800" defTabSz="6350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685800" indent="-685800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685800" indent="-685800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1430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6002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0574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5146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Aft>
                <a:spcPct val="0"/>
              </a:spcAft>
              <a:buClr>
                <a:srgbClr val="FF9933"/>
              </a:buClr>
              <a:buSzTx/>
              <a:buFontTx/>
              <a:buNone/>
            </a:pPr>
            <a:r>
              <a:rPr lang="fr-FR" altLang="fr-FR" sz="2308" dirty="0">
                <a:solidFill>
                  <a:srgbClr val="008080"/>
                </a:solidFill>
                <a:latin typeface="Arial" panose="020B0604020202020204" pitchFamily="34" charset="0"/>
              </a:rPr>
              <a:t>B.</a:t>
            </a:r>
            <a:r>
              <a:rPr lang="fr-FR" altLang="fr-FR" sz="2308" dirty="0">
                <a:latin typeface="Arial" panose="020B0604020202020204" pitchFamily="34" charset="0"/>
              </a:rPr>
              <a:t> Focus : </a:t>
            </a:r>
            <a:r>
              <a:rPr lang="fr-FR" altLang="fr-FR" sz="2308" i="1" dirty="0">
                <a:latin typeface="Arial" panose="020B0604020202020204" pitchFamily="34" charset="0"/>
              </a:rPr>
              <a:t>Eaux usées</a:t>
            </a:r>
          </a:p>
        </p:txBody>
      </p:sp>
      <p:sp>
        <p:nvSpPr>
          <p:cNvPr id="59395" name="ZoneTexte 7"/>
          <p:cNvSpPr txBox="1">
            <a:spLocks noChangeArrowheads="1"/>
          </p:cNvSpPr>
          <p:nvPr/>
        </p:nvSpPr>
        <p:spPr bwMode="auto">
          <a:xfrm>
            <a:off x="4687766" y="2064728"/>
            <a:ext cx="3914042" cy="2820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buClr>
                <a:srgbClr val="0C8F5D"/>
              </a:buClr>
              <a:buFont typeface="Arial" panose="020B0604020202020204" pitchFamily="34" charset="0"/>
              <a:buChar char="•"/>
            </a:pPr>
            <a:r>
              <a:rPr lang="fr-FR" altLang="fr-FR" sz="1477" u="sng"/>
              <a:t>STEP Aix-les-Bains :</a:t>
            </a:r>
          </a:p>
          <a:p>
            <a:pPr>
              <a:buClr>
                <a:srgbClr val="0C8F5D"/>
              </a:buClr>
              <a:buFont typeface="Arial" panose="020B0604020202020204" pitchFamily="34" charset="0"/>
              <a:buNone/>
            </a:pPr>
            <a:r>
              <a:rPr lang="fr-FR" altLang="fr-FR" sz="1477"/>
              <a:t>	Potentiel énergétique valorisé au niveau de la piscine</a:t>
            </a:r>
          </a:p>
          <a:p>
            <a:pPr>
              <a:buClr>
                <a:srgbClr val="0C8F5D"/>
              </a:buClr>
              <a:buFont typeface="Arial" panose="020B0604020202020204" pitchFamily="34" charset="0"/>
              <a:buNone/>
            </a:pPr>
            <a:endParaRPr lang="fr-FR" altLang="fr-FR" sz="1477" u="sng"/>
          </a:p>
          <a:p>
            <a:pPr>
              <a:buClr>
                <a:srgbClr val="0C8F5D"/>
              </a:buClr>
              <a:buFont typeface="Arial" panose="020B0604020202020204" pitchFamily="34" charset="0"/>
              <a:buChar char="•"/>
            </a:pPr>
            <a:r>
              <a:rPr lang="fr-FR" altLang="fr-FR" sz="1477" u="sng"/>
              <a:t>STEP Chambéry : </a:t>
            </a:r>
          </a:p>
          <a:p>
            <a:pPr>
              <a:buClr>
                <a:srgbClr val="0C8F5D"/>
              </a:buClr>
              <a:buFont typeface="Arial" panose="020B0604020202020204" pitchFamily="34" charset="0"/>
              <a:buNone/>
            </a:pPr>
            <a:r>
              <a:rPr lang="fr-FR" altLang="fr-FR" sz="1477"/>
              <a:t>	9 500 MWh/an</a:t>
            </a:r>
          </a:p>
          <a:p>
            <a:pPr>
              <a:buClr>
                <a:srgbClr val="0C8F5D"/>
              </a:buClr>
              <a:buFont typeface="Arial" panose="020B0604020202020204" pitchFamily="34" charset="0"/>
              <a:buNone/>
            </a:pPr>
            <a:endParaRPr lang="fr-FR" altLang="fr-FR" sz="1477"/>
          </a:p>
          <a:p>
            <a:pPr>
              <a:buClr>
                <a:srgbClr val="0C8F5D"/>
              </a:buClr>
              <a:buFont typeface="Arial" panose="020B0604020202020204" pitchFamily="34" charset="0"/>
              <a:buChar char="•"/>
            </a:pPr>
            <a:r>
              <a:rPr lang="fr-FR" altLang="fr-FR" sz="1477" u="sng"/>
              <a:t>Raccordement des conduites d'eaux épurées du Bourget-du-Lac</a:t>
            </a:r>
          </a:p>
          <a:p>
            <a:pPr>
              <a:buClr>
                <a:srgbClr val="0C8F5D"/>
              </a:buClr>
              <a:buFont typeface="Arial" panose="020B0604020202020204" pitchFamily="34" charset="0"/>
              <a:buNone/>
            </a:pPr>
            <a:r>
              <a:rPr lang="fr-FR" altLang="fr-FR" sz="1477"/>
              <a:t>	Pas de quantification de l'énergie récupérable mais ressource importante pour Savoie Technolac – étude en cours</a:t>
            </a:r>
          </a:p>
        </p:txBody>
      </p:sp>
      <p:pic>
        <p:nvPicPr>
          <p:cNvPr id="59396" name="Picture 9" descr="STEP et réseaux E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1" t="5263" r="1785" b="4167"/>
          <a:stretch>
            <a:fillRect/>
          </a:stretch>
        </p:blipFill>
        <p:spPr bwMode="auto">
          <a:xfrm>
            <a:off x="4284785" y="-77666"/>
            <a:ext cx="1466" cy="1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10" descr="STEP et réseaux E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9" t="5257" r="1773" b="4167"/>
          <a:stretch>
            <a:fillRect/>
          </a:stretch>
        </p:blipFill>
        <p:spPr bwMode="auto">
          <a:xfrm>
            <a:off x="666751" y="1746739"/>
            <a:ext cx="3090496" cy="459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Text Box 11"/>
          <p:cNvSpPr txBox="1">
            <a:spLocks noChangeArrowheads="1"/>
          </p:cNvSpPr>
          <p:nvPr/>
        </p:nvSpPr>
        <p:spPr bwMode="auto">
          <a:xfrm>
            <a:off x="2960077" y="2668466"/>
            <a:ext cx="1647092" cy="495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fr-FR" altLang="fr-FR" sz="1108">
                <a:latin typeface="Arial Narrow MT" charset="0"/>
              </a:rPr>
              <a:t>STEP d'Aix-les-Bains</a:t>
            </a:r>
          </a:p>
          <a:p>
            <a:r>
              <a:rPr lang="fr-FR" altLang="fr-FR" sz="923" i="1">
                <a:latin typeface="Arial Narrow MT" charset="0"/>
              </a:rPr>
              <a:t>90 000 équivalents habitants</a:t>
            </a:r>
            <a:endParaRPr lang="fr-FR" altLang="fr-FR" sz="738">
              <a:latin typeface="Arial Narrow MT" charset="0"/>
            </a:endParaRPr>
          </a:p>
        </p:txBody>
      </p:sp>
      <p:sp>
        <p:nvSpPr>
          <p:cNvPr id="59399" name="Text Box 12"/>
          <p:cNvSpPr txBox="1">
            <a:spLocks noChangeArrowheads="1"/>
          </p:cNvSpPr>
          <p:nvPr/>
        </p:nvSpPr>
        <p:spPr bwMode="auto">
          <a:xfrm>
            <a:off x="2734408" y="3446585"/>
            <a:ext cx="1714500" cy="5993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fr-FR" altLang="fr-FR" sz="1108">
                <a:latin typeface="Arial Narrow MT" charset="0"/>
              </a:rPr>
              <a:t>STEP de Chambéry Métropole</a:t>
            </a:r>
          </a:p>
          <a:p>
            <a:r>
              <a:rPr lang="fr-FR" altLang="fr-FR" sz="923" i="1">
                <a:latin typeface="Arial Narrow MT" charset="0"/>
              </a:rPr>
              <a:t>260 000 équivalents habitants</a:t>
            </a:r>
            <a:endParaRPr lang="fr-FR" altLang="fr-FR" sz="738">
              <a:latin typeface="Arial Narrow MT" charset="0"/>
            </a:endParaRPr>
          </a:p>
        </p:txBody>
      </p:sp>
      <p:sp>
        <p:nvSpPr>
          <p:cNvPr id="59400" name="Text Box 13"/>
          <p:cNvSpPr txBox="1">
            <a:spLocks noChangeArrowheads="1"/>
          </p:cNvSpPr>
          <p:nvPr/>
        </p:nvSpPr>
        <p:spPr bwMode="auto">
          <a:xfrm>
            <a:off x="-17585" y="5190393"/>
            <a:ext cx="1840523" cy="449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fr-FR" altLang="fr-FR" sz="1108">
                <a:latin typeface="Arial Narrow MT" charset="0"/>
              </a:rPr>
              <a:t>Raccordement des conduites d'évacuation de Chambéry et Aix-les-Bains</a:t>
            </a:r>
            <a:endParaRPr lang="fr-FR" altLang="fr-FR" sz="738">
              <a:latin typeface="Arial Narrow MT" charset="0"/>
            </a:endParaRPr>
          </a:p>
        </p:txBody>
      </p:sp>
      <p:sp>
        <p:nvSpPr>
          <p:cNvPr id="59401" name="Line 14"/>
          <p:cNvSpPr>
            <a:spLocks noChangeShapeType="1"/>
          </p:cNvSpPr>
          <p:nvPr/>
        </p:nvSpPr>
        <p:spPr bwMode="auto">
          <a:xfrm flipH="1">
            <a:off x="1459523" y="3020158"/>
            <a:ext cx="1500554" cy="5846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sz="1292"/>
          </a:p>
        </p:txBody>
      </p:sp>
      <p:sp>
        <p:nvSpPr>
          <p:cNvPr id="59402" name="Line 15"/>
          <p:cNvSpPr>
            <a:spLocks noChangeShapeType="1"/>
          </p:cNvSpPr>
          <p:nvPr/>
        </p:nvSpPr>
        <p:spPr bwMode="auto">
          <a:xfrm flipH="1">
            <a:off x="1459524" y="3956539"/>
            <a:ext cx="1269023" cy="52753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sz="1292"/>
          </a:p>
        </p:txBody>
      </p:sp>
      <p:sp>
        <p:nvSpPr>
          <p:cNvPr id="59403" name="Oval 16"/>
          <p:cNvSpPr>
            <a:spLocks noChangeArrowheads="1"/>
          </p:cNvSpPr>
          <p:nvPr/>
        </p:nvSpPr>
        <p:spPr bwMode="auto">
          <a:xfrm>
            <a:off x="1162050" y="3965331"/>
            <a:ext cx="115765" cy="211015"/>
          </a:xfrm>
          <a:prstGeom prst="ellips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endParaRPr lang="fr-CH" altLang="fr-FR" sz="738"/>
          </a:p>
        </p:txBody>
      </p:sp>
      <p:sp>
        <p:nvSpPr>
          <p:cNvPr id="59404" name="Line 17"/>
          <p:cNvSpPr>
            <a:spLocks noChangeShapeType="1"/>
          </p:cNvSpPr>
          <p:nvPr/>
        </p:nvSpPr>
        <p:spPr bwMode="auto">
          <a:xfrm flipV="1">
            <a:off x="767862" y="4111869"/>
            <a:ext cx="452804" cy="1050681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sz="1292"/>
          </a:p>
        </p:txBody>
      </p:sp>
      <p:sp>
        <p:nvSpPr>
          <p:cNvPr id="59405" name="ZoneTexte 14"/>
          <p:cNvSpPr txBox="1">
            <a:spLocks noChangeArrowheads="1"/>
          </p:cNvSpPr>
          <p:nvPr/>
        </p:nvSpPr>
        <p:spPr bwMode="auto">
          <a:xfrm>
            <a:off x="101112" y="1264628"/>
            <a:ext cx="44723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buClr>
                <a:srgbClr val="0C8F5D"/>
              </a:buClr>
              <a:buFont typeface="Arial" panose="020B0604020202020204" pitchFamily="34" charset="0"/>
              <a:buChar char="•"/>
            </a:pPr>
            <a:r>
              <a:rPr lang="fr-FR" altLang="fr-FR" sz="2400" u="sng">
                <a:latin typeface="Arial Narrow MT" charset="0"/>
              </a:rPr>
              <a:t>GISEMENT BRUT</a:t>
            </a:r>
            <a:endParaRPr lang="fr-FR" altLang="fr-FR" sz="2308" u="sng">
              <a:latin typeface="Arial Narrow MT" charset="0"/>
            </a:endParaRPr>
          </a:p>
        </p:txBody>
      </p:sp>
      <p:cxnSp>
        <p:nvCxnSpPr>
          <p:cNvPr id="59406" name="Connecteur droit 13"/>
          <p:cNvCxnSpPr>
            <a:cxnSpLocks noChangeShapeType="1"/>
          </p:cNvCxnSpPr>
          <p:nvPr/>
        </p:nvCxnSpPr>
        <p:spPr bwMode="auto">
          <a:xfrm>
            <a:off x="4567604" y="1087316"/>
            <a:ext cx="0" cy="5506915"/>
          </a:xfrm>
          <a:prstGeom prst="line">
            <a:avLst/>
          </a:prstGeom>
          <a:noFill/>
          <a:ln w="25400" algn="ctr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9407" name="ZoneTexte 14"/>
          <p:cNvSpPr txBox="1">
            <a:spLocks noChangeArrowheads="1"/>
          </p:cNvSpPr>
          <p:nvPr/>
        </p:nvSpPr>
        <p:spPr bwMode="auto">
          <a:xfrm>
            <a:off x="5221166" y="1264628"/>
            <a:ext cx="29805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buClr>
                <a:srgbClr val="0C8F5D"/>
              </a:buClr>
              <a:buFont typeface="Arial" panose="020B0604020202020204" pitchFamily="34" charset="0"/>
              <a:buChar char="•"/>
            </a:pPr>
            <a:r>
              <a:rPr lang="fr-FR" altLang="fr-FR" sz="2400" u="sng">
                <a:latin typeface="Arial Narrow MT" charset="0"/>
              </a:rPr>
              <a:t>GISEMENT NET</a:t>
            </a:r>
          </a:p>
        </p:txBody>
      </p:sp>
      <p:pic>
        <p:nvPicPr>
          <p:cNvPr id="59408" name="Picture 10" descr="Logo_Metropole_Savo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492" y="263769"/>
            <a:ext cx="1789235" cy="769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9" name="Rectangle 16"/>
          <p:cNvSpPr>
            <a:spLocks noChangeArrowheads="1"/>
          </p:cNvSpPr>
          <p:nvPr/>
        </p:nvSpPr>
        <p:spPr bwMode="auto">
          <a:xfrm>
            <a:off x="-99646" y="263770"/>
            <a:ext cx="2501412" cy="1077058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FR" altLang="fr-FR" sz="738"/>
          </a:p>
        </p:txBody>
      </p:sp>
      <p:sp>
        <p:nvSpPr>
          <p:cNvPr id="59410" name="Rectangle 17"/>
          <p:cNvSpPr>
            <a:spLocks noChangeArrowheads="1"/>
          </p:cNvSpPr>
          <p:nvPr/>
        </p:nvSpPr>
        <p:spPr bwMode="auto">
          <a:xfrm>
            <a:off x="6868258" y="109904"/>
            <a:ext cx="2501411" cy="1077058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FR" altLang="fr-FR" sz="738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/>
          <a:srcRect b="85695"/>
          <a:stretch>
            <a:fillRect/>
          </a:stretch>
        </p:blipFill>
        <p:spPr bwMode="auto">
          <a:xfrm>
            <a:off x="-17585" y="-167000"/>
            <a:ext cx="9205546" cy="10052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068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0" descr="Logo_Metropole_Savo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492" y="263769"/>
            <a:ext cx="1789235" cy="769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2" descr="Géothermie gisement net V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85" y="1478187"/>
            <a:ext cx="3115408" cy="4399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Rectangle 2"/>
          <p:cNvSpPr txBox="1">
            <a:spLocks noChangeArrowheads="1"/>
          </p:cNvSpPr>
          <p:nvPr/>
        </p:nvSpPr>
        <p:spPr bwMode="auto">
          <a:xfrm>
            <a:off x="4507233" y="5835352"/>
            <a:ext cx="4097215" cy="762000"/>
          </a:xfrm>
          <a:prstGeom prst="rect">
            <a:avLst/>
          </a:prstGeom>
          <a:noFill/>
          <a:ln w="25400">
            <a:solidFill>
              <a:srgbClr val="008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231" rIns="33231"/>
          <a:lstStyle>
            <a:lvl1pPr defTabSz="635000"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863600" indent="-431800" defTabSz="6350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2286000" indent="-190500" defTabSz="6350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2665413" indent="-188913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048000" indent="-192088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5052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9624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4196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8768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buFont typeface="Wingdings" panose="05000000000000000000" pitchFamily="2" charset="2"/>
              <a:buNone/>
            </a:pPr>
            <a:r>
              <a:rPr lang="fr-FR" altLang="fr-FR" sz="1477">
                <a:sym typeface="Wingdings" panose="05000000000000000000" pitchFamily="2" charset="2"/>
              </a:rPr>
              <a:t> </a:t>
            </a:r>
            <a:r>
              <a:rPr lang="fr-FR" altLang="fr-FR" sz="1477"/>
              <a:t>Le potentiel de production annuelle géothermique d'ici à 2020 est de </a:t>
            </a:r>
            <a:r>
              <a:rPr lang="fr-FR" altLang="fr-FR" sz="1477" b="1" u="sng"/>
              <a:t>43,3 GWh</a:t>
            </a:r>
            <a:r>
              <a:rPr lang="fr-FR" altLang="fr-FR" sz="1477"/>
              <a:t> (extrapolation de la méthode  SRCAE). </a:t>
            </a:r>
          </a:p>
        </p:txBody>
      </p:sp>
      <p:sp>
        <p:nvSpPr>
          <p:cNvPr id="60421" name="ZoneTexte 14"/>
          <p:cNvSpPr txBox="1">
            <a:spLocks noChangeArrowheads="1"/>
          </p:cNvSpPr>
          <p:nvPr/>
        </p:nvSpPr>
        <p:spPr bwMode="auto">
          <a:xfrm>
            <a:off x="101112" y="1264628"/>
            <a:ext cx="44723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buClr>
                <a:srgbClr val="0C8F5D"/>
              </a:buClr>
              <a:buFont typeface="Arial" panose="020B0604020202020204" pitchFamily="34" charset="0"/>
              <a:buChar char="•"/>
            </a:pPr>
            <a:r>
              <a:rPr lang="fr-FR" altLang="fr-FR" sz="2400" u="sng">
                <a:latin typeface="Arial Narrow MT" charset="0"/>
              </a:rPr>
              <a:t>GISEMENT BRUT</a:t>
            </a:r>
            <a:endParaRPr lang="fr-FR" altLang="fr-FR" sz="2308" u="sng">
              <a:latin typeface="Arial Narrow MT" charset="0"/>
            </a:endParaRPr>
          </a:p>
        </p:txBody>
      </p:sp>
      <p:cxnSp>
        <p:nvCxnSpPr>
          <p:cNvPr id="60422" name="Connecteur droit 5"/>
          <p:cNvCxnSpPr>
            <a:cxnSpLocks noChangeShapeType="1"/>
          </p:cNvCxnSpPr>
          <p:nvPr/>
        </p:nvCxnSpPr>
        <p:spPr bwMode="auto">
          <a:xfrm>
            <a:off x="4280389" y="1104901"/>
            <a:ext cx="0" cy="5506915"/>
          </a:xfrm>
          <a:prstGeom prst="line">
            <a:avLst/>
          </a:prstGeom>
          <a:noFill/>
          <a:ln w="25400" algn="ctr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0423" name="ZoneTexte 14"/>
          <p:cNvSpPr txBox="1">
            <a:spLocks noChangeArrowheads="1"/>
          </p:cNvSpPr>
          <p:nvPr/>
        </p:nvSpPr>
        <p:spPr bwMode="auto">
          <a:xfrm>
            <a:off x="5221166" y="1124744"/>
            <a:ext cx="29805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buClr>
                <a:srgbClr val="0C8F5D"/>
              </a:buClr>
              <a:buFont typeface="Arial" panose="020B0604020202020204" pitchFamily="34" charset="0"/>
              <a:buChar char="•"/>
            </a:pPr>
            <a:r>
              <a:rPr lang="fr-FR" altLang="fr-FR" sz="2400" u="sng" dirty="0">
                <a:latin typeface="Arial Narrow MT" charset="0"/>
              </a:rPr>
              <a:t>GISEMENT NET</a:t>
            </a:r>
          </a:p>
        </p:txBody>
      </p:sp>
      <p:pic>
        <p:nvPicPr>
          <p:cNvPr id="60424" name="Picture 5" descr="Gisement brut Géotherm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8" t="4628" r="9428" b="15912"/>
          <a:stretch>
            <a:fillRect/>
          </a:stretch>
        </p:blipFill>
        <p:spPr bwMode="auto">
          <a:xfrm>
            <a:off x="568570" y="1792166"/>
            <a:ext cx="3239966" cy="467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5" name="Rectangle 9"/>
          <p:cNvSpPr>
            <a:spLocks noChangeArrowheads="1"/>
          </p:cNvSpPr>
          <p:nvPr/>
        </p:nvSpPr>
        <p:spPr bwMode="auto">
          <a:xfrm>
            <a:off x="-99646" y="263770"/>
            <a:ext cx="2501412" cy="1077058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FR" altLang="fr-FR" sz="738"/>
          </a:p>
        </p:txBody>
      </p:sp>
      <p:sp>
        <p:nvSpPr>
          <p:cNvPr id="60426" name="Rectangle 10"/>
          <p:cNvSpPr>
            <a:spLocks noChangeArrowheads="1"/>
          </p:cNvSpPr>
          <p:nvPr/>
        </p:nvSpPr>
        <p:spPr bwMode="auto">
          <a:xfrm>
            <a:off x="7193574" y="-162658"/>
            <a:ext cx="2499946" cy="1075593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FR" altLang="fr-FR" sz="738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/>
          <a:srcRect b="85695"/>
          <a:stretch>
            <a:fillRect/>
          </a:stretch>
        </p:blipFill>
        <p:spPr bwMode="auto">
          <a:xfrm>
            <a:off x="-58615" y="-312558"/>
            <a:ext cx="9205546" cy="10052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</p:pic>
      <p:sp>
        <p:nvSpPr>
          <p:cNvPr id="60427" name="Rectangle 3"/>
          <p:cNvSpPr>
            <a:spLocks noChangeArrowheads="1"/>
          </p:cNvSpPr>
          <p:nvPr/>
        </p:nvSpPr>
        <p:spPr bwMode="auto">
          <a:xfrm>
            <a:off x="2070838" y="533137"/>
            <a:ext cx="7757746" cy="735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231" rIns="33231" anchor="ctr"/>
          <a:lstStyle>
            <a:lvl1pPr marL="685800" indent="-685800" defTabSz="635000"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685800" indent="-685800" defTabSz="6350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685800" indent="-685800" defTabSz="6350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685800" indent="-685800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685800" indent="-685800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1430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6002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0574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5146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Aft>
                <a:spcPct val="0"/>
              </a:spcAft>
              <a:buClr>
                <a:srgbClr val="FF9933"/>
              </a:buClr>
              <a:buSzTx/>
              <a:buFontTx/>
              <a:buNone/>
            </a:pPr>
            <a:r>
              <a:rPr lang="fr-FR" altLang="fr-FR" sz="2308" dirty="0">
                <a:solidFill>
                  <a:srgbClr val="008080"/>
                </a:solidFill>
                <a:latin typeface="Arial" panose="020B0604020202020204" pitchFamily="34" charset="0"/>
              </a:rPr>
              <a:t>B.</a:t>
            </a:r>
            <a:r>
              <a:rPr lang="fr-FR" altLang="fr-FR" sz="2308" dirty="0">
                <a:latin typeface="Arial" panose="020B0604020202020204" pitchFamily="34" charset="0"/>
              </a:rPr>
              <a:t> Focus - </a:t>
            </a:r>
            <a:r>
              <a:rPr lang="fr-FR" altLang="fr-FR" sz="2308" i="1" dirty="0">
                <a:latin typeface="Arial" panose="020B0604020202020204" pitchFamily="34" charset="0"/>
              </a:rPr>
              <a:t>Sondes géothermiques</a:t>
            </a:r>
          </a:p>
        </p:txBody>
      </p:sp>
    </p:spTree>
    <p:extLst>
      <p:ext uri="{BB962C8B-B14F-4D97-AF65-F5344CB8AC3E}">
        <p14:creationId xmlns:p14="http://schemas.microsoft.com/office/powerpoint/2010/main" val="359181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oneTexte 14"/>
          <p:cNvSpPr txBox="1">
            <a:spLocks noChangeArrowheads="1"/>
          </p:cNvSpPr>
          <p:nvPr/>
        </p:nvSpPr>
        <p:spPr bwMode="auto">
          <a:xfrm>
            <a:off x="101112" y="1370136"/>
            <a:ext cx="44723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buClr>
                <a:srgbClr val="0C8F5D"/>
              </a:buClr>
              <a:buFont typeface="Arial" panose="020B0604020202020204" pitchFamily="34" charset="0"/>
              <a:buChar char="•"/>
            </a:pPr>
            <a:r>
              <a:rPr lang="fr-FR" altLang="fr-FR" sz="2400" u="sng">
                <a:latin typeface="Arial Narrow MT" charset="0"/>
              </a:rPr>
              <a:t>Gisement net quantifiable</a:t>
            </a:r>
            <a:endParaRPr lang="fr-FR" altLang="fr-FR" sz="2308" u="sng">
              <a:latin typeface="Arial Narrow MT" charset="0"/>
            </a:endParaRPr>
          </a:p>
        </p:txBody>
      </p:sp>
      <p:cxnSp>
        <p:nvCxnSpPr>
          <p:cNvPr id="61443" name="Connecteur droit 5"/>
          <p:cNvCxnSpPr>
            <a:cxnSpLocks noChangeShapeType="1"/>
          </p:cNvCxnSpPr>
          <p:nvPr/>
        </p:nvCxnSpPr>
        <p:spPr bwMode="auto">
          <a:xfrm>
            <a:off x="4404946" y="1087316"/>
            <a:ext cx="0" cy="5506915"/>
          </a:xfrm>
          <a:prstGeom prst="line">
            <a:avLst/>
          </a:prstGeom>
          <a:noFill/>
          <a:ln w="25400" algn="ctr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1444" name="ZoneTexte 14"/>
          <p:cNvSpPr txBox="1">
            <a:spLocks noChangeArrowheads="1"/>
          </p:cNvSpPr>
          <p:nvPr/>
        </p:nvSpPr>
        <p:spPr bwMode="auto">
          <a:xfrm>
            <a:off x="4475285" y="1079989"/>
            <a:ext cx="476103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buClr>
                <a:srgbClr val="0C8F5D"/>
              </a:buClr>
              <a:buFont typeface="Arial" panose="020B0604020202020204" pitchFamily="34" charset="0"/>
              <a:buChar char="•"/>
            </a:pPr>
            <a:r>
              <a:rPr lang="fr-FR" altLang="fr-FR" sz="2400" u="sng">
                <a:latin typeface="Arial Narrow MT" charset="0"/>
              </a:rPr>
              <a:t>Gisement net non quantifiable, mais non négligeable</a:t>
            </a:r>
          </a:p>
        </p:txBody>
      </p:sp>
      <p:pic>
        <p:nvPicPr>
          <p:cNvPr id="61445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539" y="2196612"/>
            <a:ext cx="2750527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20" y="2228851"/>
            <a:ext cx="3864219" cy="3563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7" name="ZoneTexte 14"/>
          <p:cNvSpPr txBox="1">
            <a:spLocks noChangeArrowheads="1"/>
          </p:cNvSpPr>
          <p:nvPr/>
        </p:nvSpPr>
        <p:spPr bwMode="auto">
          <a:xfrm>
            <a:off x="4573466" y="4851889"/>
            <a:ext cx="4271596" cy="74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buClr>
                <a:srgbClr val="0C8F5D"/>
              </a:buClr>
              <a:buFont typeface="Arial" panose="020B0604020202020204" pitchFamily="34" charset="0"/>
              <a:buChar char="•"/>
            </a:pPr>
            <a:r>
              <a:rPr lang="fr-FR" altLang="fr-FR" sz="2400" u="sng">
                <a:latin typeface="Arial Narrow MT" charset="0"/>
              </a:rPr>
              <a:t>Gisement non mobilisable </a:t>
            </a:r>
            <a:r>
              <a:rPr lang="fr-FR" altLang="fr-FR" sz="1846" u="sng">
                <a:latin typeface="Arial Narrow MT" charset="0"/>
              </a:rPr>
              <a:t>(limite infrastructures)</a:t>
            </a:r>
          </a:p>
        </p:txBody>
      </p:sp>
      <p:cxnSp>
        <p:nvCxnSpPr>
          <p:cNvPr id="61448" name="Connecteur droit 5"/>
          <p:cNvCxnSpPr>
            <a:cxnSpLocks noChangeShapeType="1"/>
          </p:cNvCxnSpPr>
          <p:nvPr/>
        </p:nvCxnSpPr>
        <p:spPr bwMode="auto">
          <a:xfrm flipV="1">
            <a:off x="4404947" y="4780085"/>
            <a:ext cx="4440115" cy="16120"/>
          </a:xfrm>
          <a:prstGeom prst="line">
            <a:avLst/>
          </a:prstGeom>
          <a:noFill/>
          <a:ln w="25400" algn="ctr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1449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539" y="5726724"/>
            <a:ext cx="2750527" cy="712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0" name="Picture 10" descr="Logo_Metropole_Savoi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492" y="263769"/>
            <a:ext cx="1789235" cy="769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1" name="Rectangle 11"/>
          <p:cNvSpPr>
            <a:spLocks noChangeArrowheads="1"/>
          </p:cNvSpPr>
          <p:nvPr/>
        </p:nvSpPr>
        <p:spPr bwMode="auto">
          <a:xfrm>
            <a:off x="-99645" y="263770"/>
            <a:ext cx="2647950" cy="1077058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FR" altLang="fr-FR" sz="738"/>
          </a:p>
        </p:txBody>
      </p:sp>
      <p:sp>
        <p:nvSpPr>
          <p:cNvPr id="61452" name="Rectangle 12"/>
          <p:cNvSpPr>
            <a:spLocks noChangeArrowheads="1"/>
          </p:cNvSpPr>
          <p:nvPr/>
        </p:nvSpPr>
        <p:spPr bwMode="auto">
          <a:xfrm>
            <a:off x="6862397" y="10258"/>
            <a:ext cx="2501411" cy="1077058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FR" altLang="fr-FR" sz="738"/>
          </a:p>
        </p:txBody>
      </p:sp>
      <p:sp>
        <p:nvSpPr>
          <p:cNvPr id="61453" name="Rectangle 3"/>
          <p:cNvSpPr>
            <a:spLocks noChangeArrowheads="1"/>
          </p:cNvSpPr>
          <p:nvPr/>
        </p:nvSpPr>
        <p:spPr bwMode="auto">
          <a:xfrm>
            <a:off x="1217735" y="526198"/>
            <a:ext cx="7926265" cy="1116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231" rIns="33231" anchor="ctr"/>
          <a:lstStyle>
            <a:lvl1pPr marL="685800" indent="-685800" defTabSz="635000"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685800" indent="-685800" defTabSz="6350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685800" indent="-685800" defTabSz="6350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685800" indent="-685800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685800" indent="-685800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1430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6002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0574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5146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Aft>
                <a:spcPct val="0"/>
              </a:spcAft>
              <a:buClr>
                <a:srgbClr val="FF9933"/>
              </a:buClr>
              <a:buSzTx/>
              <a:buFontTx/>
              <a:buNone/>
            </a:pPr>
            <a:r>
              <a:rPr lang="fr-FR" altLang="fr-FR" sz="2308" dirty="0">
                <a:solidFill>
                  <a:srgbClr val="008080"/>
                </a:solidFill>
                <a:latin typeface="Arial" panose="020B0604020202020204" pitchFamily="34" charset="0"/>
              </a:rPr>
              <a:t>B.</a:t>
            </a:r>
            <a:r>
              <a:rPr lang="fr-FR" altLang="fr-FR" sz="2308" dirty="0">
                <a:latin typeface="Arial" panose="020B0604020202020204" pitchFamily="34" charset="0"/>
              </a:rPr>
              <a:t> G</a:t>
            </a:r>
            <a:r>
              <a:rPr lang="fr-FR" altLang="fr-FR" sz="2308" i="1" dirty="0">
                <a:latin typeface="Arial" panose="020B0604020202020204" pitchFamily="34" charset="0"/>
              </a:rPr>
              <a:t>isements en énergies renouvelables</a:t>
            </a:r>
          </a:p>
          <a:p>
            <a:pPr>
              <a:spcAft>
                <a:spcPct val="0"/>
              </a:spcAft>
              <a:buClr>
                <a:srgbClr val="FF9933"/>
              </a:buClr>
              <a:buSzTx/>
              <a:buFontTx/>
              <a:buNone/>
            </a:pPr>
            <a:r>
              <a:rPr lang="fr-FR" altLang="fr-FR" sz="2308" i="1" dirty="0">
                <a:latin typeface="Arial" panose="020B0604020202020204" pitchFamily="34" charset="0"/>
              </a:rPr>
              <a:t>Synthèse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/>
          <a:srcRect b="85695"/>
          <a:stretch>
            <a:fillRect/>
          </a:stretch>
        </p:blipFill>
        <p:spPr bwMode="auto">
          <a:xfrm>
            <a:off x="-58615" y="-228767"/>
            <a:ext cx="9205546" cy="10052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869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" t="17973" r="1379" b="8749"/>
          <a:stretch>
            <a:fillRect/>
          </a:stretch>
        </p:blipFill>
        <p:spPr bwMode="auto">
          <a:xfrm>
            <a:off x="860181" y="2686050"/>
            <a:ext cx="7825154" cy="2847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51"/>
          <p:cNvSpPr>
            <a:spLocks noChangeArrowheads="1"/>
          </p:cNvSpPr>
          <p:nvPr/>
        </p:nvSpPr>
        <p:spPr bwMode="auto">
          <a:xfrm>
            <a:off x="2039815" y="2772508"/>
            <a:ext cx="6576646" cy="2458915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FR" altLang="fr-FR" sz="738"/>
          </a:p>
        </p:txBody>
      </p:sp>
      <p:cxnSp>
        <p:nvCxnSpPr>
          <p:cNvPr id="12" name="Connecteur droit 11"/>
          <p:cNvCxnSpPr/>
          <p:nvPr/>
        </p:nvCxnSpPr>
        <p:spPr bwMode="auto">
          <a:xfrm>
            <a:off x="2110154" y="2958612"/>
            <a:ext cx="6368562" cy="0"/>
          </a:xfrm>
          <a:prstGeom prst="line">
            <a:avLst/>
          </a:prstGeom>
          <a:noFill/>
          <a:ln w="571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Connecteur droit 46"/>
          <p:cNvCxnSpPr/>
          <p:nvPr/>
        </p:nvCxnSpPr>
        <p:spPr bwMode="auto">
          <a:xfrm>
            <a:off x="2110154" y="3307374"/>
            <a:ext cx="6368562" cy="0"/>
          </a:xfrm>
          <a:prstGeom prst="line">
            <a:avLst/>
          </a:prstGeom>
          <a:noFill/>
          <a:ln w="571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Connecteur droit 47"/>
          <p:cNvCxnSpPr/>
          <p:nvPr/>
        </p:nvCxnSpPr>
        <p:spPr bwMode="auto">
          <a:xfrm>
            <a:off x="2101362" y="3999035"/>
            <a:ext cx="6368562" cy="0"/>
          </a:xfrm>
          <a:prstGeom prst="line">
            <a:avLst/>
          </a:prstGeom>
          <a:noFill/>
          <a:ln w="571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Connecteur droit 48"/>
          <p:cNvCxnSpPr/>
          <p:nvPr/>
        </p:nvCxnSpPr>
        <p:spPr bwMode="auto">
          <a:xfrm>
            <a:off x="2101362" y="4337538"/>
            <a:ext cx="6368562" cy="0"/>
          </a:xfrm>
          <a:prstGeom prst="line">
            <a:avLst/>
          </a:prstGeom>
          <a:noFill/>
          <a:ln w="571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Connecteur droit 49"/>
          <p:cNvCxnSpPr/>
          <p:nvPr/>
        </p:nvCxnSpPr>
        <p:spPr bwMode="auto">
          <a:xfrm>
            <a:off x="2101362" y="5032131"/>
            <a:ext cx="6368562" cy="0"/>
          </a:xfrm>
          <a:prstGeom prst="line">
            <a:avLst/>
          </a:prstGeom>
          <a:noFill/>
          <a:ln w="571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3497" name="ZoneTexte 2"/>
          <p:cNvSpPr txBox="1">
            <a:spLocks noChangeArrowheads="1"/>
          </p:cNvSpPr>
          <p:nvPr/>
        </p:nvSpPr>
        <p:spPr bwMode="auto">
          <a:xfrm>
            <a:off x="2092569" y="3516923"/>
            <a:ext cx="6377354" cy="24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fr-FR" altLang="fr-FR" sz="1015"/>
              <a:t>Gisement net nul dans" l'état technique actuel"</a:t>
            </a:r>
          </a:p>
        </p:txBody>
      </p:sp>
      <p:cxnSp>
        <p:nvCxnSpPr>
          <p:cNvPr id="28" name="Connecteur droit 27"/>
          <p:cNvCxnSpPr/>
          <p:nvPr/>
        </p:nvCxnSpPr>
        <p:spPr bwMode="auto">
          <a:xfrm flipV="1">
            <a:off x="2092570" y="3637084"/>
            <a:ext cx="2048608" cy="5862"/>
          </a:xfrm>
          <a:prstGeom prst="line">
            <a:avLst/>
          </a:prstGeom>
          <a:ln w="2540"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 bwMode="auto">
          <a:xfrm flipV="1">
            <a:off x="6397869" y="3637084"/>
            <a:ext cx="2076450" cy="5862"/>
          </a:xfrm>
          <a:prstGeom prst="line">
            <a:avLst/>
          </a:prstGeom>
          <a:ln w="2540"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Ellipse 3"/>
          <p:cNvSpPr/>
          <p:nvPr/>
        </p:nvSpPr>
        <p:spPr bwMode="auto">
          <a:xfrm>
            <a:off x="3807070" y="2836985"/>
            <a:ext cx="237392" cy="235927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>
              <a:buClr>
                <a:srgbClr val="0C8F5D"/>
              </a:buClr>
              <a:defRPr/>
            </a:pPr>
            <a:endParaRPr lang="fr-FR" sz="1292"/>
          </a:p>
        </p:txBody>
      </p:sp>
      <p:sp>
        <p:nvSpPr>
          <p:cNvPr id="63501" name="Rectangle 17"/>
          <p:cNvSpPr>
            <a:spLocks noChangeArrowheads="1"/>
          </p:cNvSpPr>
          <p:nvPr/>
        </p:nvSpPr>
        <p:spPr bwMode="auto">
          <a:xfrm>
            <a:off x="3719146" y="5539154"/>
            <a:ext cx="2189285" cy="254977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FR" altLang="fr-FR" sz="738"/>
          </a:p>
        </p:txBody>
      </p:sp>
      <p:sp>
        <p:nvSpPr>
          <p:cNvPr id="54" name="Ellipse 53"/>
          <p:cNvSpPr/>
          <p:nvPr/>
        </p:nvSpPr>
        <p:spPr bwMode="auto">
          <a:xfrm>
            <a:off x="2331428" y="3179885"/>
            <a:ext cx="237392" cy="235927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>
              <a:buClr>
                <a:srgbClr val="0C8F5D"/>
              </a:buClr>
              <a:defRPr/>
            </a:pPr>
            <a:endParaRPr lang="fr-FR" sz="1292"/>
          </a:p>
        </p:txBody>
      </p:sp>
      <p:sp>
        <p:nvSpPr>
          <p:cNvPr id="55" name="Ellipse 54"/>
          <p:cNvSpPr/>
          <p:nvPr/>
        </p:nvSpPr>
        <p:spPr bwMode="auto">
          <a:xfrm>
            <a:off x="5268059" y="3881805"/>
            <a:ext cx="237392" cy="235926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>
              <a:buClr>
                <a:srgbClr val="0C8F5D"/>
              </a:buClr>
              <a:defRPr/>
            </a:pPr>
            <a:endParaRPr lang="fr-FR" sz="1292"/>
          </a:p>
        </p:txBody>
      </p:sp>
      <p:sp>
        <p:nvSpPr>
          <p:cNvPr id="56" name="Ellipse 55"/>
          <p:cNvSpPr/>
          <p:nvPr/>
        </p:nvSpPr>
        <p:spPr bwMode="auto">
          <a:xfrm>
            <a:off x="4702420" y="4210051"/>
            <a:ext cx="237392" cy="235926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>
              <a:buClr>
                <a:srgbClr val="0C8F5D"/>
              </a:buClr>
              <a:defRPr/>
            </a:pPr>
            <a:endParaRPr lang="fr-FR" sz="1292"/>
          </a:p>
        </p:txBody>
      </p:sp>
      <p:sp>
        <p:nvSpPr>
          <p:cNvPr id="57" name="Ellipse 56"/>
          <p:cNvSpPr/>
          <p:nvPr/>
        </p:nvSpPr>
        <p:spPr bwMode="auto">
          <a:xfrm>
            <a:off x="2294793" y="4904643"/>
            <a:ext cx="237392" cy="235926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>
              <a:buClr>
                <a:srgbClr val="0C8F5D"/>
              </a:buClr>
              <a:defRPr/>
            </a:pPr>
            <a:endParaRPr lang="fr-FR" sz="1292"/>
          </a:p>
        </p:txBody>
      </p:sp>
      <p:sp>
        <p:nvSpPr>
          <p:cNvPr id="63506" name="ZoneTexte 69"/>
          <p:cNvSpPr txBox="1">
            <a:spLocks noChangeArrowheads="1"/>
          </p:cNvSpPr>
          <p:nvPr/>
        </p:nvSpPr>
        <p:spPr bwMode="auto">
          <a:xfrm>
            <a:off x="3175489" y="1225062"/>
            <a:ext cx="1526931" cy="37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fr-FR" altLang="fr-FR" sz="1846"/>
              <a:t>Etat Actuel</a:t>
            </a:r>
          </a:p>
        </p:txBody>
      </p:sp>
      <p:sp>
        <p:nvSpPr>
          <p:cNvPr id="63507" name="ZoneTexte 70"/>
          <p:cNvSpPr txBox="1">
            <a:spLocks noChangeArrowheads="1"/>
          </p:cNvSpPr>
          <p:nvPr/>
        </p:nvSpPr>
        <p:spPr bwMode="auto">
          <a:xfrm>
            <a:off x="5067300" y="1902070"/>
            <a:ext cx="2974731" cy="37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fr-FR" altLang="fr-FR" sz="1846"/>
              <a:t>Potentiel développement EnR</a:t>
            </a:r>
          </a:p>
        </p:txBody>
      </p:sp>
      <p:cxnSp>
        <p:nvCxnSpPr>
          <p:cNvPr id="63508" name="Connecteur droit avec flèche 71"/>
          <p:cNvCxnSpPr>
            <a:cxnSpLocks noChangeShapeType="1"/>
          </p:cNvCxnSpPr>
          <p:nvPr/>
        </p:nvCxnSpPr>
        <p:spPr bwMode="auto">
          <a:xfrm>
            <a:off x="3921369" y="1642697"/>
            <a:ext cx="0" cy="1121019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3509" name="ZoneTexte 72"/>
          <p:cNvSpPr txBox="1">
            <a:spLocks noChangeArrowheads="1"/>
          </p:cNvSpPr>
          <p:nvPr/>
        </p:nvSpPr>
        <p:spPr bwMode="auto">
          <a:xfrm>
            <a:off x="7797312" y="1222131"/>
            <a:ext cx="1340826" cy="37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fr-FR" altLang="fr-FR" sz="1846"/>
              <a:t>Gisement net</a:t>
            </a:r>
          </a:p>
        </p:txBody>
      </p:sp>
      <p:sp>
        <p:nvSpPr>
          <p:cNvPr id="63510" name="Flèche droite 74"/>
          <p:cNvSpPr>
            <a:spLocks noChangeArrowheads="1"/>
          </p:cNvSpPr>
          <p:nvPr/>
        </p:nvSpPr>
        <p:spPr bwMode="auto">
          <a:xfrm>
            <a:off x="4992566" y="2275743"/>
            <a:ext cx="3124200" cy="320919"/>
          </a:xfrm>
          <a:prstGeom prst="rightArrow">
            <a:avLst>
              <a:gd name="adj1" fmla="val 50000"/>
              <a:gd name="adj2" fmla="val 49983"/>
            </a:avLst>
          </a:prstGeom>
          <a:solidFill>
            <a:srgbClr val="00B050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FR" altLang="fr-FR" sz="738"/>
          </a:p>
        </p:txBody>
      </p:sp>
      <p:cxnSp>
        <p:nvCxnSpPr>
          <p:cNvPr id="63511" name="Connecteur droit avec flèche 75"/>
          <p:cNvCxnSpPr>
            <a:cxnSpLocks noChangeShapeType="1"/>
          </p:cNvCxnSpPr>
          <p:nvPr/>
        </p:nvCxnSpPr>
        <p:spPr bwMode="auto">
          <a:xfrm>
            <a:off x="8464062" y="1650023"/>
            <a:ext cx="0" cy="1122485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3512" name="Picture 10" descr="Logo_Metropole_Savo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492" y="263769"/>
            <a:ext cx="1789235" cy="769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Connecteur droit 30"/>
          <p:cNvCxnSpPr/>
          <p:nvPr/>
        </p:nvCxnSpPr>
        <p:spPr bwMode="auto">
          <a:xfrm>
            <a:off x="2113085" y="4671646"/>
            <a:ext cx="6368562" cy="0"/>
          </a:xfrm>
          <a:prstGeom prst="line">
            <a:avLst/>
          </a:prstGeom>
          <a:noFill/>
          <a:ln w="571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Ellipse 32"/>
          <p:cNvSpPr/>
          <p:nvPr/>
        </p:nvSpPr>
        <p:spPr bwMode="auto">
          <a:xfrm>
            <a:off x="2497016" y="4544159"/>
            <a:ext cx="237392" cy="235926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>
              <a:buClr>
                <a:srgbClr val="0C8F5D"/>
              </a:buClr>
              <a:defRPr/>
            </a:pPr>
            <a:endParaRPr lang="fr-FR" sz="1292"/>
          </a:p>
        </p:txBody>
      </p:sp>
      <p:sp>
        <p:nvSpPr>
          <p:cNvPr id="63515" name="Rectangle 28"/>
          <p:cNvSpPr>
            <a:spLocks noChangeArrowheads="1"/>
          </p:cNvSpPr>
          <p:nvPr/>
        </p:nvSpPr>
        <p:spPr bwMode="auto">
          <a:xfrm>
            <a:off x="-99646" y="263770"/>
            <a:ext cx="2501412" cy="1077058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FR" altLang="fr-FR" sz="738"/>
          </a:p>
        </p:txBody>
      </p:sp>
      <p:sp>
        <p:nvSpPr>
          <p:cNvPr id="63516" name="Rectangle 31"/>
          <p:cNvSpPr>
            <a:spLocks noChangeArrowheads="1"/>
          </p:cNvSpPr>
          <p:nvPr/>
        </p:nvSpPr>
        <p:spPr bwMode="auto">
          <a:xfrm>
            <a:off x="6866793" y="-41030"/>
            <a:ext cx="2499946" cy="1077058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FR" altLang="fr-FR" sz="738"/>
          </a:p>
        </p:txBody>
      </p:sp>
      <p:sp>
        <p:nvSpPr>
          <p:cNvPr id="63517" name="Rectangle 3"/>
          <p:cNvSpPr>
            <a:spLocks noChangeArrowheads="1"/>
          </p:cNvSpPr>
          <p:nvPr/>
        </p:nvSpPr>
        <p:spPr bwMode="auto">
          <a:xfrm>
            <a:off x="1029433" y="600808"/>
            <a:ext cx="7926265" cy="1116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231" rIns="33231" anchor="ctr"/>
          <a:lstStyle>
            <a:lvl1pPr marL="685800" indent="-685800" defTabSz="635000"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685800" indent="-685800" defTabSz="6350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685800" indent="-685800" defTabSz="6350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685800" indent="-685800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685800" indent="-685800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1430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6002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0574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5146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Aft>
                <a:spcPct val="0"/>
              </a:spcAft>
              <a:buClr>
                <a:srgbClr val="FF9933"/>
              </a:buClr>
              <a:buSzTx/>
              <a:buFontTx/>
              <a:buNone/>
            </a:pPr>
            <a:r>
              <a:rPr lang="fr-FR" altLang="fr-FR" sz="2308" dirty="0">
                <a:solidFill>
                  <a:srgbClr val="008080"/>
                </a:solidFill>
                <a:latin typeface="Arial" panose="020B0604020202020204" pitchFamily="34" charset="0"/>
              </a:rPr>
              <a:t>B.</a:t>
            </a:r>
            <a:r>
              <a:rPr lang="fr-FR" altLang="fr-FR" sz="2308" dirty="0">
                <a:latin typeface="Arial" panose="020B0604020202020204" pitchFamily="34" charset="0"/>
              </a:rPr>
              <a:t> G</a:t>
            </a:r>
            <a:r>
              <a:rPr lang="fr-FR" altLang="fr-FR" sz="2308" i="1" dirty="0">
                <a:latin typeface="Arial" panose="020B0604020202020204" pitchFamily="34" charset="0"/>
              </a:rPr>
              <a:t>isements en énergies renouvelables</a:t>
            </a:r>
          </a:p>
          <a:p>
            <a:pPr>
              <a:spcAft>
                <a:spcPct val="0"/>
              </a:spcAft>
              <a:buClr>
                <a:srgbClr val="FF9933"/>
              </a:buClr>
              <a:buSzTx/>
              <a:buFontTx/>
              <a:buNone/>
            </a:pPr>
            <a:r>
              <a:rPr lang="fr-FR" altLang="fr-FR" sz="1846" i="1" dirty="0">
                <a:latin typeface="Arial" panose="020B0604020202020204" pitchFamily="34" charset="0"/>
              </a:rPr>
              <a:t>Synthèse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5"/>
          <a:srcRect b="85695"/>
          <a:stretch>
            <a:fillRect/>
          </a:stretch>
        </p:blipFill>
        <p:spPr bwMode="auto">
          <a:xfrm>
            <a:off x="-58615" y="-228767"/>
            <a:ext cx="9205546" cy="10052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637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1314451" y="1767254"/>
            <a:ext cx="7145982" cy="3555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  <a:defRPr/>
            </a:pPr>
            <a:r>
              <a:rPr lang="fr-FR" altLang="fr-FR" sz="2585" b="1" dirty="0">
                <a:solidFill>
                  <a:srgbClr val="009999"/>
                </a:solidFill>
                <a:latin typeface="Arial" panose="020B0604020202020204" pitchFamily="34" charset="0"/>
              </a:rPr>
              <a:t>Pourquoi ?</a:t>
            </a:r>
          </a:p>
          <a:p>
            <a:pPr>
              <a:buFontTx/>
              <a:buNone/>
              <a:defRPr/>
            </a:pPr>
            <a:endParaRPr lang="fr-FR" altLang="fr-FR" sz="1292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  <a:defRPr/>
            </a:pPr>
            <a:r>
              <a:rPr lang="fr-FR" altLang="fr-FR" sz="1477" b="1" dirty="0">
                <a:latin typeface="Arial" panose="020B0604020202020204" pitchFamily="34" charset="0"/>
                <a:cs typeface="Arial" panose="020B0604020202020204" pitchFamily="34" charset="0"/>
              </a:rPr>
              <a:t>En réponse aux engagements européens et nationaux : </a:t>
            </a:r>
            <a:r>
              <a:rPr lang="fr-FR" altLang="fr-FR" sz="1477" dirty="0">
                <a:latin typeface="Arial" panose="020B0604020202020204" pitchFamily="34" charset="0"/>
                <a:cs typeface="Arial" panose="020B0604020202020204" pitchFamily="34" charset="0"/>
              </a:rPr>
              <a:t>3x20, 23% </a:t>
            </a:r>
            <a:r>
              <a:rPr lang="fr-FR" altLang="fr-FR" sz="1477" dirty="0" err="1">
                <a:latin typeface="Arial" panose="020B0604020202020204" pitchFamily="34" charset="0"/>
                <a:cs typeface="Arial" panose="020B0604020202020204" pitchFamily="34" charset="0"/>
              </a:rPr>
              <a:t>EnR</a:t>
            </a:r>
            <a:r>
              <a:rPr lang="fr-FR" altLang="fr-FR" sz="1477" dirty="0">
                <a:latin typeface="Arial" panose="020B0604020202020204" pitchFamily="34" charset="0"/>
                <a:cs typeface="Arial" panose="020B0604020202020204" pitchFamily="34" charset="0"/>
              </a:rPr>
              <a:t>, facteur 4, transition énergétique…</a:t>
            </a:r>
            <a:endParaRPr lang="fr-FR" altLang="fr-FR" sz="1477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  <a:defRPr/>
            </a:pPr>
            <a:endParaRPr lang="fr-FR" altLang="fr-FR" sz="1015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  <a:defRPr/>
            </a:pPr>
            <a:r>
              <a:rPr lang="fr-FR" altLang="fr-FR" sz="1477" b="1" dirty="0">
                <a:latin typeface="Arial" panose="020B0604020202020204" pitchFamily="34" charset="0"/>
                <a:cs typeface="Arial" panose="020B0604020202020204" pitchFamily="34" charset="0"/>
              </a:rPr>
              <a:t>En réponse au Grenelle : </a:t>
            </a:r>
            <a:r>
              <a:rPr lang="fr-FR" altLang="fr-FR" sz="1477" dirty="0">
                <a:latin typeface="Arial" panose="020B0604020202020204" pitchFamily="34" charset="0"/>
                <a:cs typeface="Arial" panose="020B0604020202020204" pitchFamily="34" charset="0"/>
              </a:rPr>
              <a:t>Le Grenelle de l’environnement demande au </a:t>
            </a:r>
            <a:r>
              <a:rPr lang="fr-FR" altLang="fr-FR" sz="1477" dirty="0" err="1">
                <a:latin typeface="Arial" panose="020B0604020202020204" pitchFamily="34" charset="0"/>
                <a:cs typeface="Arial" panose="020B0604020202020204" pitchFamily="34" charset="0"/>
              </a:rPr>
              <a:t>SCoT</a:t>
            </a:r>
            <a:r>
              <a:rPr lang="fr-FR" altLang="fr-FR" sz="1477" dirty="0">
                <a:latin typeface="Arial" panose="020B0604020202020204" pitchFamily="34" charset="0"/>
                <a:cs typeface="Arial" panose="020B0604020202020204" pitchFamily="34" charset="0"/>
              </a:rPr>
              <a:t> de :</a:t>
            </a:r>
          </a:p>
          <a:p>
            <a:pPr>
              <a:buFontTx/>
              <a:buNone/>
              <a:defRPr/>
            </a:pPr>
            <a:endParaRPr lang="fr-FR" altLang="fr-FR" sz="96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8254" indent="-77668">
              <a:defRPr/>
            </a:pPr>
            <a:r>
              <a:rPr lang="fr-FR" altLang="fr-FR" sz="1477" dirty="0">
                <a:latin typeface="Arial" panose="020B0604020202020204" pitchFamily="34" charset="0"/>
                <a:cs typeface="Arial" panose="020B0604020202020204" pitchFamily="34" charset="0"/>
              </a:rPr>
              <a:t> Tenir compte des objectifs d’amélioration de performance énergétique.</a:t>
            </a:r>
          </a:p>
          <a:p>
            <a:pPr marL="328254" indent="-77668">
              <a:defRPr/>
            </a:pPr>
            <a:r>
              <a:rPr lang="fr-FR" altLang="fr-FR" sz="1477" dirty="0">
                <a:latin typeface="Arial" panose="020B0604020202020204" pitchFamily="34" charset="0"/>
                <a:cs typeface="Arial" panose="020B0604020202020204" pitchFamily="34" charset="0"/>
              </a:rPr>
              <a:t> Définir les conditions pour la maitrise de l’énergie et sa production à partir de sources renouvelables.</a:t>
            </a:r>
          </a:p>
          <a:p>
            <a:pPr>
              <a:buFontTx/>
              <a:buNone/>
              <a:defRPr/>
            </a:pPr>
            <a:endParaRPr lang="fr-FR" altLang="fr-FR" sz="101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  <a:defRPr/>
            </a:pPr>
            <a:r>
              <a:rPr lang="fr-FR" altLang="fr-FR" sz="1477" b="1" dirty="0">
                <a:latin typeface="Arial" panose="020B0604020202020204" pitchFamily="34" charset="0"/>
                <a:cs typeface="Arial" panose="020B0604020202020204" pitchFamily="34" charset="0"/>
              </a:rPr>
              <a:t>Dans le cadre de l’évaluation du </a:t>
            </a:r>
            <a:r>
              <a:rPr lang="fr-FR" altLang="fr-FR" sz="1477" b="1" dirty="0" err="1">
                <a:latin typeface="Arial" panose="020B0604020202020204" pitchFamily="34" charset="0"/>
                <a:cs typeface="Arial" panose="020B0604020202020204" pitchFamily="34" charset="0"/>
              </a:rPr>
              <a:t>SCoT</a:t>
            </a:r>
            <a:r>
              <a:rPr lang="fr-FR" altLang="fr-FR" sz="1477" b="1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fr-FR" altLang="fr-FR" sz="1477" dirty="0">
                <a:latin typeface="Arial" panose="020B0604020202020204" pitchFamily="34" charset="0"/>
                <a:cs typeface="Arial" panose="020B0604020202020204" pitchFamily="34" charset="0"/>
              </a:rPr>
              <a:t>Métropole Savoie a axé l’évaluation de son </a:t>
            </a:r>
            <a:r>
              <a:rPr lang="fr-FR" altLang="fr-FR" sz="1477" dirty="0" err="1">
                <a:latin typeface="Arial" panose="020B0604020202020204" pitchFamily="34" charset="0"/>
                <a:cs typeface="Arial" panose="020B0604020202020204" pitchFamily="34" charset="0"/>
              </a:rPr>
              <a:t>SCoT</a:t>
            </a:r>
            <a:r>
              <a:rPr lang="fr-FR" altLang="fr-FR" sz="1477" dirty="0">
                <a:latin typeface="Arial" panose="020B0604020202020204" pitchFamily="34" charset="0"/>
                <a:cs typeface="Arial" panose="020B0604020202020204" pitchFamily="34" charset="0"/>
              </a:rPr>
              <a:t> sur la notion de trois  gisements : le gisement foncier, le gisement « humain » et le </a:t>
            </a:r>
            <a:r>
              <a:rPr lang="fr-FR" altLang="fr-FR" sz="1477" b="1" dirty="0">
                <a:latin typeface="Arial" panose="020B0604020202020204" pitchFamily="34" charset="0"/>
                <a:cs typeface="Arial" panose="020B0604020202020204" pitchFamily="34" charset="0"/>
              </a:rPr>
              <a:t>gisement énergétique</a:t>
            </a:r>
            <a:r>
              <a:rPr lang="fr-FR" altLang="fr-FR" sz="1477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435" name="Line 8"/>
          <p:cNvSpPr>
            <a:spLocks noChangeShapeType="1"/>
          </p:cNvSpPr>
          <p:nvPr/>
        </p:nvSpPr>
        <p:spPr bwMode="auto">
          <a:xfrm>
            <a:off x="1381858" y="1633904"/>
            <a:ext cx="7378211" cy="0"/>
          </a:xfrm>
          <a:prstGeom prst="line">
            <a:avLst/>
          </a:prstGeom>
          <a:noFill/>
          <a:ln w="12700">
            <a:solidFill>
              <a:srgbClr val="00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292"/>
          </a:p>
        </p:txBody>
      </p:sp>
      <p:sp>
        <p:nvSpPr>
          <p:cNvPr id="18436" name="ZoneTexte 1"/>
          <p:cNvSpPr txBox="1">
            <a:spLocks noChangeArrowheads="1"/>
          </p:cNvSpPr>
          <p:nvPr/>
        </p:nvSpPr>
        <p:spPr bwMode="auto">
          <a:xfrm>
            <a:off x="716574" y="5156689"/>
            <a:ext cx="8440615" cy="12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endParaRPr lang="fr-FR" altLang="fr-FR" sz="2954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altLang="fr-FR" sz="1477">
                <a:latin typeface="Arial" panose="020B0604020202020204" pitchFamily="34" charset="0"/>
                <a:cs typeface="Arial" panose="020B0604020202020204" pitchFamily="34" charset="0"/>
              </a:rPr>
              <a:t>Aujourd’hui le SCoT de Métropole Savoie ne possède aucun chapitre dédié à l’énergie. </a:t>
            </a:r>
          </a:p>
          <a:p>
            <a:endParaRPr lang="fr-FR" altLang="fr-FR" sz="2954">
              <a:latin typeface="Times New Roman" panose="02020603050405020304" pitchFamily="18" charset="0"/>
            </a:endParaRPr>
          </a:p>
        </p:txBody>
      </p:sp>
      <p:sp>
        <p:nvSpPr>
          <p:cNvPr id="18437" name="Rectangle 7"/>
          <p:cNvSpPr>
            <a:spLocks noChangeArrowheads="1"/>
          </p:cNvSpPr>
          <p:nvPr/>
        </p:nvSpPr>
        <p:spPr bwMode="auto">
          <a:xfrm>
            <a:off x="101112" y="252046"/>
            <a:ext cx="9136673" cy="1110762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FR" altLang="fr-FR" sz="738"/>
          </a:p>
        </p:txBody>
      </p:sp>
      <p:pic>
        <p:nvPicPr>
          <p:cNvPr id="184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95"/>
          <a:stretch>
            <a:fillRect/>
          </a:stretch>
        </p:blipFill>
        <p:spPr bwMode="auto">
          <a:xfrm>
            <a:off x="-36512" y="-99392"/>
            <a:ext cx="9274297" cy="90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Rectangle 6"/>
          <p:cNvSpPr>
            <a:spLocks noChangeArrowheads="1"/>
          </p:cNvSpPr>
          <p:nvPr/>
        </p:nvSpPr>
        <p:spPr bwMode="auto">
          <a:xfrm>
            <a:off x="1447801" y="902677"/>
            <a:ext cx="7171592" cy="59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925" indent="-34925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34925" indent="-34925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34925" indent="-34925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34925" indent="-34925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34925" indent="-34925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492125" indent="-349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949325" indent="-349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1406525" indent="-349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1863725" indent="-349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/>
            <a:r>
              <a:rPr lang="fr-FR" altLang="fr-FR" sz="2585" b="1">
                <a:solidFill>
                  <a:srgbClr val="009999"/>
                </a:solidFill>
                <a:latin typeface="Arial" panose="020B0604020202020204" pitchFamily="34" charset="0"/>
              </a:rPr>
              <a:t>Planification énergétique</a:t>
            </a:r>
            <a:br>
              <a:rPr lang="fr-FR" altLang="fr-FR" sz="2585" b="1">
                <a:solidFill>
                  <a:srgbClr val="009999"/>
                </a:solidFill>
                <a:latin typeface="Arial" panose="020B0604020202020204" pitchFamily="34" charset="0"/>
              </a:rPr>
            </a:br>
            <a:r>
              <a:rPr lang="fr-FR" altLang="fr-FR" sz="2585" b="1">
                <a:solidFill>
                  <a:srgbClr val="009999"/>
                </a:solidFill>
                <a:latin typeface="Arial" panose="020B0604020202020204" pitchFamily="34" charset="0"/>
              </a:rPr>
              <a:t>le volet énergie du SCoT</a:t>
            </a:r>
          </a:p>
        </p:txBody>
      </p:sp>
    </p:spTree>
    <p:extLst>
      <p:ext uri="{BB962C8B-B14F-4D97-AF65-F5344CB8AC3E}">
        <p14:creationId xmlns:p14="http://schemas.microsoft.com/office/powerpoint/2010/main" val="195988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38" y="1377461"/>
            <a:ext cx="7848600" cy="46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 Box 15"/>
          <p:cNvSpPr txBox="1">
            <a:spLocks noChangeArrowheads="1"/>
          </p:cNvSpPr>
          <p:nvPr/>
        </p:nvSpPr>
        <p:spPr bwMode="auto">
          <a:xfrm>
            <a:off x="1072662" y="6107723"/>
            <a:ext cx="2586404" cy="433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fr-FR" sz="1108" b="1" u="sng">
                <a:latin typeface="Arial Narrow MT" charset="0"/>
              </a:rPr>
              <a:t>7%</a:t>
            </a:r>
            <a:r>
              <a:rPr lang="fr-FR" altLang="fr-FR" sz="1108">
                <a:latin typeface="Arial Narrow MT" charset="0"/>
              </a:rPr>
              <a:t> de production EnR dans la consommation</a:t>
            </a:r>
          </a:p>
        </p:txBody>
      </p:sp>
      <p:sp>
        <p:nvSpPr>
          <p:cNvPr id="65540" name="Text Box 16"/>
          <p:cNvSpPr txBox="1">
            <a:spLocks noChangeArrowheads="1"/>
          </p:cNvSpPr>
          <p:nvPr/>
        </p:nvSpPr>
        <p:spPr bwMode="auto">
          <a:xfrm>
            <a:off x="5638800" y="6112120"/>
            <a:ext cx="2586404" cy="433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fr-FR" sz="1108" b="1" u="sng">
                <a:latin typeface="Arial Narrow MT" charset="0"/>
              </a:rPr>
              <a:t>25%</a:t>
            </a:r>
            <a:r>
              <a:rPr lang="fr-FR" altLang="fr-FR" sz="1108">
                <a:latin typeface="Arial Narrow MT" charset="0"/>
              </a:rPr>
              <a:t> de production EnR dans la consommation</a:t>
            </a:r>
          </a:p>
        </p:txBody>
      </p:sp>
      <p:sp>
        <p:nvSpPr>
          <p:cNvPr id="65541" name="Line 17"/>
          <p:cNvSpPr>
            <a:spLocks noChangeShapeType="1"/>
          </p:cNvSpPr>
          <p:nvPr/>
        </p:nvSpPr>
        <p:spPr bwMode="auto">
          <a:xfrm flipH="1">
            <a:off x="2246435" y="5336931"/>
            <a:ext cx="240323" cy="77079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292"/>
          </a:p>
        </p:txBody>
      </p:sp>
      <p:sp>
        <p:nvSpPr>
          <p:cNvPr id="65542" name="Line 18"/>
          <p:cNvSpPr>
            <a:spLocks noChangeShapeType="1"/>
          </p:cNvSpPr>
          <p:nvPr/>
        </p:nvSpPr>
        <p:spPr bwMode="auto">
          <a:xfrm>
            <a:off x="6301154" y="4951536"/>
            <a:ext cx="77666" cy="11561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292"/>
          </a:p>
        </p:txBody>
      </p:sp>
      <p:sp>
        <p:nvSpPr>
          <p:cNvPr id="65543" name="Line 19"/>
          <p:cNvSpPr>
            <a:spLocks noChangeShapeType="1"/>
          </p:cNvSpPr>
          <p:nvPr/>
        </p:nvSpPr>
        <p:spPr bwMode="auto">
          <a:xfrm flipV="1">
            <a:off x="5423389" y="4951535"/>
            <a:ext cx="0" cy="275492"/>
          </a:xfrm>
          <a:prstGeom prst="line">
            <a:avLst/>
          </a:prstGeom>
          <a:noFill/>
          <a:ln w="254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292"/>
          </a:p>
        </p:txBody>
      </p:sp>
      <p:sp>
        <p:nvSpPr>
          <p:cNvPr id="3" name="Rectangle 2"/>
          <p:cNvSpPr/>
          <p:nvPr/>
        </p:nvSpPr>
        <p:spPr bwMode="auto">
          <a:xfrm>
            <a:off x="6453554" y="2438400"/>
            <a:ext cx="759069" cy="1056543"/>
          </a:xfrm>
          <a:prstGeom prst="rect">
            <a:avLst/>
          </a:prstGeom>
          <a:pattFill prst="wdDnDiag">
            <a:fgClr>
              <a:schemeClr val="bg2">
                <a:lumMod val="60000"/>
                <a:lumOff val="40000"/>
              </a:schemeClr>
            </a:fgClr>
            <a:bgClr>
              <a:schemeClr val="bg1"/>
            </a:bgClr>
          </a:pattFill>
          <a:ln w="63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>
              <a:buClr>
                <a:srgbClr val="0C8F5D"/>
              </a:buClr>
              <a:defRPr/>
            </a:pPr>
            <a:endParaRPr lang="fr-FR" sz="1292">
              <a:pattFill prst="wdDnDiag">
                <a:fgClr>
                  <a:schemeClr val="bg2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65545" name="Line 18"/>
          <p:cNvSpPr>
            <a:spLocks noChangeShapeType="1"/>
          </p:cNvSpPr>
          <p:nvPr/>
        </p:nvSpPr>
        <p:spPr bwMode="auto">
          <a:xfrm>
            <a:off x="6720254" y="2435469"/>
            <a:ext cx="0" cy="1068266"/>
          </a:xfrm>
          <a:prstGeom prst="line">
            <a:avLst/>
          </a:prstGeom>
          <a:noFill/>
          <a:ln w="254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292"/>
          </a:p>
        </p:txBody>
      </p:sp>
      <p:sp>
        <p:nvSpPr>
          <p:cNvPr id="65546" name="Line 17"/>
          <p:cNvSpPr>
            <a:spLocks noChangeShapeType="1"/>
          </p:cNvSpPr>
          <p:nvPr/>
        </p:nvSpPr>
        <p:spPr bwMode="auto">
          <a:xfrm>
            <a:off x="3027485" y="2426677"/>
            <a:ext cx="425401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292"/>
          </a:p>
        </p:txBody>
      </p:sp>
      <p:sp>
        <p:nvSpPr>
          <p:cNvPr id="19" name="Rectangle 18"/>
          <p:cNvSpPr/>
          <p:nvPr/>
        </p:nvSpPr>
        <p:spPr bwMode="auto">
          <a:xfrm>
            <a:off x="5479073" y="4935416"/>
            <a:ext cx="766396" cy="307731"/>
          </a:xfrm>
          <a:prstGeom prst="rect">
            <a:avLst/>
          </a:prstGeom>
          <a:pattFill prst="wdDnDiag">
            <a:fgClr>
              <a:schemeClr val="bg1">
                <a:lumMod val="50000"/>
              </a:schemeClr>
            </a:fgClr>
            <a:bgClr>
              <a:srgbClr val="92D050"/>
            </a:bgClr>
          </a:pattFill>
          <a:ln w="63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>
              <a:buClr>
                <a:srgbClr val="0C8F5D"/>
              </a:buClr>
              <a:defRPr/>
            </a:pPr>
            <a:endParaRPr lang="fr-FR" sz="1292">
              <a:pattFill prst="wdDnDiag">
                <a:fgClr>
                  <a:schemeClr val="bg2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65548" name="Line 16"/>
          <p:cNvSpPr>
            <a:spLocks noChangeShapeType="1"/>
          </p:cNvSpPr>
          <p:nvPr/>
        </p:nvSpPr>
        <p:spPr bwMode="auto">
          <a:xfrm>
            <a:off x="2050073" y="5246077"/>
            <a:ext cx="419686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292"/>
          </a:p>
        </p:txBody>
      </p:sp>
      <p:sp>
        <p:nvSpPr>
          <p:cNvPr id="65549" name="Text Box 19"/>
          <p:cNvSpPr txBox="1">
            <a:spLocks noChangeArrowheads="1"/>
          </p:cNvSpPr>
          <p:nvPr/>
        </p:nvSpPr>
        <p:spPr bwMode="auto">
          <a:xfrm>
            <a:off x="1704243" y="4983774"/>
            <a:ext cx="1502019" cy="26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1108" b="1">
                <a:latin typeface="Arial Narrow MT" charset="0"/>
              </a:rPr>
              <a:t>422 GWh</a:t>
            </a:r>
          </a:p>
        </p:txBody>
      </p:sp>
      <p:sp>
        <p:nvSpPr>
          <p:cNvPr id="65550" name="Text Box 21"/>
          <p:cNvSpPr txBox="1">
            <a:spLocks noChangeArrowheads="1"/>
          </p:cNvSpPr>
          <p:nvPr/>
        </p:nvSpPr>
        <p:spPr bwMode="auto">
          <a:xfrm>
            <a:off x="2706566" y="2142393"/>
            <a:ext cx="1500554" cy="26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1108" b="1">
                <a:latin typeface="Arial Narrow MT" charset="0"/>
              </a:rPr>
              <a:t>6 100 GWh</a:t>
            </a:r>
          </a:p>
        </p:txBody>
      </p:sp>
      <p:sp>
        <p:nvSpPr>
          <p:cNvPr id="65551" name="Text Box 22"/>
          <p:cNvSpPr txBox="1">
            <a:spLocks noChangeArrowheads="1"/>
          </p:cNvSpPr>
          <p:nvPr/>
        </p:nvSpPr>
        <p:spPr bwMode="auto">
          <a:xfrm>
            <a:off x="6081346" y="3566747"/>
            <a:ext cx="1503485" cy="26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1108" b="1">
                <a:latin typeface="Arial Narrow MT" charset="0"/>
              </a:rPr>
              <a:t>3 947GWh</a:t>
            </a:r>
          </a:p>
        </p:txBody>
      </p:sp>
      <p:sp>
        <p:nvSpPr>
          <p:cNvPr id="65552" name="Text Box 23"/>
          <p:cNvSpPr txBox="1">
            <a:spLocks noChangeArrowheads="1"/>
          </p:cNvSpPr>
          <p:nvPr/>
        </p:nvSpPr>
        <p:spPr bwMode="auto">
          <a:xfrm>
            <a:off x="5114193" y="4919297"/>
            <a:ext cx="1503485" cy="26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1108" b="1">
                <a:latin typeface="Arial Narrow MT" charset="0"/>
              </a:rPr>
              <a:t>1 054 GWh</a:t>
            </a:r>
          </a:p>
        </p:txBody>
      </p:sp>
      <p:sp>
        <p:nvSpPr>
          <p:cNvPr id="65553" name="ZoneTexte 3"/>
          <p:cNvSpPr txBox="1">
            <a:spLocks noChangeArrowheads="1"/>
          </p:cNvSpPr>
          <p:nvPr/>
        </p:nvSpPr>
        <p:spPr bwMode="auto">
          <a:xfrm>
            <a:off x="4270508" y="4736123"/>
            <a:ext cx="1152881" cy="205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/>
            <a:r>
              <a:rPr lang="fr-FR" altLang="fr-FR" sz="738"/>
              <a:t>Gisement EnR non quantifié</a:t>
            </a:r>
          </a:p>
        </p:txBody>
      </p:sp>
      <p:sp>
        <p:nvSpPr>
          <p:cNvPr id="65554" name="Line 19"/>
          <p:cNvSpPr>
            <a:spLocks noChangeShapeType="1"/>
          </p:cNvSpPr>
          <p:nvPr/>
        </p:nvSpPr>
        <p:spPr bwMode="auto">
          <a:xfrm flipV="1">
            <a:off x="5423389" y="4661389"/>
            <a:ext cx="0" cy="275492"/>
          </a:xfrm>
          <a:prstGeom prst="line">
            <a:avLst/>
          </a:prstGeom>
          <a:noFill/>
          <a:ln w="254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292"/>
          </a:p>
        </p:txBody>
      </p:sp>
      <p:sp>
        <p:nvSpPr>
          <p:cNvPr id="21" name="Rectangle 20"/>
          <p:cNvSpPr/>
          <p:nvPr/>
        </p:nvSpPr>
        <p:spPr bwMode="auto">
          <a:xfrm>
            <a:off x="5479073" y="4661390"/>
            <a:ext cx="766396" cy="276957"/>
          </a:xfrm>
          <a:prstGeom prst="rect">
            <a:avLst/>
          </a:prstGeom>
          <a:pattFill prst="wdDnDiag">
            <a:fgClr>
              <a:schemeClr val="bg1">
                <a:lumMod val="50000"/>
              </a:schemeClr>
            </a:fgClr>
            <a:bgClr>
              <a:schemeClr val="accent1">
                <a:lumMod val="20000"/>
                <a:lumOff val="80000"/>
              </a:schemeClr>
            </a:bgClr>
          </a:pattFill>
          <a:ln w="63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>
              <a:buClr>
                <a:srgbClr val="0C8F5D"/>
              </a:buClr>
              <a:defRPr/>
            </a:pPr>
            <a:endParaRPr lang="fr-FR" sz="1292">
              <a:pattFill prst="wdDnDiag">
                <a:fgClr>
                  <a:schemeClr val="bg2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pic>
        <p:nvPicPr>
          <p:cNvPr id="65556" name="Picture 10" descr="Logo_Metropole_Savo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492" y="263769"/>
            <a:ext cx="1789235" cy="769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57" name="ZoneTexte 3"/>
          <p:cNvSpPr txBox="1">
            <a:spLocks noChangeArrowheads="1"/>
          </p:cNvSpPr>
          <p:nvPr/>
        </p:nvSpPr>
        <p:spPr bwMode="auto">
          <a:xfrm>
            <a:off x="4394815" y="5016012"/>
            <a:ext cx="1002198" cy="205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/>
            <a:r>
              <a:rPr lang="fr-FR" altLang="fr-FR" sz="738"/>
              <a:t>Gisement EnR quantifié</a:t>
            </a:r>
          </a:p>
        </p:txBody>
      </p:sp>
      <p:sp>
        <p:nvSpPr>
          <p:cNvPr id="65558" name="ZoneTexte 3"/>
          <p:cNvSpPr txBox="1">
            <a:spLocks noChangeArrowheads="1"/>
          </p:cNvSpPr>
          <p:nvPr/>
        </p:nvSpPr>
        <p:spPr bwMode="auto">
          <a:xfrm>
            <a:off x="5411666" y="2721220"/>
            <a:ext cx="1012580" cy="319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/>
            <a:r>
              <a:rPr lang="fr-FR" altLang="fr-FR" sz="738"/>
              <a:t>Gisement d'économies d'énergie</a:t>
            </a:r>
          </a:p>
        </p:txBody>
      </p:sp>
      <p:sp>
        <p:nvSpPr>
          <p:cNvPr id="65559" name="Text Box 21"/>
          <p:cNvSpPr txBox="1">
            <a:spLocks noChangeArrowheads="1"/>
          </p:cNvSpPr>
          <p:nvPr/>
        </p:nvSpPr>
        <p:spPr bwMode="auto">
          <a:xfrm>
            <a:off x="5506916" y="2942493"/>
            <a:ext cx="973015" cy="26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1108" b="1">
                <a:latin typeface="Arial Narrow MT" charset="0"/>
              </a:rPr>
              <a:t>2 153 GWh</a:t>
            </a:r>
          </a:p>
        </p:txBody>
      </p:sp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6081346" y="2155582"/>
            <a:ext cx="1500554" cy="26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fr-FR" altLang="fr-FR" sz="1108" b="1" dirty="0">
                <a:solidFill>
                  <a:schemeClr val="bg1">
                    <a:lumMod val="65000"/>
                  </a:schemeClr>
                </a:solidFill>
                <a:latin typeface="Arial Narrow MT" charset="0"/>
              </a:rPr>
              <a:t>6 100 </a:t>
            </a:r>
            <a:r>
              <a:rPr lang="fr-FR" altLang="fr-FR" sz="1108" b="1" dirty="0" err="1">
                <a:solidFill>
                  <a:schemeClr val="bg1">
                    <a:lumMod val="65000"/>
                  </a:schemeClr>
                </a:solidFill>
                <a:latin typeface="Arial Narrow MT" charset="0"/>
              </a:rPr>
              <a:t>GWh</a:t>
            </a:r>
            <a:endParaRPr lang="fr-FR" altLang="fr-FR" sz="1108" b="1" dirty="0">
              <a:solidFill>
                <a:schemeClr val="bg1">
                  <a:lumMod val="65000"/>
                </a:schemeClr>
              </a:solidFill>
              <a:latin typeface="Arial Narrow MT" charset="0"/>
            </a:endParaRPr>
          </a:p>
        </p:txBody>
      </p:sp>
      <p:sp>
        <p:nvSpPr>
          <p:cNvPr id="65561" name="Rectangle 25"/>
          <p:cNvSpPr>
            <a:spLocks noChangeArrowheads="1"/>
          </p:cNvSpPr>
          <p:nvPr/>
        </p:nvSpPr>
        <p:spPr bwMode="auto">
          <a:xfrm>
            <a:off x="-99646" y="263770"/>
            <a:ext cx="2501412" cy="1077058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FR" altLang="fr-FR" sz="738"/>
          </a:p>
        </p:txBody>
      </p:sp>
      <p:sp>
        <p:nvSpPr>
          <p:cNvPr id="65562" name="Rectangle 26"/>
          <p:cNvSpPr>
            <a:spLocks noChangeArrowheads="1"/>
          </p:cNvSpPr>
          <p:nvPr/>
        </p:nvSpPr>
        <p:spPr bwMode="auto">
          <a:xfrm>
            <a:off x="7064620" y="61547"/>
            <a:ext cx="2501411" cy="1075592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FR" altLang="fr-FR" sz="738"/>
          </a:p>
        </p:txBody>
      </p:sp>
      <p:sp>
        <p:nvSpPr>
          <p:cNvPr id="65563" name="Rectangle 3"/>
          <p:cNvSpPr>
            <a:spLocks noChangeArrowheads="1"/>
          </p:cNvSpPr>
          <p:nvPr/>
        </p:nvSpPr>
        <p:spPr bwMode="auto">
          <a:xfrm>
            <a:off x="2516798" y="511262"/>
            <a:ext cx="7926265" cy="11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231" rIns="33231" anchor="ctr"/>
          <a:lstStyle>
            <a:lvl1pPr marL="685800" indent="-685800" defTabSz="635000"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685800" indent="-685800" defTabSz="6350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685800" indent="-685800" defTabSz="6350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685800" indent="-685800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685800" indent="-685800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1430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6002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0574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5146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Aft>
                <a:spcPct val="0"/>
              </a:spcAft>
              <a:buClr>
                <a:srgbClr val="FF9933"/>
              </a:buClr>
              <a:buSzTx/>
              <a:buFontTx/>
              <a:buNone/>
            </a:pPr>
            <a:r>
              <a:rPr lang="fr-FR" altLang="fr-FR" sz="2308" dirty="0">
                <a:solidFill>
                  <a:srgbClr val="008080"/>
                </a:solidFill>
                <a:latin typeface="Arial" panose="020B0604020202020204" pitchFamily="34" charset="0"/>
              </a:rPr>
              <a:t>B.</a:t>
            </a:r>
            <a:r>
              <a:rPr lang="fr-FR" altLang="fr-FR" sz="2308" dirty="0">
                <a:latin typeface="Arial" panose="020B0604020202020204" pitchFamily="34" charset="0"/>
              </a:rPr>
              <a:t> </a:t>
            </a:r>
            <a:r>
              <a:rPr lang="fr-FR" altLang="fr-FR" sz="2308" i="1" dirty="0">
                <a:latin typeface="Arial" panose="020B0604020202020204" pitchFamily="34" charset="0"/>
              </a:rPr>
              <a:t>Synthèse des gisements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/>
          <a:srcRect b="85695"/>
          <a:stretch>
            <a:fillRect/>
          </a:stretch>
        </p:blipFill>
        <p:spPr bwMode="auto">
          <a:xfrm>
            <a:off x="-58615" y="-228767"/>
            <a:ext cx="9205546" cy="10052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743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4"/>
          <p:cNvSpPr>
            <a:spLocks noChangeArrowheads="1"/>
          </p:cNvSpPr>
          <p:nvPr/>
        </p:nvSpPr>
        <p:spPr bwMode="auto">
          <a:xfrm>
            <a:off x="-99646" y="263770"/>
            <a:ext cx="2501412" cy="1077058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FR" altLang="fr-FR" sz="738"/>
          </a:p>
        </p:txBody>
      </p:sp>
      <p:sp>
        <p:nvSpPr>
          <p:cNvPr id="67587" name="Rectangle 5"/>
          <p:cNvSpPr>
            <a:spLocks noChangeArrowheads="1"/>
          </p:cNvSpPr>
          <p:nvPr/>
        </p:nvSpPr>
        <p:spPr bwMode="auto">
          <a:xfrm>
            <a:off x="6642589" y="263770"/>
            <a:ext cx="2501411" cy="1077058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FR" altLang="fr-FR" sz="738"/>
          </a:p>
        </p:txBody>
      </p:sp>
      <p:pic>
        <p:nvPicPr>
          <p:cNvPr id="67588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70" y="965689"/>
            <a:ext cx="8837735" cy="5316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Rectangle 3"/>
          <p:cNvSpPr>
            <a:spLocks noChangeArrowheads="1"/>
          </p:cNvSpPr>
          <p:nvPr/>
        </p:nvSpPr>
        <p:spPr bwMode="auto">
          <a:xfrm>
            <a:off x="1217736" y="51288"/>
            <a:ext cx="7926265" cy="11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231" rIns="33231" anchor="ctr"/>
          <a:lstStyle>
            <a:lvl1pPr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685800" indent="-6858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685800" indent="-6858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685800" indent="-6858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685800" indent="-6858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143000" indent="-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600200" indent="-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057400" indent="-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514600" indent="-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fr-FR" altLang="fr-FR" sz="2308">
                <a:solidFill>
                  <a:srgbClr val="008080"/>
                </a:solidFill>
                <a:latin typeface="Arial" panose="020B0604020202020204" pitchFamily="34" charset="0"/>
              </a:rPr>
              <a:t>C.</a:t>
            </a:r>
            <a:r>
              <a:rPr lang="fr-FR" altLang="fr-FR" sz="2308">
                <a:latin typeface="Arial" panose="020B0604020202020204" pitchFamily="34" charset="0"/>
              </a:rPr>
              <a:t> </a:t>
            </a:r>
            <a:r>
              <a:rPr lang="fr-FR" altLang="fr-FR" sz="2215" i="1"/>
              <a:t>Eléments de choix des scénarios énergétiques</a:t>
            </a:r>
          </a:p>
        </p:txBody>
      </p:sp>
    </p:spTree>
    <p:extLst>
      <p:ext uri="{BB962C8B-B14F-4D97-AF65-F5344CB8AC3E}">
        <p14:creationId xmlns:p14="http://schemas.microsoft.com/office/powerpoint/2010/main" val="180844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4"/>
          <p:cNvSpPr>
            <a:spLocks noChangeArrowheads="1"/>
          </p:cNvSpPr>
          <p:nvPr/>
        </p:nvSpPr>
        <p:spPr bwMode="auto">
          <a:xfrm>
            <a:off x="-99646" y="263770"/>
            <a:ext cx="2501412" cy="1077058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FR" altLang="fr-FR" sz="738"/>
          </a:p>
        </p:txBody>
      </p:sp>
      <p:sp>
        <p:nvSpPr>
          <p:cNvPr id="68611" name="Rectangle 5"/>
          <p:cNvSpPr>
            <a:spLocks noChangeArrowheads="1"/>
          </p:cNvSpPr>
          <p:nvPr/>
        </p:nvSpPr>
        <p:spPr bwMode="auto">
          <a:xfrm>
            <a:off x="6642589" y="263770"/>
            <a:ext cx="2501411" cy="1077058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FR" altLang="fr-FR" sz="738"/>
          </a:p>
        </p:txBody>
      </p:sp>
      <p:pic>
        <p:nvPicPr>
          <p:cNvPr id="6861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89" y="956897"/>
            <a:ext cx="8869973" cy="5316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Rectangle 3"/>
          <p:cNvSpPr>
            <a:spLocks noChangeArrowheads="1"/>
          </p:cNvSpPr>
          <p:nvPr/>
        </p:nvSpPr>
        <p:spPr bwMode="auto">
          <a:xfrm>
            <a:off x="1217736" y="27842"/>
            <a:ext cx="7926265" cy="11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231" rIns="33231" anchor="ctr"/>
          <a:lstStyle>
            <a:lvl1pPr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685800" indent="-6858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685800" indent="-6858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685800" indent="-6858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685800" indent="-6858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143000" indent="-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600200" indent="-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057400" indent="-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514600" indent="-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fr-FR" altLang="fr-FR" sz="2308">
                <a:solidFill>
                  <a:srgbClr val="008080"/>
                </a:solidFill>
                <a:latin typeface="Arial" panose="020B0604020202020204" pitchFamily="34" charset="0"/>
              </a:rPr>
              <a:t>C.</a:t>
            </a:r>
            <a:r>
              <a:rPr lang="fr-FR" altLang="fr-FR" sz="2308">
                <a:latin typeface="Arial" panose="020B0604020202020204" pitchFamily="34" charset="0"/>
              </a:rPr>
              <a:t> </a:t>
            </a:r>
            <a:r>
              <a:rPr lang="fr-FR" altLang="fr-FR" sz="2215" i="1"/>
              <a:t>Eléments de choix des scénarios énergétiques</a:t>
            </a:r>
          </a:p>
        </p:txBody>
      </p:sp>
    </p:spTree>
    <p:extLst>
      <p:ext uri="{BB962C8B-B14F-4D97-AF65-F5344CB8AC3E}">
        <p14:creationId xmlns:p14="http://schemas.microsoft.com/office/powerpoint/2010/main" val="317334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ce réservé du numéro de diapositive 3"/>
          <p:cNvSpPr>
            <a:spLocks noGrp="1"/>
          </p:cNvSpPr>
          <p:nvPr>
            <p:ph type="sldNum" sz="quarter" idx="1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738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685817" indent="-263776">
              <a:defRPr sz="738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055103" indent="-211021">
              <a:defRPr sz="738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477145" indent="-211021">
              <a:defRPr sz="738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1899186" indent="-211021">
              <a:defRPr sz="738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738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738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738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738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fld id="{C6CCAB87-3B8E-4B17-8145-0FCC02ABD62C}" type="slidenum">
              <a:rPr altLang="fr-FR" smtClean="0"/>
              <a:pPr/>
              <a:t>33</a:t>
            </a:fld>
            <a:endParaRPr lang="fr-FR" altLang="fr-FR" smtClean="0"/>
          </a:p>
        </p:txBody>
      </p:sp>
      <p:pic>
        <p:nvPicPr>
          <p:cNvPr id="6963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385" y="2958612"/>
            <a:ext cx="5451231" cy="940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Rectangle 7"/>
          <p:cNvSpPr>
            <a:spLocks noChangeArrowheads="1"/>
          </p:cNvSpPr>
          <p:nvPr/>
        </p:nvSpPr>
        <p:spPr bwMode="auto">
          <a:xfrm>
            <a:off x="-99646" y="263770"/>
            <a:ext cx="9546981" cy="1077058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FR" altLang="fr-FR" sz="738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b="85695"/>
          <a:stretch>
            <a:fillRect/>
          </a:stretch>
        </p:blipFill>
        <p:spPr bwMode="auto">
          <a:xfrm>
            <a:off x="-58615" y="-228767"/>
            <a:ext cx="9205546" cy="10052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639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7"/>
          <p:cNvSpPr>
            <a:spLocks noChangeArrowheads="1"/>
          </p:cNvSpPr>
          <p:nvPr/>
        </p:nvSpPr>
        <p:spPr bwMode="auto">
          <a:xfrm>
            <a:off x="-99646" y="263770"/>
            <a:ext cx="9546981" cy="1077058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FR" altLang="fr-FR" sz="738"/>
          </a:p>
        </p:txBody>
      </p:sp>
      <p:sp>
        <p:nvSpPr>
          <p:cNvPr id="65540" name="ZoneTexte 1"/>
          <p:cNvSpPr txBox="1">
            <a:spLocks noChangeArrowheads="1"/>
          </p:cNvSpPr>
          <p:nvPr/>
        </p:nvSpPr>
        <p:spPr bwMode="auto">
          <a:xfrm>
            <a:off x="665284" y="1584082"/>
            <a:ext cx="8371212" cy="509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defRPr/>
            </a:pPr>
            <a:r>
              <a:rPr lang="fr-FR" altLang="fr-FR" sz="1662" u="sng" dirty="0">
                <a:latin typeface="+mj-lt"/>
              </a:rPr>
              <a:t>Phase 3 et 4 (en cours )  </a:t>
            </a:r>
            <a:r>
              <a:rPr lang="fr-FR" altLang="fr-FR" sz="1662" dirty="0">
                <a:latin typeface="+mj-lt"/>
              </a:rPr>
              <a:t>: déclinaison d’une politique énergétique, selon la démarche </a:t>
            </a:r>
            <a:r>
              <a:rPr lang="fr-FR" altLang="fr-FR" sz="1662" dirty="0" err="1">
                <a:latin typeface="+mj-lt"/>
              </a:rPr>
              <a:t>négawatt</a:t>
            </a:r>
            <a:r>
              <a:rPr lang="fr-FR" altLang="fr-FR" sz="1662" dirty="0">
                <a:latin typeface="+mj-lt"/>
              </a:rPr>
              <a:t> : </a:t>
            </a:r>
          </a:p>
          <a:p>
            <a:pPr>
              <a:defRPr/>
            </a:pPr>
            <a:endParaRPr lang="fr-FR" altLang="fr-FR" sz="1662" dirty="0">
              <a:latin typeface="+mj-lt"/>
            </a:endParaRPr>
          </a:p>
          <a:p>
            <a:pPr marL="263776" indent="-263776">
              <a:buFont typeface="Arial" panose="020B0604020202020204" pitchFamily="34" charset="0"/>
              <a:buChar char="•"/>
              <a:defRPr/>
            </a:pPr>
            <a:r>
              <a:rPr lang="fr-FR" altLang="fr-FR" sz="1662" dirty="0">
                <a:latin typeface="Arial" panose="020B0604020202020204" pitchFamily="34" charset="0"/>
                <a:cs typeface="Arial" panose="020B0604020202020204" pitchFamily="34" charset="0"/>
              </a:rPr>
              <a:t>Conformément aux attentes du COPIL, l’objectif est de tendre vers un scénario volontaire mais en modulant </a:t>
            </a:r>
            <a:r>
              <a:rPr lang="fr-FR" altLang="fr-FR" sz="1662" dirty="0" smtClean="0">
                <a:latin typeface="Arial" panose="020B0604020202020204" pitchFamily="34" charset="0"/>
                <a:cs typeface="Arial" panose="020B0604020202020204" pitchFamily="34" charset="0"/>
              </a:rPr>
              <a:t>les puissances à atteindre par </a:t>
            </a:r>
            <a:r>
              <a:rPr lang="fr-FR" altLang="fr-FR" sz="1662" dirty="0">
                <a:latin typeface="Arial" panose="020B0604020202020204" pitchFamily="34" charset="0"/>
                <a:cs typeface="Arial" panose="020B0604020202020204" pitchFamily="34" charset="0"/>
              </a:rPr>
              <a:t>typologies </a:t>
            </a:r>
            <a:r>
              <a:rPr lang="fr-FR" altLang="fr-FR" sz="1662" dirty="0" smtClean="0">
                <a:latin typeface="Arial" panose="020B0604020202020204" pitchFamily="34" charset="0"/>
                <a:cs typeface="Arial" panose="020B0604020202020204" pitchFamily="34" charset="0"/>
              </a:rPr>
              <a:t>d’énergies.</a:t>
            </a:r>
            <a:endParaRPr lang="fr-FR" altLang="fr-FR" sz="1662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fr-FR" altLang="fr-FR" sz="1662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3776" indent="-263776">
              <a:buFont typeface="Arial" panose="020B0604020202020204" pitchFamily="34" charset="0"/>
              <a:buChar char="•"/>
              <a:defRPr/>
            </a:pPr>
            <a:r>
              <a:rPr lang="fr-FR" altLang="fr-FR" sz="1662" dirty="0">
                <a:latin typeface="Arial" panose="020B0604020202020204" pitchFamily="34" charset="0"/>
                <a:cs typeface="Arial" panose="020B0604020202020204" pitchFamily="34" charset="0"/>
              </a:rPr>
              <a:t>Spatialisation pour préciser les possibles actions </a:t>
            </a:r>
            <a:r>
              <a:rPr lang="fr-FR" altLang="fr-FR" sz="1662" dirty="0" smtClean="0">
                <a:latin typeface="Arial" panose="020B0604020202020204" pitchFamily="34" charset="0"/>
                <a:cs typeface="Arial" panose="020B0604020202020204" pitchFamily="34" charset="0"/>
              </a:rPr>
              <a:t>centralisées.</a:t>
            </a:r>
          </a:p>
          <a:p>
            <a:pPr>
              <a:defRPr/>
            </a:pPr>
            <a:endParaRPr lang="fr-FR" altLang="fr-FR" sz="1662" dirty="0">
              <a:latin typeface="+mj-lt"/>
            </a:endParaRPr>
          </a:p>
          <a:p>
            <a:pPr marL="263776" indent="-263776">
              <a:buFont typeface="Arial" panose="020B0604020202020204" pitchFamily="34" charset="0"/>
              <a:buChar char="•"/>
              <a:defRPr/>
            </a:pPr>
            <a:r>
              <a:rPr lang="fr-FR" altLang="fr-FR" sz="1662" dirty="0">
                <a:latin typeface="+mj-lt"/>
              </a:rPr>
              <a:t>La production centralisée </a:t>
            </a:r>
            <a:r>
              <a:rPr lang="fr-FR" altLang="fr-FR" sz="1662" dirty="0" err="1" smtClean="0">
                <a:latin typeface="+mj-lt"/>
              </a:rPr>
              <a:t>géolocalisée</a:t>
            </a:r>
            <a:r>
              <a:rPr lang="fr-FR" altLang="fr-FR" sz="1662" dirty="0" smtClean="0">
                <a:latin typeface="+mj-lt"/>
              </a:rPr>
              <a:t> sera croisée </a:t>
            </a:r>
            <a:r>
              <a:rPr lang="fr-FR" altLang="fr-FR" sz="1662" dirty="0">
                <a:latin typeface="+mj-lt"/>
              </a:rPr>
              <a:t>avec les projets en cours sur le territoire et les pôles préférentiels</a:t>
            </a:r>
          </a:p>
          <a:p>
            <a:pPr>
              <a:defRPr/>
            </a:pPr>
            <a:endParaRPr lang="fr-FR" altLang="fr-FR" sz="1662" dirty="0">
              <a:latin typeface="+mj-lt"/>
            </a:endParaRPr>
          </a:p>
          <a:p>
            <a:pPr marL="263776" indent="-263776">
              <a:buFont typeface="Arial" panose="020B0604020202020204" pitchFamily="34" charset="0"/>
              <a:buChar char="•"/>
              <a:defRPr/>
            </a:pPr>
            <a:r>
              <a:rPr lang="fr-FR" altLang="fr-FR" sz="1662" dirty="0">
                <a:latin typeface="+mj-lt"/>
              </a:rPr>
              <a:t>Mise en relation des actions (cartographiées par cibles : entreprises, ménages, collectivités) avec les projets du </a:t>
            </a:r>
            <a:r>
              <a:rPr lang="fr-FR" altLang="fr-FR" sz="1662" dirty="0" err="1" smtClean="0">
                <a:latin typeface="+mj-lt"/>
              </a:rPr>
              <a:t>SCoT</a:t>
            </a:r>
            <a:r>
              <a:rPr lang="fr-FR" altLang="fr-FR" sz="1662" dirty="0" smtClean="0">
                <a:latin typeface="+mj-lt"/>
              </a:rPr>
              <a:t> (</a:t>
            </a:r>
            <a:r>
              <a:rPr lang="fr-FR" altLang="fr-FR" sz="1662" dirty="0" err="1" smtClean="0">
                <a:latin typeface="+mj-lt"/>
              </a:rPr>
              <a:t>cf</a:t>
            </a:r>
            <a:r>
              <a:rPr lang="fr-FR" altLang="fr-FR" sz="1662" dirty="0" smtClean="0">
                <a:latin typeface="+mj-lt"/>
              </a:rPr>
              <a:t> cartes suivantes).</a:t>
            </a:r>
            <a:endParaRPr lang="fr-FR" altLang="fr-FR" sz="1662" dirty="0">
              <a:latin typeface="+mj-lt"/>
            </a:endParaRPr>
          </a:p>
          <a:p>
            <a:pPr>
              <a:defRPr/>
            </a:pPr>
            <a:endParaRPr lang="fr-FR" altLang="fr-FR" sz="1662" dirty="0">
              <a:latin typeface="+mj-lt"/>
            </a:endParaRPr>
          </a:p>
          <a:p>
            <a:pPr>
              <a:defRPr/>
            </a:pPr>
            <a:r>
              <a:rPr lang="fr-FR" altLang="fr-FR" sz="1662" u="sng" dirty="0">
                <a:latin typeface="+mj-lt"/>
              </a:rPr>
              <a:t>Constitution d’un groupe de travail </a:t>
            </a:r>
            <a:r>
              <a:rPr lang="fr-FR" altLang="fr-FR" sz="1662" dirty="0">
                <a:latin typeface="+mj-lt"/>
              </a:rPr>
              <a:t>regroupant des membres du COPIL et du GEREF sur le thème : politique énergétique – identité / attractivité du </a:t>
            </a:r>
            <a:r>
              <a:rPr lang="fr-FR" altLang="fr-FR" sz="1662" dirty="0" smtClean="0">
                <a:latin typeface="+mj-lt"/>
              </a:rPr>
              <a:t>territoire</a:t>
            </a:r>
          </a:p>
          <a:p>
            <a:pPr>
              <a:defRPr/>
            </a:pPr>
            <a:endParaRPr lang="fr-FR" altLang="fr-FR" sz="1662" dirty="0">
              <a:latin typeface="+mj-lt"/>
            </a:endParaRPr>
          </a:p>
          <a:p>
            <a:pPr>
              <a:defRPr/>
            </a:pPr>
            <a:r>
              <a:rPr lang="fr-FR" altLang="fr-FR" sz="1662" dirty="0" smtClean="0">
                <a:latin typeface="+mj-lt"/>
              </a:rPr>
              <a:t>Contact avec la Ville de Genève pour une boucle d’eau froide depuis le lac du Bourget.</a:t>
            </a:r>
            <a:endParaRPr lang="fr-FR" altLang="fr-FR" sz="1662" dirty="0">
              <a:latin typeface="+mj-lt"/>
            </a:endParaRPr>
          </a:p>
          <a:p>
            <a:pPr>
              <a:defRPr/>
            </a:pPr>
            <a:endParaRPr lang="fr-FR" altLang="fr-FR" sz="1292" dirty="0"/>
          </a:p>
          <a:p>
            <a:pPr>
              <a:defRPr/>
            </a:pPr>
            <a:endParaRPr lang="fr-FR" altLang="fr-FR" sz="1292" dirty="0"/>
          </a:p>
        </p:txBody>
      </p:sp>
      <p:pic>
        <p:nvPicPr>
          <p:cNvPr id="706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95"/>
          <a:stretch>
            <a:fillRect/>
          </a:stretch>
        </p:blipFill>
        <p:spPr bwMode="auto">
          <a:xfrm>
            <a:off x="-101112" y="263770"/>
            <a:ext cx="9245112" cy="1006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284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ChangeArrowheads="1"/>
          </p:cNvSpPr>
          <p:nvPr/>
        </p:nvSpPr>
        <p:spPr bwMode="auto">
          <a:xfrm>
            <a:off x="101112" y="252046"/>
            <a:ext cx="9136673" cy="1110762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FR" altLang="fr-FR" sz="738"/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95"/>
          <a:stretch>
            <a:fillRect/>
          </a:stretch>
        </p:blipFill>
        <p:spPr bwMode="auto">
          <a:xfrm>
            <a:off x="0" y="139211"/>
            <a:ext cx="9144000" cy="905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6"/>
          <p:cNvSpPr>
            <a:spLocks noChangeArrowheads="1"/>
          </p:cNvSpPr>
          <p:nvPr/>
        </p:nvSpPr>
        <p:spPr bwMode="auto">
          <a:xfrm>
            <a:off x="2255228" y="486508"/>
            <a:ext cx="6935665" cy="59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925" indent="-34925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34925" indent="-34925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34925" indent="-34925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34925" indent="-34925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34925" indent="-34925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492125" indent="-349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949325" indent="-349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1406525" indent="-349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1863725" indent="-349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/>
            <a:r>
              <a:rPr lang="fr-FR" altLang="fr-FR" sz="2585" b="1" dirty="0">
                <a:solidFill>
                  <a:srgbClr val="009999"/>
                </a:solidFill>
                <a:latin typeface="Arial" panose="020B0604020202020204" pitchFamily="34" charset="0"/>
              </a:rPr>
              <a:t>Croisement des analyses de gisements : </a:t>
            </a:r>
            <a:r>
              <a:rPr lang="fr-FR" altLang="fr-FR" sz="1846" b="1" dirty="0">
                <a:solidFill>
                  <a:srgbClr val="009999"/>
                </a:solidFill>
                <a:latin typeface="Arial" panose="020B0604020202020204" pitchFamily="34" charset="0"/>
              </a:rPr>
              <a:t>aide à la définition de la politique énergétique</a:t>
            </a:r>
            <a:r>
              <a:rPr lang="fr-FR" altLang="fr-FR" sz="2585" b="1" dirty="0">
                <a:solidFill>
                  <a:srgbClr val="009999"/>
                </a:solidFill>
                <a:latin typeface="Arial" panose="020B0604020202020204" pitchFamily="34" charset="0"/>
              </a:rPr>
              <a:t/>
            </a:r>
            <a:br>
              <a:rPr lang="fr-FR" altLang="fr-FR" sz="2585" b="1" dirty="0">
                <a:solidFill>
                  <a:srgbClr val="009999"/>
                </a:solidFill>
                <a:latin typeface="Arial" panose="020B0604020202020204" pitchFamily="34" charset="0"/>
              </a:rPr>
            </a:br>
            <a:endParaRPr lang="fr-FR" altLang="fr-FR" sz="2585" b="1" dirty="0">
              <a:solidFill>
                <a:srgbClr val="009999"/>
              </a:solidFill>
              <a:latin typeface="Arial" panose="020B06040202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513" y="1157655"/>
            <a:ext cx="3840773" cy="5515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569" y="1096108"/>
            <a:ext cx="3675185" cy="112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09" y="1157655"/>
            <a:ext cx="3797302" cy="5724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361" y="1091366"/>
            <a:ext cx="3486150" cy="11049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333896" y="3337401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Géothermie sur nappe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6608454" y="3349812"/>
            <a:ext cx="1501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Géothermie sur sonde verticale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8916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hape 369"/>
          <p:cNvSpPr>
            <a:spLocks noGrp="1"/>
          </p:cNvSpPr>
          <p:nvPr>
            <p:ph type="subTitle" idx="1"/>
          </p:nvPr>
        </p:nvSpPr>
        <p:spPr>
          <a:xfrm>
            <a:off x="1513743" y="1900604"/>
            <a:ext cx="5908431" cy="1617785"/>
          </a:xfrm>
        </p:spPr>
        <p:txBody>
          <a:bodyPr lIns="91425" tIns="42185" rIns="91425" bIns="42185" anchor="t" anchorCtr="0"/>
          <a:lstStyle/>
          <a:p>
            <a:pPr>
              <a:spcBef>
                <a:spcPct val="0"/>
              </a:spcBef>
              <a:spcAft>
                <a:spcPct val="0"/>
              </a:spcAft>
              <a:buSzPct val="25000"/>
              <a:buFont typeface="Calibri" panose="020F0502020204030204" pitchFamily="34" charset="0"/>
              <a:buNone/>
            </a:pPr>
            <a:r>
              <a:rPr lang="fr-FR" altLang="fr-FR" smtClean="0"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rPr>
              <a:t>MERCI </a:t>
            </a:r>
          </a:p>
          <a:p>
            <a:pPr>
              <a:spcBef>
                <a:spcPct val="0"/>
              </a:spcBef>
              <a:spcAft>
                <a:spcPct val="0"/>
              </a:spcAft>
              <a:buSzPct val="25000"/>
              <a:buFont typeface="Calibri" panose="020F0502020204030204" pitchFamily="34" charset="0"/>
              <a:buNone/>
            </a:pPr>
            <a:endParaRPr lang="fr-FR" altLang="fr-FR" smtClean="0">
              <a:latin typeface="Arial Black" panose="020B0A04020102020204" pitchFamily="34" charset="0"/>
              <a:ea typeface="Arial Black" panose="020B0A04020102020204" pitchFamily="34" charset="0"/>
              <a:cs typeface="Arial Black" panose="020B0A04020102020204" pitchFamily="34" charset="0"/>
              <a:sym typeface="Arial Black" panose="020B0A04020102020204" pitchFamily="34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  <a:buSzPct val="25000"/>
              <a:buFont typeface="Calibri" panose="020F0502020204030204" pitchFamily="34" charset="0"/>
              <a:buNone/>
            </a:pPr>
            <a:r>
              <a:rPr lang="fr-FR" altLang="fr-FR" smtClean="0"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rPr>
              <a:t>DE </a:t>
            </a:r>
          </a:p>
          <a:p>
            <a:pPr>
              <a:spcBef>
                <a:spcPct val="0"/>
              </a:spcBef>
              <a:spcAft>
                <a:spcPct val="0"/>
              </a:spcAft>
              <a:buSzPct val="25000"/>
              <a:buFont typeface="Calibri" panose="020F0502020204030204" pitchFamily="34" charset="0"/>
              <a:buNone/>
            </a:pPr>
            <a:endParaRPr lang="fr-FR" altLang="fr-FR" smtClean="0">
              <a:latin typeface="Arial Black" panose="020B0A04020102020204" pitchFamily="34" charset="0"/>
              <a:ea typeface="Arial Black" panose="020B0A04020102020204" pitchFamily="34" charset="0"/>
              <a:cs typeface="Arial Black" panose="020B0A04020102020204" pitchFamily="34" charset="0"/>
              <a:sym typeface="Arial Black" panose="020B0A04020102020204" pitchFamily="34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  <a:buSzPct val="25000"/>
              <a:buFont typeface="Calibri" panose="020F0502020204030204" pitchFamily="34" charset="0"/>
              <a:buNone/>
            </a:pPr>
            <a:r>
              <a:rPr lang="fr-FR" altLang="fr-FR" smtClean="0"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rPr>
              <a:t>VOTRE  ECOUTE</a:t>
            </a:r>
          </a:p>
        </p:txBody>
      </p:sp>
      <p:sp>
        <p:nvSpPr>
          <p:cNvPr id="72707" name="Shape 371"/>
          <p:cNvSpPr>
            <a:spLocks noChangeArrowheads="1"/>
          </p:cNvSpPr>
          <p:nvPr/>
        </p:nvSpPr>
        <p:spPr bwMode="auto">
          <a:xfrm>
            <a:off x="351693" y="836735"/>
            <a:ext cx="8440615" cy="39858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z="1292"/>
          </a:p>
        </p:txBody>
      </p:sp>
      <p:pic>
        <p:nvPicPr>
          <p:cNvPr id="7270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05"/>
          <a:stretch>
            <a:fillRect/>
          </a:stretch>
        </p:blipFill>
        <p:spPr bwMode="auto">
          <a:xfrm>
            <a:off x="2979127" y="5090746"/>
            <a:ext cx="3165231" cy="1263162"/>
          </a:xfrm>
          <a:prstGeom prst="rect">
            <a:avLst/>
          </a:prstGeom>
          <a:solidFill>
            <a:srgbClr val="67B1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394450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1314451" y="1767254"/>
            <a:ext cx="7047034" cy="728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742950" indent="-28575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1143000" indent="-2286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2585" b="1">
                <a:solidFill>
                  <a:srgbClr val="009999"/>
                </a:solidFill>
                <a:latin typeface="Arial" panose="020B0604020202020204" pitchFamily="34" charset="0"/>
              </a:rPr>
              <a:t>Comment ?</a:t>
            </a:r>
          </a:p>
          <a:p>
            <a:pPr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fr-FR" altLang="fr-FR" sz="1292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59" name="Line 8"/>
          <p:cNvSpPr>
            <a:spLocks noChangeShapeType="1"/>
          </p:cNvSpPr>
          <p:nvPr/>
        </p:nvSpPr>
        <p:spPr bwMode="auto">
          <a:xfrm>
            <a:off x="1381858" y="1633904"/>
            <a:ext cx="7378211" cy="0"/>
          </a:xfrm>
          <a:prstGeom prst="line">
            <a:avLst/>
          </a:prstGeom>
          <a:noFill/>
          <a:ln w="12700">
            <a:solidFill>
              <a:srgbClr val="00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292"/>
          </a:p>
        </p:txBody>
      </p:sp>
      <p:sp>
        <p:nvSpPr>
          <p:cNvPr id="19460" name="Rectangle 7"/>
          <p:cNvSpPr>
            <a:spLocks noChangeArrowheads="1"/>
          </p:cNvSpPr>
          <p:nvPr/>
        </p:nvSpPr>
        <p:spPr bwMode="auto">
          <a:xfrm>
            <a:off x="101112" y="252046"/>
            <a:ext cx="9136673" cy="1110762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FR" altLang="fr-FR" sz="738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974482" y="2341685"/>
            <a:ext cx="7644911" cy="3538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buFontTx/>
              <a:buNone/>
              <a:defRPr/>
            </a:pPr>
            <a:r>
              <a:rPr lang="fr-FR" sz="1846" b="1" dirty="0">
                <a:latin typeface="Arial" panose="020B0604020202020204" pitchFamily="34" charset="0"/>
                <a:cs typeface="Arial" panose="020B0604020202020204" pitchFamily="34" charset="0"/>
              </a:rPr>
              <a:t>1- Rédiger le volet énergétique du </a:t>
            </a:r>
            <a:r>
              <a:rPr lang="fr-FR" sz="1846" b="1" dirty="0" err="1">
                <a:latin typeface="Arial" panose="020B0604020202020204" pitchFamily="34" charset="0"/>
                <a:cs typeface="Arial" panose="020B0604020202020204" pitchFamily="34" charset="0"/>
              </a:rPr>
              <a:t>SCoT</a:t>
            </a:r>
            <a:r>
              <a:rPr lang="fr-FR" sz="1846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15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FR" sz="1477" dirty="0"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1477" dirty="0" err="1">
                <a:latin typeface="Arial" panose="020B0604020202020204" pitchFamily="34" charset="0"/>
                <a:cs typeface="Arial" panose="020B0604020202020204" pitchFamily="34" charset="0"/>
              </a:rPr>
              <a:t>SCoT</a:t>
            </a:r>
            <a:r>
              <a:rPr lang="fr-FR" sz="1477" dirty="0">
                <a:latin typeface="Arial" panose="020B0604020202020204" pitchFamily="34" charset="0"/>
                <a:cs typeface="Arial" panose="020B0604020202020204" pitchFamily="34" charset="0"/>
              </a:rPr>
              <a:t> apportera une solution partielle (informations et orientations) :</a:t>
            </a:r>
          </a:p>
          <a:p>
            <a:pPr algn="just">
              <a:buFontTx/>
              <a:buNone/>
              <a:defRPr/>
            </a:pPr>
            <a:endParaRPr lang="fr-FR" sz="92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3776" indent="-263776" algn="just">
              <a:buFont typeface="Wingdings" panose="05000000000000000000" pitchFamily="2" charset="2"/>
              <a:buChar char="Ø"/>
              <a:defRPr/>
            </a:pPr>
            <a:r>
              <a:rPr lang="fr-FR" sz="1477" dirty="0">
                <a:latin typeface="Arial" panose="020B0604020202020204" pitchFamily="34" charset="0"/>
                <a:cs typeface="Arial" panose="020B0604020202020204" pitchFamily="34" charset="0"/>
              </a:rPr>
              <a:t>Mise en place d’une </a:t>
            </a:r>
            <a:r>
              <a:rPr lang="fr-FR" sz="1477" b="1" dirty="0">
                <a:latin typeface="Arial" panose="020B0604020202020204" pitchFamily="34" charset="0"/>
                <a:cs typeface="Arial" panose="020B0604020202020204" pitchFamily="34" charset="0"/>
              </a:rPr>
              <a:t>politique énergétique volontariste </a:t>
            </a:r>
            <a:r>
              <a:rPr lang="fr-FR" sz="1477" dirty="0">
                <a:latin typeface="Arial" panose="020B0604020202020204" pitchFamily="34" charset="0"/>
                <a:cs typeface="Arial" panose="020B0604020202020204" pitchFamily="34" charset="0"/>
              </a:rPr>
              <a:t>(validation COPIL)</a:t>
            </a:r>
          </a:p>
          <a:p>
            <a:pPr marL="263776" indent="-263776" algn="just">
              <a:buFont typeface="Wingdings" panose="05000000000000000000" pitchFamily="2" charset="2"/>
              <a:buChar char="Ø"/>
              <a:defRPr/>
            </a:pPr>
            <a:r>
              <a:rPr lang="fr-FR" sz="1477" u="sng" dirty="0">
                <a:latin typeface="Arial" panose="020B0604020202020204" pitchFamily="34" charset="0"/>
                <a:cs typeface="Arial" panose="020B0604020202020204" pitchFamily="34" charset="0"/>
              </a:rPr>
              <a:t>Démarche initiée dans un souci d’</a:t>
            </a:r>
            <a:r>
              <a:rPr lang="fr-FR" sz="1477" b="1" u="sng" dirty="0">
                <a:latin typeface="Arial" panose="020B0604020202020204" pitchFamily="34" charset="0"/>
                <a:cs typeface="Arial" panose="020B0604020202020204" pitchFamily="34" charset="0"/>
              </a:rPr>
              <a:t>opérationnalité </a:t>
            </a:r>
            <a:r>
              <a:rPr lang="fr-FR" sz="1477" u="sng" dirty="0">
                <a:latin typeface="Arial" panose="020B0604020202020204" pitchFamily="34" charset="0"/>
                <a:cs typeface="Arial" panose="020B0604020202020204" pitchFamily="34" charset="0"/>
              </a:rPr>
              <a:t>et de </a:t>
            </a:r>
            <a:r>
              <a:rPr lang="fr-FR" sz="1477" b="1" u="sng" dirty="0">
                <a:latin typeface="Arial" panose="020B0604020202020204" pitchFamily="34" charset="0"/>
                <a:cs typeface="Arial" panose="020B0604020202020204" pitchFamily="34" charset="0"/>
              </a:rPr>
              <a:t>bénéfices partagés </a:t>
            </a:r>
            <a:r>
              <a:rPr lang="fr-FR" sz="1477" u="sng" dirty="0">
                <a:latin typeface="Arial" panose="020B0604020202020204" pitchFamily="34" charset="0"/>
                <a:cs typeface="Arial" panose="020B0604020202020204" pitchFamily="34" charset="0"/>
              </a:rPr>
              <a:t>par tous les acteurs du territoire.</a:t>
            </a:r>
          </a:p>
          <a:p>
            <a:pPr algn="just">
              <a:buFontTx/>
              <a:buNone/>
              <a:defRPr/>
            </a:pPr>
            <a:endParaRPr lang="fr-FR" sz="96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Tx/>
              <a:buNone/>
              <a:defRPr/>
            </a:pPr>
            <a:endParaRPr lang="fr-FR" sz="96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Tx/>
              <a:buNone/>
              <a:defRPr/>
            </a:pPr>
            <a:r>
              <a:rPr lang="fr-FR" sz="1846" b="1" dirty="0">
                <a:latin typeface="Arial" panose="020B0604020202020204" pitchFamily="34" charset="0"/>
                <a:cs typeface="Arial" panose="020B0604020202020204" pitchFamily="34" charset="0"/>
              </a:rPr>
              <a:t>2- La politique énergétique passera par :</a:t>
            </a:r>
          </a:p>
          <a:p>
            <a:pPr algn="just">
              <a:buFontTx/>
              <a:buNone/>
              <a:defRPr/>
            </a:pPr>
            <a:endParaRPr lang="fr-FR" sz="969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3776" indent="-263776" algn="just">
              <a:buFont typeface="Wingdings" panose="05000000000000000000" pitchFamily="2" charset="2"/>
              <a:buChar char="Ø"/>
              <a:defRPr/>
            </a:pPr>
            <a:r>
              <a:rPr lang="fr-FR" sz="1477" dirty="0">
                <a:latin typeface="Arial" panose="020B0604020202020204" pitchFamily="34" charset="0"/>
                <a:cs typeface="Arial" panose="020B0604020202020204" pitchFamily="34" charset="0"/>
              </a:rPr>
              <a:t>Des recherches d’économies d’énergies</a:t>
            </a:r>
          </a:p>
          <a:p>
            <a:pPr marL="263776" indent="-263776" algn="just">
              <a:buFont typeface="Wingdings" panose="05000000000000000000" pitchFamily="2" charset="2"/>
              <a:buChar char="Ø"/>
              <a:defRPr/>
            </a:pPr>
            <a:r>
              <a:rPr lang="fr-FR" sz="1477" dirty="0">
                <a:latin typeface="Arial" panose="020B0604020202020204" pitchFamily="34" charset="0"/>
                <a:cs typeface="Arial" panose="020B0604020202020204" pitchFamily="34" charset="0"/>
              </a:rPr>
              <a:t>Une optimisation des gisements et notamment des </a:t>
            </a:r>
            <a:r>
              <a:rPr lang="fr-FR" sz="1477" dirty="0" err="1">
                <a:latin typeface="Arial" panose="020B0604020202020204" pitchFamily="34" charset="0"/>
                <a:cs typeface="Arial" panose="020B0604020202020204" pitchFamily="34" charset="0"/>
              </a:rPr>
              <a:t>EnR</a:t>
            </a:r>
            <a:endParaRPr lang="fr-FR" sz="147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3776" indent="-263776" algn="just">
              <a:buFont typeface="Wingdings" panose="05000000000000000000" pitchFamily="2" charset="2"/>
              <a:buChar char="Ø"/>
              <a:defRPr/>
            </a:pPr>
            <a:r>
              <a:rPr lang="fr-FR" sz="1477" dirty="0">
                <a:latin typeface="Arial" panose="020B0604020202020204" pitchFamily="34" charset="0"/>
                <a:cs typeface="Arial" panose="020B0604020202020204" pitchFamily="34" charset="0"/>
              </a:rPr>
              <a:t>Mais aussi </a:t>
            </a:r>
            <a:r>
              <a:rPr lang="fr-FR" sz="1477" u="sng" dirty="0">
                <a:latin typeface="Arial" panose="020B0604020202020204" pitchFamily="34" charset="0"/>
                <a:cs typeface="Arial" panose="020B0604020202020204" pitchFamily="34" charset="0"/>
              </a:rPr>
              <a:t>des choix d’aménagement du territoire</a:t>
            </a:r>
          </a:p>
          <a:p>
            <a:pPr algn="just">
              <a:buFontTx/>
              <a:buNone/>
              <a:defRPr/>
            </a:pPr>
            <a:endParaRPr lang="fr-FR" sz="1292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95"/>
          <a:stretch>
            <a:fillRect/>
          </a:stretch>
        </p:blipFill>
        <p:spPr bwMode="auto">
          <a:xfrm>
            <a:off x="-36512" y="-27384"/>
            <a:ext cx="9180512" cy="90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Rectangle 6"/>
          <p:cNvSpPr>
            <a:spLocks noChangeArrowheads="1"/>
          </p:cNvSpPr>
          <p:nvPr/>
        </p:nvSpPr>
        <p:spPr bwMode="auto">
          <a:xfrm>
            <a:off x="1447801" y="902677"/>
            <a:ext cx="7171592" cy="59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925" indent="-34925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34925" indent="-34925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34925" indent="-34925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34925" indent="-34925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34925" indent="-34925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492125" indent="-349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949325" indent="-349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1406525" indent="-349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1863725" indent="-349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/>
            <a:r>
              <a:rPr lang="fr-FR" altLang="fr-FR" sz="2585" b="1">
                <a:solidFill>
                  <a:srgbClr val="009999"/>
                </a:solidFill>
                <a:latin typeface="Arial" panose="020B0604020202020204" pitchFamily="34" charset="0"/>
              </a:rPr>
              <a:t>Planification énergétique</a:t>
            </a:r>
            <a:br>
              <a:rPr lang="fr-FR" altLang="fr-FR" sz="2585" b="1">
                <a:solidFill>
                  <a:srgbClr val="009999"/>
                </a:solidFill>
                <a:latin typeface="Arial" panose="020B0604020202020204" pitchFamily="34" charset="0"/>
              </a:rPr>
            </a:br>
            <a:r>
              <a:rPr lang="fr-FR" altLang="fr-FR" sz="2585" b="1">
                <a:solidFill>
                  <a:srgbClr val="009999"/>
                </a:solidFill>
                <a:latin typeface="Arial" panose="020B0604020202020204" pitchFamily="34" charset="0"/>
              </a:rPr>
              <a:t>le volet énergie du SCoT</a:t>
            </a:r>
          </a:p>
        </p:txBody>
      </p:sp>
    </p:spTree>
    <p:extLst>
      <p:ext uri="{BB962C8B-B14F-4D97-AF65-F5344CB8AC3E}">
        <p14:creationId xmlns:p14="http://schemas.microsoft.com/office/powerpoint/2010/main" val="360136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95"/>
          <a:stretch>
            <a:fillRect/>
          </a:stretch>
        </p:blipFill>
        <p:spPr bwMode="auto">
          <a:xfrm>
            <a:off x="-36512" y="-163390"/>
            <a:ext cx="9217024" cy="104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983274" y="1633904"/>
            <a:ext cx="7310803" cy="502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fr-FR" altLang="fr-FR" sz="2585" b="1" dirty="0">
                <a:solidFill>
                  <a:srgbClr val="009999"/>
                </a:solidFill>
                <a:latin typeface="Arial" panose="020B0604020202020204" pitchFamily="34" charset="0"/>
              </a:rPr>
              <a:t>Comment ?</a:t>
            </a:r>
          </a:p>
          <a:p>
            <a:pPr>
              <a:buFontTx/>
              <a:buNone/>
              <a:defRPr/>
            </a:pPr>
            <a:endParaRPr lang="fr-FR" sz="462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Tx/>
              <a:buNone/>
              <a:defRPr/>
            </a:pPr>
            <a:r>
              <a:rPr lang="fr-FR" sz="1108" dirty="0">
                <a:latin typeface="Arial" panose="020B0604020202020204" pitchFamily="34" charset="0"/>
                <a:cs typeface="Arial" panose="020B0604020202020204" pitchFamily="34" charset="0"/>
              </a:rPr>
              <a:t> Phase 1 </a:t>
            </a:r>
            <a:r>
              <a:rPr lang="fr-FR" sz="1292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385" dirty="0">
                <a:latin typeface="Arial" panose="020B0604020202020204" pitchFamily="34" charset="0"/>
                <a:cs typeface="Arial" panose="020B0604020202020204" pitchFamily="34" charset="0"/>
              </a:rPr>
              <a:t>Etat des lieux des consommations énergétiques actuelles </a:t>
            </a:r>
            <a:r>
              <a:rPr lang="fr-FR" sz="1292" dirty="0">
                <a:latin typeface="Arial" panose="020B0604020202020204" pitchFamily="34" charset="0"/>
                <a:cs typeface="Arial" panose="020B0604020202020204" pitchFamily="34" charset="0"/>
              </a:rPr>
              <a:t>(réalisé)</a:t>
            </a:r>
          </a:p>
          <a:p>
            <a:pPr algn="just">
              <a:lnSpc>
                <a:spcPct val="150000"/>
              </a:lnSpc>
              <a:buFontTx/>
              <a:buNone/>
              <a:defRPr/>
            </a:pPr>
            <a:r>
              <a:rPr lang="fr-FR" sz="1108" dirty="0">
                <a:latin typeface="Arial" panose="020B0604020202020204" pitchFamily="34" charset="0"/>
                <a:cs typeface="Arial" panose="020B0604020202020204" pitchFamily="34" charset="0"/>
              </a:rPr>
              <a:t> Phase 2 </a:t>
            </a:r>
            <a:r>
              <a:rPr lang="fr-FR" sz="1292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385" dirty="0">
                <a:latin typeface="Arial" panose="020B0604020202020204" pitchFamily="34" charset="0"/>
                <a:cs typeface="Arial" panose="020B0604020202020204" pitchFamily="34" charset="0"/>
              </a:rPr>
              <a:t>Etat des lieux du potentiel énergétique : les gisements </a:t>
            </a:r>
            <a:r>
              <a:rPr lang="fr-FR" sz="1292" dirty="0">
                <a:latin typeface="Arial" panose="020B0604020202020204" pitchFamily="34" charset="0"/>
                <a:cs typeface="Arial" panose="020B0604020202020204" pitchFamily="34" charset="0"/>
              </a:rPr>
              <a:t>(réalisé)</a:t>
            </a:r>
          </a:p>
          <a:p>
            <a:pPr algn="just">
              <a:lnSpc>
                <a:spcPct val="150000"/>
              </a:lnSpc>
              <a:buFontTx/>
              <a:buNone/>
              <a:defRPr/>
            </a:pPr>
            <a:r>
              <a:rPr lang="fr-FR" sz="147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8" dirty="0">
                <a:latin typeface="Arial" panose="020B0604020202020204" pitchFamily="34" charset="0"/>
                <a:cs typeface="Arial" panose="020B0604020202020204" pitchFamily="34" charset="0"/>
              </a:rPr>
              <a:t>Phase 3 </a:t>
            </a:r>
            <a:r>
              <a:rPr lang="fr-FR" sz="1477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385" b="1" dirty="0">
                <a:latin typeface="Arial" panose="020B0604020202020204" pitchFamily="34" charset="0"/>
                <a:cs typeface="Arial" panose="020B0604020202020204" pitchFamily="34" charset="0"/>
              </a:rPr>
              <a:t>Politique énergétique </a:t>
            </a:r>
            <a:r>
              <a:rPr lang="fr-FR" sz="1385" dirty="0">
                <a:latin typeface="Arial" panose="020B0604020202020204" pitchFamily="34" charset="0"/>
                <a:cs typeface="Arial" panose="020B0604020202020204" pitchFamily="34" charset="0"/>
              </a:rPr>
              <a:t>- fonctionnement et aménagement du territoire</a:t>
            </a:r>
          </a:p>
          <a:p>
            <a:pPr algn="just">
              <a:lnSpc>
                <a:spcPct val="150000"/>
              </a:lnSpc>
              <a:buFontTx/>
              <a:buNone/>
              <a:defRPr/>
            </a:pPr>
            <a:r>
              <a:rPr lang="fr-FR" sz="147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8" dirty="0">
                <a:latin typeface="Arial" panose="020B0604020202020204" pitchFamily="34" charset="0"/>
                <a:cs typeface="Arial" panose="020B0604020202020204" pitchFamily="34" charset="0"/>
              </a:rPr>
              <a:t>Phase 4 </a:t>
            </a:r>
            <a:r>
              <a:rPr lang="fr-FR" sz="1477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385" dirty="0">
                <a:latin typeface="Arial" panose="020B0604020202020204" pitchFamily="34" charset="0"/>
                <a:cs typeface="Arial" panose="020B0604020202020204" pitchFamily="34" charset="0"/>
              </a:rPr>
              <a:t>Spatialisation et préconisations pour la mise en œuvre de la politique énergétique </a:t>
            </a:r>
          </a:p>
          <a:p>
            <a:pPr algn="just">
              <a:lnSpc>
                <a:spcPct val="150000"/>
              </a:lnSpc>
              <a:buFontTx/>
              <a:buNone/>
              <a:defRPr/>
            </a:pPr>
            <a:r>
              <a:rPr lang="fr-FR" sz="13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8" dirty="0">
                <a:latin typeface="Arial" panose="020B0604020202020204" pitchFamily="34" charset="0"/>
                <a:cs typeface="Arial" panose="020B0604020202020204" pitchFamily="34" charset="0"/>
              </a:rPr>
              <a:t>Phase 5 </a:t>
            </a:r>
            <a:r>
              <a:rPr lang="fr-FR" sz="1477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385" dirty="0">
                <a:latin typeface="Arial" panose="020B0604020202020204" pitchFamily="34" charset="0"/>
                <a:cs typeface="Arial" panose="020B0604020202020204" pitchFamily="34" charset="0"/>
              </a:rPr>
              <a:t>Rédaction du « </a:t>
            </a:r>
            <a:r>
              <a:rPr lang="fr-FR" sz="1385" b="1" dirty="0">
                <a:latin typeface="Arial" panose="020B0604020202020204" pitchFamily="34" charset="0"/>
                <a:cs typeface="Arial" panose="020B0604020202020204" pitchFamily="34" charset="0"/>
              </a:rPr>
              <a:t>volet énergie » du </a:t>
            </a:r>
            <a:r>
              <a:rPr lang="fr-FR" sz="1385" b="1" dirty="0" err="1">
                <a:latin typeface="Arial" panose="020B0604020202020204" pitchFamily="34" charset="0"/>
                <a:cs typeface="Arial" panose="020B0604020202020204" pitchFamily="34" charset="0"/>
              </a:rPr>
              <a:t>SCoT</a:t>
            </a:r>
            <a:endParaRPr lang="fr-FR" sz="1385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Tx/>
              <a:buNone/>
              <a:defRPr/>
            </a:pPr>
            <a:endParaRPr lang="fr-FR" sz="73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Tx/>
              <a:buNone/>
              <a:defRPr/>
            </a:pPr>
            <a:r>
              <a:rPr lang="fr-FR" sz="1292" dirty="0"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sz="1292" b="1" dirty="0">
                <a:latin typeface="Arial" panose="020B0604020202020204" pitchFamily="34" charset="0"/>
                <a:cs typeface="Arial" panose="020B0604020202020204" pitchFamily="34" charset="0"/>
              </a:rPr>
              <a:t>rendus seront à plusieurs échelles </a:t>
            </a:r>
            <a:r>
              <a:rPr lang="fr-FR" sz="1292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263776" indent="-263776" algn="just">
              <a:buFontTx/>
              <a:buChar char="-"/>
              <a:defRPr/>
            </a:pPr>
            <a:r>
              <a:rPr lang="fr-FR" sz="1292" dirty="0">
                <a:latin typeface="Arial" panose="020B0604020202020204" pitchFamily="34" charset="0"/>
                <a:cs typeface="Arial" panose="020B0604020202020204" pitchFamily="34" charset="0"/>
              </a:rPr>
              <a:t>Celle du </a:t>
            </a:r>
            <a:r>
              <a:rPr lang="fr-FR" sz="1292" dirty="0" err="1">
                <a:latin typeface="Arial" panose="020B0604020202020204" pitchFamily="34" charset="0"/>
                <a:cs typeface="Arial" panose="020B0604020202020204" pitchFamily="34" charset="0"/>
              </a:rPr>
              <a:t>SCoT</a:t>
            </a:r>
            <a:endParaRPr lang="fr-FR" sz="1292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3776" indent="-263776" algn="just">
              <a:buFontTx/>
              <a:buChar char="-"/>
              <a:defRPr/>
            </a:pPr>
            <a:r>
              <a:rPr lang="fr-FR" sz="1292" dirty="0">
                <a:latin typeface="Arial" panose="020B0604020202020204" pitchFamily="34" charset="0"/>
                <a:cs typeface="Arial" panose="020B0604020202020204" pitchFamily="34" charset="0"/>
              </a:rPr>
              <a:t>Celle des sous secteurs du </a:t>
            </a:r>
            <a:r>
              <a:rPr lang="fr-FR" sz="1292" dirty="0" err="1">
                <a:latin typeface="Arial" panose="020B0604020202020204" pitchFamily="34" charset="0"/>
                <a:cs typeface="Arial" panose="020B0604020202020204" pitchFamily="34" charset="0"/>
              </a:rPr>
              <a:t>SCoT</a:t>
            </a:r>
            <a:r>
              <a:rPr lang="fr-FR" sz="1292" dirty="0">
                <a:latin typeface="Arial" panose="020B0604020202020204" pitchFamily="34" charset="0"/>
                <a:cs typeface="Arial" panose="020B0604020202020204" pitchFamily="34" charset="0"/>
              </a:rPr>
              <a:t> : Nord, Centre et Sud</a:t>
            </a:r>
          </a:p>
          <a:p>
            <a:pPr marL="263776" indent="-263776" algn="just">
              <a:buFontTx/>
              <a:buChar char="-"/>
              <a:defRPr/>
            </a:pPr>
            <a:r>
              <a:rPr lang="fr-FR" sz="1292" dirty="0">
                <a:latin typeface="Arial" panose="020B0604020202020204" pitchFamily="34" charset="0"/>
                <a:cs typeface="Arial" panose="020B0604020202020204" pitchFamily="34" charset="0"/>
              </a:rPr>
              <a:t>Celle des pôles préférentiels</a:t>
            </a:r>
          </a:p>
          <a:p>
            <a:pPr marL="263776" indent="-263776" algn="just">
              <a:buFontTx/>
              <a:buChar char="-"/>
              <a:defRPr/>
            </a:pPr>
            <a:endParaRPr lang="fr-FR" sz="1292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Tx/>
              <a:buNone/>
              <a:defRPr/>
            </a:pPr>
            <a:r>
              <a:rPr lang="fr-FR" sz="1292" b="1" dirty="0">
                <a:latin typeface="Arial" panose="020B0604020202020204" pitchFamily="34" charset="0"/>
                <a:cs typeface="Arial" panose="020B0604020202020204" pitchFamily="34" charset="0"/>
              </a:rPr>
              <a:t>Publics cibles :</a:t>
            </a:r>
          </a:p>
          <a:p>
            <a:pPr marL="316531" indent="-316531" algn="just">
              <a:buFontTx/>
              <a:buAutoNum type="arabicPeriod"/>
              <a:defRPr/>
            </a:pPr>
            <a:r>
              <a:rPr lang="fr-FR" sz="1292" dirty="0">
                <a:latin typeface="Arial" panose="020B0604020202020204" pitchFamily="34" charset="0"/>
                <a:cs typeface="Arial" panose="020B0604020202020204" pitchFamily="34" charset="0"/>
              </a:rPr>
              <a:t>Les collectivités</a:t>
            </a:r>
          </a:p>
          <a:p>
            <a:pPr marL="316531" indent="-316531" algn="just">
              <a:buFontTx/>
              <a:buAutoNum type="arabicPeriod"/>
              <a:defRPr/>
            </a:pPr>
            <a:r>
              <a:rPr lang="fr-FR" sz="1292" dirty="0">
                <a:latin typeface="Arial" panose="020B0604020202020204" pitchFamily="34" charset="0"/>
                <a:cs typeface="Arial" panose="020B0604020202020204" pitchFamily="34" charset="0"/>
              </a:rPr>
              <a:t>Les activités économiques y compris l’agriculture</a:t>
            </a:r>
          </a:p>
          <a:p>
            <a:pPr marL="316531" indent="-316531" algn="just">
              <a:buFontTx/>
              <a:buAutoNum type="arabicPeriod"/>
              <a:defRPr/>
            </a:pPr>
            <a:r>
              <a:rPr lang="fr-FR" sz="1292" dirty="0">
                <a:latin typeface="Arial" panose="020B0604020202020204" pitchFamily="34" charset="0"/>
                <a:cs typeface="Arial" panose="020B0604020202020204" pitchFamily="34" charset="0"/>
              </a:rPr>
              <a:t>Les ménages</a:t>
            </a:r>
            <a:endParaRPr lang="fr-FR" sz="147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>
                <a:schemeClr val="hlink"/>
              </a:buClr>
              <a:buFontTx/>
              <a:buNone/>
              <a:defRPr/>
            </a:pPr>
            <a:endParaRPr lang="fr-FR" altLang="fr-FR" sz="1477" dirty="0">
              <a:latin typeface="Arial" panose="020B0604020202020204" pitchFamily="34" charset="0"/>
            </a:endParaRPr>
          </a:p>
        </p:txBody>
      </p:sp>
      <p:sp>
        <p:nvSpPr>
          <p:cNvPr id="20484" name="Rectangle 6"/>
          <p:cNvSpPr>
            <a:spLocks noChangeArrowheads="1"/>
          </p:cNvSpPr>
          <p:nvPr/>
        </p:nvSpPr>
        <p:spPr bwMode="auto">
          <a:xfrm>
            <a:off x="1447801" y="933451"/>
            <a:ext cx="7171592" cy="599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925" indent="-34925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34925" indent="-34925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34925" indent="-34925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34925" indent="-34925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34925" indent="-34925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492125" indent="-349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949325" indent="-349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1406525" indent="-349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1863725" indent="-349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/>
            <a:r>
              <a:rPr lang="fr-FR" altLang="fr-FR" sz="2585" b="1">
                <a:solidFill>
                  <a:srgbClr val="009999"/>
                </a:solidFill>
                <a:latin typeface="Arial" panose="020B0604020202020204" pitchFamily="34" charset="0"/>
              </a:rPr>
              <a:t>Planification énergétique</a:t>
            </a:r>
            <a:br>
              <a:rPr lang="fr-FR" altLang="fr-FR" sz="2585" b="1">
                <a:solidFill>
                  <a:srgbClr val="009999"/>
                </a:solidFill>
                <a:latin typeface="Arial" panose="020B0604020202020204" pitchFamily="34" charset="0"/>
              </a:rPr>
            </a:br>
            <a:r>
              <a:rPr lang="fr-FR" altLang="fr-FR" sz="2585" b="1">
                <a:solidFill>
                  <a:srgbClr val="009999"/>
                </a:solidFill>
                <a:latin typeface="Arial" panose="020B0604020202020204" pitchFamily="34" charset="0"/>
              </a:rPr>
              <a:t>le volet énergie du SCoT</a:t>
            </a:r>
          </a:p>
        </p:txBody>
      </p:sp>
      <p:sp>
        <p:nvSpPr>
          <p:cNvPr id="20485" name="Line 8"/>
          <p:cNvSpPr>
            <a:spLocks noChangeShapeType="1"/>
          </p:cNvSpPr>
          <p:nvPr/>
        </p:nvSpPr>
        <p:spPr bwMode="auto">
          <a:xfrm>
            <a:off x="1381858" y="1633904"/>
            <a:ext cx="7378211" cy="0"/>
          </a:xfrm>
          <a:prstGeom prst="line">
            <a:avLst/>
          </a:prstGeom>
          <a:noFill/>
          <a:ln w="12700">
            <a:solidFill>
              <a:srgbClr val="00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292"/>
          </a:p>
        </p:txBody>
      </p:sp>
    </p:spTree>
    <p:extLst>
      <p:ext uri="{BB962C8B-B14F-4D97-AF65-F5344CB8AC3E}">
        <p14:creationId xmlns:p14="http://schemas.microsoft.com/office/powerpoint/2010/main" val="345017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6935666" y="3720612"/>
            <a:ext cx="1594338" cy="29117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r-FR" sz="1292" dirty="0">
                <a:latin typeface="Arial" panose="020B0604020202020204" pitchFamily="34" charset="0"/>
                <a:cs typeface="Arial" panose="020B0604020202020204" pitchFamily="34" charset="0"/>
              </a:rPr>
              <a:t>Financement étude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732693" y="2382715"/>
            <a:ext cx="7968762" cy="2721220"/>
          </a:xfrm>
          <a:prstGeom prst="rect">
            <a:avLst/>
          </a:prstGeom>
          <a:ln w="28575">
            <a:solidFill>
              <a:srgbClr val="99CC00"/>
            </a:solidFill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endParaRPr lang="fr-FR" sz="1292">
              <a:solidFill>
                <a:schemeClr val="tx1"/>
              </a:solidFill>
            </a:endParaRPr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3"/>
          <a:srcRect b="85695"/>
          <a:stretch>
            <a:fillRect/>
          </a:stretch>
        </p:blipFill>
        <p:spPr bwMode="auto">
          <a:xfrm>
            <a:off x="-25034" y="-27384"/>
            <a:ext cx="9205546" cy="10052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</p:pic>
      <p:sp>
        <p:nvSpPr>
          <p:cNvPr id="21509" name="Rectangle 6"/>
          <p:cNvSpPr>
            <a:spLocks noChangeArrowheads="1"/>
          </p:cNvSpPr>
          <p:nvPr/>
        </p:nvSpPr>
        <p:spPr bwMode="auto">
          <a:xfrm>
            <a:off x="1447801" y="902677"/>
            <a:ext cx="7171592" cy="59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925" indent="-34925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34925" indent="-34925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34925" indent="-34925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34925" indent="-34925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34925" indent="-34925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492125" indent="-349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949325" indent="-349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1406525" indent="-349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1863725" indent="-349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/>
            <a:r>
              <a:rPr lang="fr-FR" altLang="fr-FR" sz="2585" b="1">
                <a:solidFill>
                  <a:srgbClr val="009999"/>
                </a:solidFill>
                <a:latin typeface="Arial" panose="020B0604020202020204" pitchFamily="34" charset="0"/>
              </a:rPr>
              <a:t>Planification énergétique</a:t>
            </a:r>
            <a:br>
              <a:rPr lang="fr-FR" altLang="fr-FR" sz="2585" b="1">
                <a:solidFill>
                  <a:srgbClr val="009999"/>
                </a:solidFill>
                <a:latin typeface="Arial" panose="020B0604020202020204" pitchFamily="34" charset="0"/>
              </a:rPr>
            </a:br>
            <a:r>
              <a:rPr lang="fr-FR" altLang="fr-FR" sz="2585" b="1">
                <a:solidFill>
                  <a:srgbClr val="009999"/>
                </a:solidFill>
                <a:latin typeface="Arial" panose="020B0604020202020204" pitchFamily="34" charset="0"/>
              </a:rPr>
              <a:t>le volet énergie du SCoT</a:t>
            </a:r>
          </a:p>
        </p:txBody>
      </p:sp>
      <p:sp>
        <p:nvSpPr>
          <p:cNvPr id="21510" name="Line 8"/>
          <p:cNvSpPr>
            <a:spLocks noChangeShapeType="1"/>
          </p:cNvSpPr>
          <p:nvPr/>
        </p:nvSpPr>
        <p:spPr bwMode="auto">
          <a:xfrm>
            <a:off x="1381858" y="1633904"/>
            <a:ext cx="7378211" cy="0"/>
          </a:xfrm>
          <a:prstGeom prst="line">
            <a:avLst/>
          </a:prstGeom>
          <a:noFill/>
          <a:ln w="12700">
            <a:solidFill>
              <a:srgbClr val="00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292"/>
          </a:p>
        </p:txBody>
      </p:sp>
      <p:sp>
        <p:nvSpPr>
          <p:cNvPr id="21511" name="ZoneTexte 2"/>
          <p:cNvSpPr txBox="1">
            <a:spLocks noChangeArrowheads="1"/>
          </p:cNvSpPr>
          <p:nvPr/>
        </p:nvSpPr>
        <p:spPr bwMode="auto">
          <a:xfrm>
            <a:off x="4173416" y="2715359"/>
            <a:ext cx="930520" cy="37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fr-FR" altLang="fr-FR" sz="1846" b="1">
                <a:solidFill>
                  <a:srgbClr val="99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COPIL</a:t>
            </a:r>
          </a:p>
        </p:txBody>
      </p:sp>
      <p:pic>
        <p:nvPicPr>
          <p:cNvPr id="21512" name="Picture 2" descr="http://www.anacoluthe.net/wp-content/uploads/2012/12/ademe-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36" y="2659674"/>
            <a:ext cx="800100" cy="88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Imag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74" y="4227635"/>
            <a:ext cx="584688" cy="567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71" b="33315"/>
          <a:stretch>
            <a:fillRect/>
          </a:stretch>
        </p:blipFill>
        <p:spPr bwMode="auto">
          <a:xfrm>
            <a:off x="3686908" y="3143251"/>
            <a:ext cx="1861038" cy="61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3" descr="http://www.architectes.ch/files/file_id=424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547" y="4227635"/>
            <a:ext cx="864577" cy="449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6" name="ZoneTexte 14"/>
          <p:cNvSpPr txBox="1">
            <a:spLocks noChangeArrowheads="1"/>
          </p:cNvSpPr>
          <p:nvPr/>
        </p:nvSpPr>
        <p:spPr bwMode="auto">
          <a:xfrm>
            <a:off x="697524" y="3719146"/>
            <a:ext cx="1814145" cy="49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fr-FR" altLang="fr-FR" sz="1292" dirty="0">
                <a:latin typeface="Arial" panose="020B0604020202020204" pitchFamily="34" charset="0"/>
                <a:cs typeface="Arial" panose="020B0604020202020204" pitchFamily="34" charset="0"/>
              </a:rPr>
              <a:t>Financement poste</a:t>
            </a:r>
          </a:p>
          <a:p>
            <a:r>
              <a:rPr lang="fr-FR" altLang="fr-FR" sz="1292" dirty="0">
                <a:latin typeface="Arial" panose="020B0604020202020204" pitchFamily="34" charset="0"/>
                <a:cs typeface="Arial" panose="020B0604020202020204" pitchFamily="34" charset="0"/>
              </a:rPr>
              <a:t>Financement d’outils</a:t>
            </a:r>
          </a:p>
        </p:txBody>
      </p:sp>
      <p:sp>
        <p:nvSpPr>
          <p:cNvPr id="21517" name="ZoneTexte 14"/>
          <p:cNvSpPr txBox="1">
            <a:spLocks noChangeArrowheads="1"/>
          </p:cNvSpPr>
          <p:nvPr/>
        </p:nvSpPr>
        <p:spPr bwMode="auto">
          <a:xfrm>
            <a:off x="6632331" y="3656135"/>
            <a:ext cx="1897674" cy="29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fr-FR" altLang="fr-FR" sz="1292">
                <a:latin typeface="Arial" panose="020B0604020202020204" pitchFamily="34" charset="0"/>
                <a:cs typeface="Arial" panose="020B0604020202020204" pitchFamily="34" charset="0"/>
              </a:rPr>
              <a:t>Financement de l’étude</a:t>
            </a:r>
          </a:p>
        </p:txBody>
      </p:sp>
      <p:sp>
        <p:nvSpPr>
          <p:cNvPr id="21518" name="Organigramme : Connecteur 4"/>
          <p:cNvSpPr>
            <a:spLocks noChangeArrowheads="1"/>
          </p:cNvSpPr>
          <p:nvPr/>
        </p:nvSpPr>
        <p:spPr bwMode="auto">
          <a:xfrm>
            <a:off x="3234104" y="2587869"/>
            <a:ext cx="2766646" cy="1994389"/>
          </a:xfrm>
          <a:prstGeom prst="flowChartConnector">
            <a:avLst/>
          </a:prstGeom>
          <a:noFill/>
          <a:ln w="34925" algn="ctr">
            <a:solidFill>
              <a:srgbClr val="FF5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endParaRPr lang="fr-FR" altLang="fr-FR" sz="2954">
              <a:latin typeface="Times New Roman" panose="02020603050405020304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048000" y="4045928"/>
            <a:ext cx="930520" cy="2911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1292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COTECH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5350120" y="4072304"/>
            <a:ext cx="888023" cy="2911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1292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GEREF</a:t>
            </a:r>
          </a:p>
        </p:txBody>
      </p:sp>
      <p:pic>
        <p:nvPicPr>
          <p:cNvPr id="21521" name="Imag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428" y="2715358"/>
            <a:ext cx="896815" cy="89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2" name="ZoneTexte 1"/>
          <p:cNvSpPr txBox="1">
            <a:spLocks noChangeArrowheads="1"/>
          </p:cNvSpPr>
          <p:nvPr/>
        </p:nvSpPr>
        <p:spPr bwMode="auto">
          <a:xfrm>
            <a:off x="697523" y="4753708"/>
            <a:ext cx="1740877" cy="29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fr-FR" altLang="fr-FR" sz="1292"/>
              <a:t>Assistant technique</a:t>
            </a:r>
          </a:p>
        </p:txBody>
      </p:sp>
      <p:sp>
        <p:nvSpPr>
          <p:cNvPr id="21523" name="ZoneTexte 19"/>
          <p:cNvSpPr txBox="1">
            <a:spLocks noChangeArrowheads="1"/>
          </p:cNvSpPr>
          <p:nvPr/>
        </p:nvSpPr>
        <p:spPr bwMode="auto">
          <a:xfrm>
            <a:off x="7211158" y="4736123"/>
            <a:ext cx="1740877" cy="29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fr-FR" altLang="fr-FR" sz="1292"/>
              <a:t>Bureau d’études</a:t>
            </a:r>
          </a:p>
        </p:txBody>
      </p:sp>
      <p:sp>
        <p:nvSpPr>
          <p:cNvPr id="6" name="Flèche vers le haut 5"/>
          <p:cNvSpPr/>
          <p:nvPr/>
        </p:nvSpPr>
        <p:spPr bwMode="auto">
          <a:xfrm>
            <a:off x="4440115" y="4791808"/>
            <a:ext cx="101112" cy="606669"/>
          </a:xfrm>
          <a:prstGeom prst="up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C8F5D"/>
              </a:buClr>
              <a:defRPr/>
            </a:pPr>
            <a:endParaRPr lang="fr-FR" sz="1292">
              <a:ln>
                <a:solidFill>
                  <a:schemeClr val="accent1">
                    <a:lumMod val="75000"/>
                  </a:schemeClr>
                </a:solidFill>
              </a:ln>
            </a:endParaRPr>
          </a:p>
        </p:txBody>
      </p:sp>
      <p:sp>
        <p:nvSpPr>
          <p:cNvPr id="7" name="Flèche vers le bas 6"/>
          <p:cNvSpPr/>
          <p:nvPr/>
        </p:nvSpPr>
        <p:spPr bwMode="auto">
          <a:xfrm>
            <a:off x="4655528" y="4796204"/>
            <a:ext cx="123092" cy="625719"/>
          </a:xfrm>
          <a:prstGeom prst="down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C8F5D"/>
              </a:buClr>
              <a:defRPr/>
            </a:pPr>
            <a:endParaRPr lang="fr-FR" sz="1292">
              <a:ln>
                <a:solidFill>
                  <a:schemeClr val="accent1">
                    <a:lumMod val="75000"/>
                  </a:schemeClr>
                </a:solidFill>
              </a:ln>
            </a:endParaRPr>
          </a:p>
        </p:txBody>
      </p:sp>
      <p:sp>
        <p:nvSpPr>
          <p:cNvPr id="21526" name="ZoneTexte 1"/>
          <p:cNvSpPr txBox="1">
            <a:spLocks noChangeArrowheads="1"/>
          </p:cNvSpPr>
          <p:nvPr/>
        </p:nvSpPr>
        <p:spPr bwMode="auto">
          <a:xfrm>
            <a:off x="2952151" y="5520263"/>
            <a:ext cx="3373050" cy="68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fr-FR" altLang="fr-FR" sz="1292" dirty="0"/>
              <a:t>TEPOS</a:t>
            </a:r>
          </a:p>
          <a:p>
            <a:pPr algn="ctr"/>
            <a:r>
              <a:rPr lang="fr-FR" altLang="fr-FR" sz="1292" dirty="0" smtClean="0"/>
              <a:t>MODEOS</a:t>
            </a:r>
          </a:p>
          <a:p>
            <a:pPr algn="ctr"/>
            <a:r>
              <a:rPr lang="fr-FR" altLang="fr-FR" sz="1292" dirty="0" smtClean="0"/>
              <a:t>Étude solvabilité des ménages de Métropole Savoie</a:t>
            </a:r>
            <a:endParaRPr lang="fr-FR" altLang="fr-FR" sz="1292" dirty="0"/>
          </a:p>
        </p:txBody>
      </p:sp>
      <p:sp>
        <p:nvSpPr>
          <p:cNvPr id="2" name="Rectangle 1"/>
          <p:cNvSpPr/>
          <p:nvPr/>
        </p:nvSpPr>
        <p:spPr>
          <a:xfrm>
            <a:off x="2771255" y="4865078"/>
            <a:ext cx="17668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altLang="fr-FR" dirty="0" smtClean="0"/>
              <a:t>Mutualisation avec :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4576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26" name="Group 1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9242527"/>
              </p:ext>
            </p:extLst>
          </p:nvPr>
        </p:nvGraphicFramePr>
        <p:xfrm>
          <a:off x="359020" y="1944566"/>
          <a:ext cx="8402516" cy="3790948"/>
        </p:xfrm>
        <a:graphic>
          <a:graphicData uri="http://schemas.openxmlformats.org/drawingml/2006/table">
            <a:tbl>
              <a:tblPr/>
              <a:tblGrid>
                <a:gridCol w="587619"/>
                <a:gridCol w="7814897"/>
              </a:tblGrid>
              <a:tr h="963562">
                <a:tc>
                  <a:txBody>
                    <a:bodyPr/>
                    <a:lstStyle>
                      <a:lvl1pPr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13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 Narrow MT" charset="0"/>
                        </a:defRPr>
                      </a:lvl1pPr>
                      <a:lvl2pPr marL="742950" indent="-285750"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11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 Narrow M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F6600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13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fr-CH" altLang="fr-F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Narrow MT" charset="0"/>
                          <a:cs typeface="Times New Roman" panose="02020603050405020304" pitchFamily="18" charset="0"/>
                        </a:rPr>
                        <a:t>A</a:t>
                      </a:r>
                      <a:endParaRPr kumimoji="0" lang="fr-FR" altLang="fr-FR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Arial Narrow MT" charset="0"/>
                        <a:cs typeface="Times New Roman" panose="02020603050405020304" pitchFamily="18" charset="0"/>
                      </a:endParaRPr>
                    </a:p>
                  </a:txBody>
                  <a:tcPr marL="84403" marR="84403" marT="87921" marB="8792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13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 Narrow MT" charset="0"/>
                        </a:defRPr>
                      </a:lvl1pPr>
                      <a:lvl2pPr marL="1006475" indent="-381000"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11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 Narrow MT" charset="0"/>
                        </a:defRPr>
                      </a:lvl2pPr>
                      <a:lvl3pPr marL="1490663" indent="-304800">
                        <a:spcBef>
                          <a:spcPct val="20000"/>
                        </a:spcBef>
                        <a:buClr>
                          <a:srgbClr val="FF6600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3pPr>
                      <a:lvl4pPr marL="1974850" indent="-3048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459038" indent="-3048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916238" indent="-304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3373438" indent="-304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830638" indent="-304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4287838" indent="-304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13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fr-CH" alt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 MT" charset="0"/>
                          <a:cs typeface="Times New Roman" panose="02020603050405020304" pitchFamily="18" charset="0"/>
                        </a:rPr>
                        <a:t>Profil énergétique du territoire du SCoT Métropole </a:t>
                      </a:r>
                      <a:r>
                        <a:rPr kumimoji="0" lang="fr-CH" alt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 MT" charset="0"/>
                          <a:cs typeface="Times New Roman" panose="02020603050405020304" pitchFamily="18" charset="0"/>
                        </a:rPr>
                        <a:t>Savoie</a:t>
                      </a:r>
                      <a:endParaRPr kumimoji="0" lang="fr-FR" altLang="fr-F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 MT" charset="0"/>
                        <a:cs typeface="Times New Roman" panose="02020603050405020304" pitchFamily="18" charset="0"/>
                      </a:endParaRPr>
                    </a:p>
                  </a:txBody>
                  <a:tcPr marL="84403" marR="84403" marT="87921" marB="8792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2462">
                <a:tc>
                  <a:txBody>
                    <a:bodyPr/>
                    <a:lstStyle>
                      <a:lvl1pPr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13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 Narrow MT" charset="0"/>
                        </a:defRPr>
                      </a:lvl1pPr>
                      <a:lvl2pPr marL="742950" indent="-285750"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11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 Narrow M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F6600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13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fr-CH" altLang="fr-F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Narrow MT" charset="0"/>
                          <a:cs typeface="Times New Roman" panose="02020603050405020304" pitchFamily="18" charset="0"/>
                        </a:rPr>
                        <a:t>B</a:t>
                      </a:r>
                      <a:endParaRPr kumimoji="0" lang="fr-FR" altLang="fr-FR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Arial Narrow MT" charset="0"/>
                        <a:cs typeface="Times New Roman" panose="02020603050405020304" pitchFamily="18" charset="0"/>
                      </a:endParaRPr>
                    </a:p>
                  </a:txBody>
                  <a:tcPr marL="84403" marR="84403" marT="87906" marB="87906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13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 Narrow MT" charset="0"/>
                        </a:defRPr>
                      </a:lvl1pPr>
                      <a:lvl2pPr marL="742950" indent="-285750"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11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 Narrow M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F6600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13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fr-FR" alt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 MT" charset="0"/>
                        </a:rPr>
                        <a:t>Gisements d'économie d'énergie et de développement des énergies </a:t>
                      </a:r>
                      <a:r>
                        <a:rPr kumimoji="0" lang="fr-FR" alt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 MT" charset="0"/>
                        </a:rPr>
                        <a:t>renouvelables</a:t>
                      </a:r>
                      <a:endParaRPr kumimoji="0" lang="fr-FR" altLang="fr-F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 MT" charset="0"/>
                      </a:endParaRPr>
                    </a:p>
                  </a:txBody>
                  <a:tcPr marL="84403" marR="84403" marT="87906" marB="87906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2462">
                <a:tc>
                  <a:txBody>
                    <a:bodyPr/>
                    <a:lstStyle>
                      <a:lvl1pPr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13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 Narrow MT" charset="0"/>
                        </a:defRPr>
                      </a:lvl1pPr>
                      <a:lvl2pPr marL="742950" indent="-285750"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11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 Narrow M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F6600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13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fr-CH" altLang="fr-F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Narrow MT" charset="0"/>
                          <a:cs typeface="Times New Roman" panose="02020603050405020304" pitchFamily="18" charset="0"/>
                        </a:rPr>
                        <a:t>C</a:t>
                      </a:r>
                      <a:endParaRPr kumimoji="0" lang="fr-FR" altLang="fr-FR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Arial Narrow MT" charset="0"/>
                        <a:cs typeface="Times New Roman" panose="02020603050405020304" pitchFamily="18" charset="0"/>
                      </a:endParaRPr>
                    </a:p>
                  </a:txBody>
                  <a:tcPr marL="84403" marR="84403" marT="87906" marB="87906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13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 Narrow MT" charset="0"/>
                        </a:defRPr>
                      </a:lvl1pPr>
                      <a:lvl2pPr marL="742950" indent="-285750"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11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 Narrow M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F6600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13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fr-FR" alt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 MT" charset="0"/>
                        </a:rPr>
                        <a:t>Eléments de choix des scénarios énergétiques</a:t>
                      </a:r>
                    </a:p>
                  </a:txBody>
                  <a:tcPr marL="84403" marR="84403" marT="87906" marB="87906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246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13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fr-FR" altLang="fr-F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Narrow MT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marL="84403" marR="84403" marT="87906" marB="87906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13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fr-FR" alt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 MT" charset="0"/>
                        </a:rPr>
                        <a:t>Suites de l’étude</a:t>
                      </a:r>
                    </a:p>
                  </a:txBody>
                  <a:tcPr marL="84403" marR="84403" marT="87906" marB="87906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593" name="Rectangle 4"/>
          <p:cNvSpPr>
            <a:spLocks noChangeArrowheads="1"/>
          </p:cNvSpPr>
          <p:nvPr/>
        </p:nvSpPr>
        <p:spPr bwMode="auto">
          <a:xfrm>
            <a:off x="6799385" y="263770"/>
            <a:ext cx="2501412" cy="1077058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FR" altLang="fr-FR" sz="738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b="85695"/>
          <a:stretch>
            <a:fillRect/>
          </a:stretch>
        </p:blipFill>
        <p:spPr bwMode="auto">
          <a:xfrm>
            <a:off x="-25034" y="-27384"/>
            <a:ext cx="9205546" cy="10052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329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820008" y="1258767"/>
            <a:ext cx="2423746" cy="325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4B70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231" rIns="33231"/>
          <a:lstStyle>
            <a:lvl1pPr marL="431800" indent="-431800" defTabSz="635000"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863600" indent="-431800" defTabSz="6350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2286000" indent="-190500" defTabSz="6350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2665413" indent="-188913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048000" indent="-192088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5052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9624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4196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8768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fr-FR" altLang="fr-FR" sz="2585" b="1">
                <a:solidFill>
                  <a:schemeClr val="bg1"/>
                </a:solidFill>
              </a:rPr>
              <a:t>Périmètre élargi</a:t>
            </a:r>
            <a:endParaRPr lang="fr-CH" altLang="fr-FR" sz="2585">
              <a:solidFill>
                <a:schemeClr val="bg1"/>
              </a:solidFill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>
          <a:xfrm>
            <a:off x="650631" y="1773115"/>
            <a:ext cx="7800243" cy="1524000"/>
          </a:xfrm>
          <a:noFill/>
        </p:spPr>
        <p:txBody>
          <a:bodyPr/>
          <a:lstStyle/>
          <a:p>
            <a:r>
              <a:rPr lang="fr-FR" altLang="fr-FR" sz="2862">
                <a:solidFill>
                  <a:srgbClr val="008080"/>
                </a:solidFill>
              </a:rPr>
              <a:t>A. </a:t>
            </a:r>
            <a:r>
              <a:rPr lang="fr-FR" altLang="fr-FR" sz="2862" b="1">
                <a:solidFill>
                  <a:srgbClr val="008080"/>
                </a:solidFill>
              </a:rPr>
              <a:t>Profil énergétique du territoire </a:t>
            </a:r>
            <a:r>
              <a:rPr lang="fr-FR" altLang="fr-FR" sz="2862">
                <a:solidFill>
                  <a:srgbClr val="008080"/>
                </a:solidFill>
              </a:rPr>
              <a:t>du SCoT Métropole Savoie</a:t>
            </a:r>
            <a:endParaRPr lang="fr-FR" altLang="fr-FR" sz="2585">
              <a:solidFill>
                <a:srgbClr val="008080"/>
              </a:solidFill>
            </a:endParaRPr>
          </a:p>
        </p:txBody>
      </p:sp>
      <p:sp>
        <p:nvSpPr>
          <p:cNvPr id="26628" name="Rectangle 3"/>
          <p:cNvSpPr>
            <a:spLocks noChangeArrowheads="1"/>
          </p:cNvSpPr>
          <p:nvPr/>
        </p:nvSpPr>
        <p:spPr bwMode="auto">
          <a:xfrm>
            <a:off x="1326174" y="3330820"/>
            <a:ext cx="6660173" cy="2130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231" rIns="33231" anchor="ctr"/>
          <a:lstStyle>
            <a:lvl1pPr defTabSz="635000"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863600" indent="-431800" defTabSz="6350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2286000" indent="-190500" defTabSz="6350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2665413" indent="-188913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048000" indent="-192088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5052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9624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4196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876800" indent="-192088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 typeface="Wingdings" panose="05000000000000000000" pitchFamily="2" charset="2"/>
              <a:buChar char="à"/>
            </a:pPr>
            <a:r>
              <a:rPr lang="fr-FR" altLang="fr-FR" sz="2585">
                <a:solidFill>
                  <a:srgbClr val="008080"/>
                </a:solidFill>
                <a:latin typeface="Arial" panose="020B0604020202020204" pitchFamily="34" charset="0"/>
              </a:rPr>
              <a:t> 1. Consommation d'énergie</a:t>
            </a:r>
            <a:br>
              <a:rPr lang="fr-FR" altLang="fr-FR" sz="2585">
                <a:solidFill>
                  <a:srgbClr val="008080"/>
                </a:solidFill>
                <a:latin typeface="Arial" panose="020B0604020202020204" pitchFamily="34" charset="0"/>
              </a:rPr>
            </a:br>
            <a:r>
              <a:rPr lang="fr-FR" altLang="fr-FR" sz="2585">
                <a:solidFill>
                  <a:srgbClr val="00808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2. </a:t>
            </a:r>
            <a:r>
              <a:rPr lang="fr-FR" altLang="fr-FR" sz="2585">
                <a:solidFill>
                  <a:srgbClr val="008080"/>
                </a:solidFill>
                <a:latin typeface="Arial" panose="020B0604020202020204" pitchFamily="34" charset="0"/>
              </a:rPr>
              <a:t>Production d'énergie</a:t>
            </a:r>
            <a:br>
              <a:rPr lang="fr-FR" altLang="fr-FR" sz="2585">
                <a:solidFill>
                  <a:srgbClr val="008080"/>
                </a:solidFill>
                <a:latin typeface="Arial" panose="020B0604020202020204" pitchFamily="34" charset="0"/>
              </a:rPr>
            </a:br>
            <a:r>
              <a:rPr lang="fr-FR" altLang="fr-FR" sz="2585">
                <a:solidFill>
                  <a:srgbClr val="00808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3. Tensions du territoire</a:t>
            </a:r>
            <a:endParaRPr lang="fr-FR" altLang="fr-FR" sz="2585">
              <a:solidFill>
                <a:srgbClr val="008080"/>
              </a:solidFill>
              <a:latin typeface="Arial" panose="020B0604020202020204" pitchFamily="34" charset="0"/>
            </a:endParaRP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6799385" y="263770"/>
            <a:ext cx="2501412" cy="1077058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FR" altLang="fr-FR" sz="738"/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-99646" y="263770"/>
            <a:ext cx="2501412" cy="1077058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FR" altLang="fr-FR" sz="738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 b="85695"/>
          <a:stretch>
            <a:fillRect/>
          </a:stretch>
        </p:blipFill>
        <p:spPr bwMode="auto">
          <a:xfrm>
            <a:off x="-4943" y="-77676"/>
            <a:ext cx="9205546" cy="10052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945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8"/>
          <p:cNvSpPr txBox="1">
            <a:spLocks noChangeArrowheads="1"/>
          </p:cNvSpPr>
          <p:nvPr/>
        </p:nvSpPr>
        <p:spPr bwMode="auto">
          <a:xfrm>
            <a:off x="218343" y="5920154"/>
            <a:ext cx="3865685" cy="234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571500" indent="-4318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1143000" indent="-1905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714500" indent="-188913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192088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192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>
                <a:srgbClr val="0C8F5D"/>
              </a:buClr>
              <a:buSzTx/>
              <a:buFontTx/>
              <a:buNone/>
            </a:pPr>
            <a:r>
              <a:rPr lang="fr-FR" altLang="fr-FR" sz="923">
                <a:latin typeface="Arial Narrow" panose="020B0606020202030204" pitchFamily="34" charset="0"/>
              </a:rPr>
              <a:t>Source : OREGES – INSEE - consommation d'énergie finale corrigée du climat</a:t>
            </a:r>
          </a:p>
        </p:txBody>
      </p:sp>
      <p:pic>
        <p:nvPicPr>
          <p:cNvPr id="28675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90" y="1519604"/>
            <a:ext cx="8606203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7" name="Rectangle 1"/>
          <p:cNvSpPr>
            <a:spLocks noChangeArrowheads="1"/>
          </p:cNvSpPr>
          <p:nvPr/>
        </p:nvSpPr>
        <p:spPr bwMode="auto">
          <a:xfrm>
            <a:off x="6947389" y="381000"/>
            <a:ext cx="2136531" cy="712177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FR" altLang="fr-FR" sz="738"/>
          </a:p>
        </p:txBody>
      </p:sp>
      <p:sp>
        <p:nvSpPr>
          <p:cNvPr id="28678" name="Rectangle 8"/>
          <p:cNvSpPr>
            <a:spLocks noChangeArrowheads="1"/>
          </p:cNvSpPr>
          <p:nvPr/>
        </p:nvSpPr>
        <p:spPr bwMode="auto">
          <a:xfrm>
            <a:off x="-143607" y="253511"/>
            <a:ext cx="2501412" cy="1075593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buClr>
                <a:srgbClr val="0C8F5D"/>
              </a:buClr>
            </a:pPr>
            <a:endParaRPr lang="fr-FR" altLang="fr-FR" sz="738"/>
          </a:p>
        </p:txBody>
      </p:sp>
      <p:sp>
        <p:nvSpPr>
          <p:cNvPr id="28679" name="Rectangle 6"/>
          <p:cNvSpPr>
            <a:spLocks noChangeArrowheads="1"/>
          </p:cNvSpPr>
          <p:nvPr/>
        </p:nvSpPr>
        <p:spPr bwMode="auto">
          <a:xfrm>
            <a:off x="462346" y="465652"/>
            <a:ext cx="8702919" cy="1055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231" rIns="33231" anchor="ctr"/>
          <a:lstStyle>
            <a:lvl1pPr marL="685800" indent="-685800" defTabSz="635000">
              <a:spcAft>
                <a:spcPct val="300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 MT" charset="0"/>
              </a:defRPr>
            </a:lvl1pPr>
            <a:lvl2pPr marL="685800" indent="-685800" defTabSz="635000">
              <a:spcAft>
                <a:spcPct val="30000"/>
              </a:spcAft>
              <a:buClr>
                <a:srgbClr val="FF6600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 MT" charset="0"/>
              </a:defRPr>
            </a:lvl2pPr>
            <a:lvl3pPr marL="685800" indent="-685800" defTabSz="6350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685800" indent="-685800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685800" indent="-685800" defTabSz="635000">
              <a:spcBef>
                <a:spcPct val="20000"/>
              </a:spcBef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1430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6002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0574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514600" indent="-685800" defTabSz="635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Aft>
                <a:spcPct val="0"/>
              </a:spcAft>
              <a:buClr>
                <a:srgbClr val="FF9933"/>
              </a:buClr>
              <a:buSzTx/>
              <a:buFontTx/>
              <a:buNone/>
            </a:pPr>
            <a:r>
              <a:rPr lang="fr-FR" altLang="fr-FR" sz="2308" dirty="0">
                <a:solidFill>
                  <a:srgbClr val="008080"/>
                </a:solidFill>
                <a:latin typeface="Arial" panose="020B0604020202020204" pitchFamily="34" charset="0"/>
              </a:rPr>
              <a:t>A.1.</a:t>
            </a:r>
            <a:r>
              <a:rPr lang="fr-FR" altLang="fr-FR" sz="2308" dirty="0">
                <a:latin typeface="Arial" panose="020B0604020202020204" pitchFamily="34" charset="0"/>
              </a:rPr>
              <a:t> Evolution des consommations énergétiques 2000-2010</a:t>
            </a:r>
          </a:p>
        </p:txBody>
      </p:sp>
      <p:sp>
        <p:nvSpPr>
          <p:cNvPr id="28680" name="Line 8"/>
          <p:cNvSpPr>
            <a:spLocks noChangeShapeType="1"/>
          </p:cNvSpPr>
          <p:nvPr/>
        </p:nvSpPr>
        <p:spPr bwMode="auto">
          <a:xfrm>
            <a:off x="1403648" y="1339362"/>
            <a:ext cx="8042031" cy="16119"/>
          </a:xfrm>
          <a:prstGeom prst="line">
            <a:avLst/>
          </a:prstGeom>
          <a:noFill/>
          <a:ln w="12700">
            <a:solidFill>
              <a:srgbClr val="00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292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 b="85695"/>
          <a:stretch>
            <a:fillRect/>
          </a:stretch>
        </p:blipFill>
        <p:spPr bwMode="auto">
          <a:xfrm>
            <a:off x="-40281" y="-291442"/>
            <a:ext cx="9205546" cy="10052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734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1584</TotalTime>
  <Words>2020</Words>
  <Application>Microsoft Office PowerPoint</Application>
  <PresentationFormat>Affichage à l'écran (4:3)</PresentationFormat>
  <Paragraphs>360</Paragraphs>
  <Slides>36</Slides>
  <Notes>23</Notes>
  <HiddenSlides>1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7" baseType="lpstr">
      <vt:lpstr>Arial</vt:lpstr>
      <vt:lpstr>Arial Black</vt:lpstr>
      <vt:lpstr>Arial Narrow</vt:lpstr>
      <vt:lpstr>Arial Narrow MT</vt:lpstr>
      <vt:lpstr>Calibri</vt:lpstr>
      <vt:lpstr>Courier New</vt:lpstr>
      <vt:lpstr>Tahoma</vt:lpstr>
      <vt:lpstr>Times New Roman</vt:lpstr>
      <vt:lpstr>Wingdings</vt:lpstr>
      <vt:lpstr>Wingdings 3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A. Profil énergétique du territoire du SCoT Métropole Savoie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B. Gisements d'économies d'énergies       Gisements d’énergies renouvelables  C. Eléments de choix des scénarios énergétiques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Sylvie Koska</dc:creator>
  <cp:lastModifiedBy>Lisa-Marine CATERINO</cp:lastModifiedBy>
  <cp:revision>157</cp:revision>
  <cp:lastPrinted>2015-01-12T14:31:57Z</cp:lastPrinted>
  <dcterms:modified xsi:type="dcterms:W3CDTF">2015-01-12T14:49:42Z</dcterms:modified>
</cp:coreProperties>
</file>