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71" r:id="rId5"/>
    <p:sldId id="272" r:id="rId6"/>
    <p:sldId id="261" r:id="rId7"/>
    <p:sldId id="267" r:id="rId8"/>
    <p:sldId id="283" r:id="rId9"/>
    <p:sldId id="287" r:id="rId10"/>
    <p:sldId id="264" r:id="rId11"/>
    <p:sldId id="273" r:id="rId12"/>
    <p:sldId id="274" r:id="rId13"/>
    <p:sldId id="275" r:id="rId14"/>
    <p:sldId id="265" r:id="rId15"/>
    <p:sldId id="269" r:id="rId16"/>
    <p:sldId id="281" r:id="rId17"/>
    <p:sldId id="270" r:id="rId18"/>
    <p:sldId id="266" r:id="rId19"/>
    <p:sldId id="282" r:id="rId20"/>
    <p:sldId id="276" r:id="rId21"/>
    <p:sldId id="284" r:id="rId22"/>
    <p:sldId id="259" r:id="rId23"/>
    <p:sldId id="288" r:id="rId24"/>
    <p:sldId id="285" r:id="rId25"/>
    <p:sldId id="286" r:id="rId26"/>
    <p:sldId id="277" r:id="rId27"/>
    <p:sldId id="278" r:id="rId28"/>
    <p:sldId id="280" r:id="rId2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C00000"/>
    <a:srgbClr val="292929"/>
    <a:srgbClr val="D9D9D9"/>
    <a:srgbClr val="000066"/>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43" autoAdjust="0"/>
    <p:restoredTop sz="94660"/>
  </p:normalViewPr>
  <p:slideViewPr>
    <p:cSldViewPr>
      <p:cViewPr>
        <p:scale>
          <a:sx n="90" d="100"/>
          <a:sy n="90" d="100"/>
        </p:scale>
        <p:origin x="-2700" y="-5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2D612DB-6F4E-4DC0-A860-E5159A348D55}" type="datetimeFigureOut">
              <a:rPr lang="fr-FR"/>
              <a:pPr>
                <a:defRPr/>
              </a:pPr>
              <a:t>12/01/2015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9C5DE8E-4A07-4DB0-99A5-4FAA604BC1D9}" type="slidenum">
              <a:rPr lang="fr-FR"/>
              <a:pPr>
                <a:defRPr/>
              </a:pPr>
              <a:t>‹N°›</a:t>
            </a:fld>
            <a:endParaRPr lang="fr-FR"/>
          </a:p>
        </p:txBody>
      </p:sp>
    </p:spTree>
    <p:extLst>
      <p:ext uri="{BB962C8B-B14F-4D97-AF65-F5344CB8AC3E}">
        <p14:creationId xmlns:p14="http://schemas.microsoft.com/office/powerpoint/2010/main" val="203705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defRPr/>
            </a:pPr>
            <a:fld id="{91950A88-3117-470C-ACF7-D7594274FF39}" type="slidenum">
              <a:rPr lang="fr-FR" altLang="fr-FR" smtClean="0"/>
              <a:pPr eaLnBrk="1" hangingPunct="1">
                <a:defRPr/>
              </a:pPr>
              <a:t>27</a:t>
            </a:fld>
            <a:endParaRPr lang="fr-FR" altLang="fr-FR"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16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D8CCE54-7E28-4BEC-85E0-781D754E674D}"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B563F68-E334-46E6-8AC6-CEF508083F4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CCB65C0-1590-47C3-9E7A-A56B16EA3A5B}"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234326F-78C8-48A2-BA10-B99306866D7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1D8A64B-B4EB-43CF-8417-3B1E9B22A05E}"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E19402F-E04A-415C-ACA9-8298943EB6CC}"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6F3A3C4-8466-49F3-AC9A-956F1CB2120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9DF8E64-DB6C-47EE-A7A1-12D0B1A18A3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10D745B-B0FA-4A1F-BB4A-BF2B86362B9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A7460A5-EF28-438C-9E3F-4F81E9586CD7}"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2C6F8B3-1776-4BC1-89AA-03187F325E5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04C0FBC-8064-45FE-AA44-E8D6303B3DF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hyperlink" Target="mailto:x.laurent@urbalyon.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35696" y="3501008"/>
            <a:ext cx="6783542" cy="929653"/>
          </a:xfrm>
        </p:spPr>
        <p:txBody>
          <a:bodyPr/>
          <a:lstStyle/>
          <a:p>
            <a:pPr algn="l" eaLnBrk="1" hangingPunct="1"/>
            <a:r>
              <a:rPr lang="fr-FR" b="1" dirty="0" smtClean="0">
                <a:solidFill>
                  <a:schemeClr val="bg1"/>
                </a:solidFill>
                <a:latin typeface="Calibri" pitchFamily="34" charset="0"/>
              </a:rPr>
              <a:t/>
            </a:r>
            <a:br>
              <a:rPr lang="fr-FR" b="1" dirty="0" smtClean="0">
                <a:solidFill>
                  <a:schemeClr val="bg1"/>
                </a:solidFill>
                <a:latin typeface="Calibri" pitchFamily="34" charset="0"/>
              </a:rPr>
            </a:br>
            <a:r>
              <a:rPr lang="fr-FR" b="1" dirty="0" smtClean="0">
                <a:solidFill>
                  <a:schemeClr val="bg1"/>
                </a:solidFill>
                <a:latin typeface="Calibri" pitchFamily="34" charset="0"/>
              </a:rPr>
              <a:t/>
            </a:r>
            <a:br>
              <a:rPr lang="fr-FR" b="1" dirty="0" smtClean="0">
                <a:solidFill>
                  <a:schemeClr val="bg1"/>
                </a:solidFill>
                <a:latin typeface="Calibri" pitchFamily="34" charset="0"/>
              </a:rPr>
            </a:br>
            <a:r>
              <a:rPr lang="fr-FR" sz="3600" b="1" dirty="0" smtClean="0">
                <a:solidFill>
                  <a:srgbClr val="FFC000"/>
                </a:solidFill>
                <a:latin typeface="Calibri" pitchFamily="34" charset="0"/>
              </a:rPr>
              <a:t>Atelier Climat (air) Energie</a:t>
            </a:r>
            <a:r>
              <a:rPr lang="fr-FR" sz="2400" dirty="0" smtClean="0">
                <a:solidFill>
                  <a:schemeClr val="bg1"/>
                </a:solidFill>
                <a:latin typeface="Calibri" pitchFamily="34" charset="0"/>
              </a:rPr>
              <a:t/>
            </a:r>
            <a:br>
              <a:rPr lang="fr-FR" sz="2400" dirty="0" smtClean="0">
                <a:solidFill>
                  <a:schemeClr val="bg1"/>
                </a:solidFill>
                <a:latin typeface="Calibri" pitchFamily="34" charset="0"/>
              </a:rPr>
            </a:br>
            <a:r>
              <a:rPr lang="fr-FR" sz="2400" dirty="0" smtClean="0">
                <a:solidFill>
                  <a:schemeClr val="bg1"/>
                </a:solidFill>
                <a:latin typeface="Calibri" pitchFamily="34" charset="0"/>
              </a:rPr>
              <a:t/>
            </a:r>
            <a:br>
              <a:rPr lang="fr-FR" sz="2400" dirty="0" smtClean="0">
                <a:solidFill>
                  <a:schemeClr val="bg1"/>
                </a:solidFill>
                <a:latin typeface="Calibri" pitchFamily="34" charset="0"/>
              </a:rPr>
            </a:br>
            <a:r>
              <a:rPr lang="fr-FR" sz="2400" dirty="0" smtClean="0">
                <a:solidFill>
                  <a:schemeClr val="bg1"/>
                </a:solidFill>
                <a:latin typeface="Calibri" pitchFamily="34" charset="0"/>
              </a:rPr>
              <a:t/>
            </a:r>
            <a:br>
              <a:rPr lang="fr-FR" sz="2400" dirty="0" smtClean="0">
                <a:solidFill>
                  <a:schemeClr val="bg1"/>
                </a:solidFill>
                <a:latin typeface="Calibri" pitchFamily="34" charset="0"/>
              </a:rPr>
            </a:br>
            <a:r>
              <a:rPr lang="fr-FR" sz="2400" dirty="0" smtClean="0">
                <a:solidFill>
                  <a:schemeClr val="bg1"/>
                </a:solidFill>
                <a:latin typeface="Calibri" pitchFamily="34" charset="0"/>
              </a:rPr>
              <a:t>Lyon, 13 janvier 2015</a:t>
            </a:r>
            <a:br>
              <a:rPr lang="fr-FR" sz="2400" dirty="0" smtClean="0">
                <a:solidFill>
                  <a:schemeClr val="bg1"/>
                </a:solidFill>
                <a:latin typeface="Calibri" pitchFamily="34" charset="0"/>
              </a:rPr>
            </a:br>
            <a:r>
              <a:rPr lang="fr-FR" sz="2400" dirty="0" smtClean="0">
                <a:solidFill>
                  <a:schemeClr val="bg1"/>
                </a:solidFill>
                <a:latin typeface="Calibri" pitchFamily="34" charset="0"/>
              </a:rPr>
              <a:t/>
            </a:r>
            <a:br>
              <a:rPr lang="fr-FR" sz="2400" dirty="0" smtClean="0">
                <a:solidFill>
                  <a:schemeClr val="bg1"/>
                </a:solidFill>
                <a:latin typeface="Calibri" pitchFamily="34" charset="0"/>
              </a:rPr>
            </a:br>
            <a:endParaRPr lang="fr-FR" dirty="0" smtClean="0">
              <a:solidFill>
                <a:schemeClr val="bg1"/>
              </a:solidFill>
              <a:latin typeface="Calibri" pitchFamily="34" charset="0"/>
            </a:endParaRPr>
          </a:p>
        </p:txBody>
      </p:sp>
      <p:pic>
        <p:nvPicPr>
          <p:cNvPr id="46082" name="Picture 2" descr="D:\Users\MARYPH\Desktop\logo présentation Agence\Logo Urb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880658"/>
            <a:ext cx="1843882" cy="8763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732240" y="5085184"/>
            <a:ext cx="2195736" cy="523220"/>
          </a:xfrm>
          <a:prstGeom prst="rect">
            <a:avLst/>
          </a:prstGeom>
          <a:noFill/>
        </p:spPr>
        <p:txBody>
          <a:bodyPr wrap="square" rtlCol="0">
            <a:spAutoFit/>
          </a:bodyPr>
          <a:lstStyle/>
          <a:p>
            <a:r>
              <a:rPr lang="fr-FR" sz="1400" dirty="0" smtClean="0">
                <a:solidFill>
                  <a:schemeClr val="bg1"/>
                </a:solidFill>
              </a:rPr>
              <a:t>Animation : Philippe MARY, Damien SAULNIER </a:t>
            </a:r>
            <a:endParaRPr lang="fr-FR" sz="1400" dirty="0">
              <a:solidFill>
                <a:schemeClr val="bg1"/>
              </a:solidFill>
            </a:endParaRPr>
          </a:p>
        </p:txBody>
      </p:sp>
      <p:pic>
        <p:nvPicPr>
          <p:cNvPr id="46083" name="Picture 3" descr="D:\Users\MARYPH\Desktop\logo présentation Agence\logo agences d'urbanisme L St E G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880658"/>
            <a:ext cx="52482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descr="http://www.assises-eedd.org/files/Pages/Images/Dreal%20RhoneAlpes%20H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4801221"/>
            <a:ext cx="1536427" cy="19557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3184" y="0"/>
            <a:ext cx="65055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633" y="4426024"/>
            <a:ext cx="2207501" cy="232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426024"/>
            <a:ext cx="3125733" cy="231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775054" y="3136309"/>
            <a:ext cx="6772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660231" y="4293096"/>
            <a:ext cx="2403605" cy="1200329"/>
          </a:xfrm>
          <a:prstGeom prst="rect">
            <a:avLst/>
          </a:prstGeom>
        </p:spPr>
        <p:txBody>
          <a:bodyPr wrap="square">
            <a:spAutoFit/>
          </a:bodyPr>
          <a:lstStyle/>
          <a:p>
            <a:pPr lvl="0"/>
            <a:r>
              <a:rPr lang="fr-FR" sz="1200" i="1" dirty="0" smtClean="0">
                <a:solidFill>
                  <a:schemeClr val="bg1"/>
                </a:solidFill>
              </a:rPr>
              <a:t>Malgré des marges </a:t>
            </a:r>
            <a:r>
              <a:rPr lang="fr-FR" sz="1200" i="1" dirty="0">
                <a:solidFill>
                  <a:schemeClr val="bg1"/>
                </a:solidFill>
              </a:rPr>
              <a:t>de manœuvre </a:t>
            </a:r>
            <a:r>
              <a:rPr lang="fr-FR" sz="1200" i="1" dirty="0" smtClean="0">
                <a:solidFill>
                  <a:schemeClr val="bg1"/>
                </a:solidFill>
              </a:rPr>
              <a:t>restreintes, le Scot permet </a:t>
            </a:r>
            <a:r>
              <a:rPr lang="fr-FR" sz="1200" b="1" i="1" dirty="0" smtClean="0">
                <a:solidFill>
                  <a:srgbClr val="FFC000"/>
                </a:solidFill>
              </a:rPr>
              <a:t>d’agir </a:t>
            </a:r>
            <a:r>
              <a:rPr lang="fr-FR" sz="1200" b="1" i="1" dirty="0" smtClean="0">
                <a:solidFill>
                  <a:srgbClr val="FFC000"/>
                </a:solidFill>
              </a:rPr>
              <a:t>sur les facteurs de la </a:t>
            </a:r>
            <a:r>
              <a:rPr lang="fr-FR" sz="1200" b="1" i="1" dirty="0">
                <a:solidFill>
                  <a:srgbClr val="FFC000"/>
                </a:solidFill>
              </a:rPr>
              <a:t>demande en énergie</a:t>
            </a:r>
            <a:r>
              <a:rPr lang="fr-FR" sz="1200" i="1" dirty="0">
                <a:solidFill>
                  <a:schemeClr val="bg1"/>
                </a:solidFill>
              </a:rPr>
              <a:t>, c’est-à-dire les besoins nécessaires au fonctionnement et développement du territoire.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633" y="738664"/>
            <a:ext cx="34956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383867"/>
            <a:ext cx="4586223" cy="322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43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75054" y="3136309"/>
            <a:ext cx="6772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971600" y="116632"/>
            <a:ext cx="7560840" cy="369332"/>
          </a:xfrm>
          <a:prstGeom prst="rect">
            <a:avLst/>
          </a:prstGeom>
          <a:noFill/>
        </p:spPr>
        <p:txBody>
          <a:bodyPr wrap="square" rtlCol="0">
            <a:spAutoFit/>
          </a:bodyPr>
          <a:lstStyle/>
          <a:p>
            <a:r>
              <a:rPr lang="fr-FR" dirty="0" smtClean="0">
                <a:solidFill>
                  <a:srgbClr val="FFC000"/>
                </a:solidFill>
              </a:rPr>
              <a:t>Les Scot des métropoles ? </a:t>
            </a:r>
            <a:endParaRPr lang="fr-FR" dirty="0">
              <a:solidFill>
                <a:srgbClr val="FFC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840" y="607422"/>
            <a:ext cx="7086600" cy="614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0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75054" y="3136309"/>
            <a:ext cx="6772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5632"/>
            <a:ext cx="5563766" cy="663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189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75054" y="3136309"/>
            <a:ext cx="6772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32656"/>
            <a:ext cx="6920632" cy="631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5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5"/>
            <a:ext cx="6840760" cy="6211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79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136904" cy="628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54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190910"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5011436"/>
            <a:ext cx="2201790" cy="122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1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36912"/>
            <a:ext cx="8229600" cy="3201219"/>
          </a:xfrm>
        </p:spPr>
        <p:txBody>
          <a:bodyPr/>
          <a:lstStyle/>
          <a:p>
            <a:pPr marL="0" indent="0">
              <a:buNone/>
            </a:pPr>
            <a:r>
              <a:rPr lang="fr-FR" sz="1600" dirty="0" smtClean="0">
                <a:solidFill>
                  <a:schemeClr val="bg1">
                    <a:lumMod val="95000"/>
                  </a:schemeClr>
                </a:solidFill>
              </a:rPr>
              <a:t>« Métropole </a:t>
            </a:r>
            <a:r>
              <a:rPr lang="fr-FR" sz="1600" dirty="0">
                <a:solidFill>
                  <a:schemeClr val="bg1">
                    <a:lumMod val="95000"/>
                  </a:schemeClr>
                </a:solidFill>
              </a:rPr>
              <a:t>Savoie souhaite, à travers les différents travaux commandés, pouvoir : </a:t>
            </a:r>
            <a:endParaRPr lang="fr-FR" sz="1600" dirty="0" smtClean="0">
              <a:solidFill>
                <a:schemeClr val="bg1">
                  <a:lumMod val="95000"/>
                </a:schemeClr>
              </a:solidFill>
            </a:endParaRPr>
          </a:p>
          <a:p>
            <a:endParaRPr lang="fr-FR" sz="1200" dirty="0">
              <a:solidFill>
                <a:schemeClr val="bg1">
                  <a:lumMod val="95000"/>
                </a:schemeClr>
              </a:solidFill>
            </a:endParaRPr>
          </a:p>
          <a:p>
            <a:r>
              <a:rPr lang="fr-FR" sz="1200" b="1" dirty="0" smtClean="0">
                <a:solidFill>
                  <a:schemeClr val="bg1">
                    <a:lumMod val="95000"/>
                  </a:schemeClr>
                </a:solidFill>
              </a:rPr>
              <a:t>Identifier </a:t>
            </a:r>
            <a:r>
              <a:rPr lang="fr-FR" sz="1200" b="1" dirty="0">
                <a:solidFill>
                  <a:schemeClr val="bg1">
                    <a:lumMod val="95000"/>
                  </a:schemeClr>
                </a:solidFill>
              </a:rPr>
              <a:t>les différents types de gisements d'énergies </a:t>
            </a:r>
            <a:r>
              <a:rPr lang="fr-FR" sz="1200" dirty="0">
                <a:solidFill>
                  <a:schemeClr val="bg1">
                    <a:lumMod val="95000"/>
                  </a:schemeClr>
                </a:solidFill>
              </a:rPr>
              <a:t>(</a:t>
            </a:r>
            <a:r>
              <a:rPr lang="fr-FR" sz="1200" dirty="0" err="1">
                <a:solidFill>
                  <a:schemeClr val="bg1">
                    <a:lumMod val="95000"/>
                  </a:schemeClr>
                </a:solidFill>
              </a:rPr>
              <a:t>EnR</a:t>
            </a:r>
            <a:r>
              <a:rPr lang="fr-FR" sz="1200" dirty="0">
                <a:solidFill>
                  <a:schemeClr val="bg1">
                    <a:lumMod val="95000"/>
                  </a:schemeClr>
                </a:solidFill>
              </a:rPr>
              <a:t>, énergie de récupération, et autres, valorisation des déchets des entreprises...) présents sur le territoire et </a:t>
            </a:r>
            <a:r>
              <a:rPr lang="fr-FR" sz="1200" b="1" dirty="0">
                <a:solidFill>
                  <a:schemeClr val="bg1">
                    <a:lumMod val="95000"/>
                  </a:schemeClr>
                </a:solidFill>
              </a:rPr>
              <a:t>mettre en place des actions concrètes pour les valoriser</a:t>
            </a:r>
            <a:r>
              <a:rPr lang="fr-FR" sz="1200" dirty="0">
                <a:solidFill>
                  <a:schemeClr val="bg1">
                    <a:lumMod val="95000"/>
                  </a:schemeClr>
                </a:solidFill>
              </a:rPr>
              <a:t>. </a:t>
            </a:r>
          </a:p>
          <a:p>
            <a:endParaRPr lang="fr-FR" sz="1200" dirty="0">
              <a:solidFill>
                <a:schemeClr val="bg1">
                  <a:lumMod val="95000"/>
                </a:schemeClr>
              </a:solidFill>
            </a:endParaRPr>
          </a:p>
          <a:p>
            <a:r>
              <a:rPr lang="fr-FR" sz="1200" b="1" dirty="0" smtClean="0">
                <a:solidFill>
                  <a:schemeClr val="bg1">
                    <a:lumMod val="95000"/>
                  </a:schemeClr>
                </a:solidFill>
              </a:rPr>
              <a:t>Obtenir </a:t>
            </a:r>
            <a:r>
              <a:rPr lang="fr-FR" sz="1200" b="1" dirty="0">
                <a:solidFill>
                  <a:schemeClr val="bg1">
                    <a:lumMod val="95000"/>
                  </a:schemeClr>
                </a:solidFill>
              </a:rPr>
              <a:t>un comparatif de l'efficacité et de l’opportunité des différents systèmes de production d’énergie vis-à-vis des contraintes environnementales, sociales et économiques</a:t>
            </a:r>
            <a:r>
              <a:rPr lang="fr-FR" sz="1200" dirty="0">
                <a:solidFill>
                  <a:schemeClr val="bg1">
                    <a:lumMod val="95000"/>
                  </a:schemeClr>
                </a:solidFill>
              </a:rPr>
              <a:t>. </a:t>
            </a:r>
          </a:p>
          <a:p>
            <a:endParaRPr lang="fr-FR" sz="1200" dirty="0">
              <a:solidFill>
                <a:schemeClr val="bg1">
                  <a:lumMod val="95000"/>
                </a:schemeClr>
              </a:solidFill>
            </a:endParaRPr>
          </a:p>
          <a:p>
            <a:r>
              <a:rPr lang="fr-FR" sz="1200" b="1" dirty="0" smtClean="0">
                <a:solidFill>
                  <a:schemeClr val="bg1">
                    <a:lumMod val="95000"/>
                  </a:schemeClr>
                </a:solidFill>
              </a:rPr>
              <a:t>Analyser </a:t>
            </a:r>
            <a:r>
              <a:rPr lang="fr-FR" sz="1200" b="1" dirty="0">
                <a:solidFill>
                  <a:schemeClr val="bg1">
                    <a:lumMod val="95000"/>
                  </a:schemeClr>
                </a:solidFill>
              </a:rPr>
              <a:t>la fragilité énergétique du territoire </a:t>
            </a:r>
            <a:r>
              <a:rPr lang="fr-FR" sz="1200" dirty="0">
                <a:solidFill>
                  <a:schemeClr val="bg1">
                    <a:lumMod val="95000"/>
                  </a:schemeClr>
                </a:solidFill>
              </a:rPr>
              <a:t>vis à vis des énergies fossiles, </a:t>
            </a:r>
          </a:p>
          <a:p>
            <a:endParaRPr lang="fr-FR" sz="1200" dirty="0">
              <a:solidFill>
                <a:schemeClr val="bg1">
                  <a:lumMod val="95000"/>
                </a:schemeClr>
              </a:solidFill>
            </a:endParaRPr>
          </a:p>
          <a:p>
            <a:r>
              <a:rPr lang="fr-FR" sz="1200" b="1" dirty="0">
                <a:solidFill>
                  <a:schemeClr val="bg1">
                    <a:lumMod val="95000"/>
                  </a:schemeClr>
                </a:solidFill>
              </a:rPr>
              <a:t>Mettre en place un modèle énergétique de territoire accessible au plus grand nombre d’acteurs du territoire </a:t>
            </a:r>
            <a:r>
              <a:rPr lang="fr-FR" sz="1200" dirty="0">
                <a:solidFill>
                  <a:schemeClr val="bg1">
                    <a:lumMod val="95000"/>
                  </a:schemeClr>
                </a:solidFill>
              </a:rPr>
              <a:t>(en réduisant les coûts liés aux logements, aux déplacements, à l'accès aux énergies......). </a:t>
            </a:r>
          </a:p>
          <a:p>
            <a:endParaRPr lang="fr-FR" sz="1200" dirty="0">
              <a:solidFill>
                <a:schemeClr val="bg1">
                  <a:lumMod val="95000"/>
                </a:schemeClr>
              </a:solidFill>
            </a:endParaRPr>
          </a:p>
          <a:p>
            <a:r>
              <a:rPr lang="fr-FR" sz="1200" b="1" dirty="0" smtClean="0">
                <a:solidFill>
                  <a:schemeClr val="bg1">
                    <a:lumMod val="95000"/>
                  </a:schemeClr>
                </a:solidFill>
              </a:rPr>
              <a:t>Définir </a:t>
            </a:r>
            <a:r>
              <a:rPr lang="fr-FR" sz="1200" b="1" dirty="0">
                <a:solidFill>
                  <a:schemeClr val="bg1">
                    <a:lumMod val="95000"/>
                  </a:schemeClr>
                </a:solidFill>
              </a:rPr>
              <a:t>une stratégie d'intervention pour compenser l'éventuelle fragilité énergétique </a:t>
            </a:r>
            <a:r>
              <a:rPr lang="fr-FR" sz="1200" dirty="0">
                <a:solidFill>
                  <a:schemeClr val="bg1">
                    <a:lumMod val="95000"/>
                  </a:schemeClr>
                </a:solidFill>
              </a:rPr>
              <a:t>du territoire vis à vis des énergies fossiles et aboutir à la mise en </a:t>
            </a:r>
            <a:r>
              <a:rPr lang="fr-FR" sz="1200" dirty="0" err="1">
                <a:solidFill>
                  <a:schemeClr val="bg1">
                    <a:lumMod val="95000"/>
                  </a:schemeClr>
                </a:solidFill>
              </a:rPr>
              <a:t>oeuvre</a:t>
            </a:r>
            <a:r>
              <a:rPr lang="fr-FR" sz="1200" dirty="0">
                <a:solidFill>
                  <a:schemeClr val="bg1">
                    <a:lumMod val="95000"/>
                  </a:schemeClr>
                </a:solidFill>
              </a:rPr>
              <a:t> de programmes d'actions. </a:t>
            </a:r>
          </a:p>
          <a:p>
            <a:endParaRPr lang="fr-FR" sz="1200" dirty="0">
              <a:solidFill>
                <a:schemeClr val="bg1">
                  <a:lumMod val="95000"/>
                </a:schemeClr>
              </a:solidFill>
            </a:endParaRPr>
          </a:p>
          <a:p>
            <a:r>
              <a:rPr lang="fr-FR" sz="1200" b="1" dirty="0" smtClean="0">
                <a:solidFill>
                  <a:schemeClr val="bg1">
                    <a:lumMod val="95000"/>
                  </a:schemeClr>
                </a:solidFill>
              </a:rPr>
              <a:t>Proposer </a:t>
            </a:r>
            <a:r>
              <a:rPr lang="fr-FR" sz="1200" b="1" dirty="0">
                <a:solidFill>
                  <a:schemeClr val="bg1">
                    <a:lumMod val="95000"/>
                  </a:schemeClr>
                </a:solidFill>
              </a:rPr>
              <a:t>aux élus différents outils </a:t>
            </a:r>
            <a:r>
              <a:rPr lang="fr-FR" sz="1200" dirty="0">
                <a:solidFill>
                  <a:schemeClr val="bg1">
                    <a:lumMod val="95000"/>
                  </a:schemeClr>
                </a:solidFill>
              </a:rPr>
              <a:t>à intégrer dans leurs projets (PLU, actions et opérations d'aménagement, etc...) </a:t>
            </a:r>
            <a:r>
              <a:rPr lang="fr-FR" sz="1200" dirty="0" smtClean="0">
                <a:solidFill>
                  <a:schemeClr val="bg1">
                    <a:lumMod val="95000"/>
                  </a:schemeClr>
                </a:solidFill>
              </a:rPr>
              <a:t>« . </a:t>
            </a:r>
          </a:p>
          <a:p>
            <a:endParaRPr lang="fr-FR" sz="1200" dirty="0">
              <a:solidFill>
                <a:schemeClr val="bg1">
                  <a:lumMod val="95000"/>
                </a:schemeClr>
              </a:solidFill>
            </a:endParaRPr>
          </a:p>
          <a:p>
            <a:endParaRPr lang="fr-FR" dirty="0"/>
          </a:p>
        </p:txBody>
      </p:sp>
      <p:sp>
        <p:nvSpPr>
          <p:cNvPr id="2" name="Rectangle 1"/>
          <p:cNvSpPr/>
          <p:nvPr/>
        </p:nvSpPr>
        <p:spPr>
          <a:xfrm>
            <a:off x="611560" y="188640"/>
            <a:ext cx="5328592" cy="1200329"/>
          </a:xfrm>
          <a:prstGeom prst="rect">
            <a:avLst/>
          </a:prstGeom>
        </p:spPr>
        <p:txBody>
          <a:bodyPr wrap="square">
            <a:spAutoFit/>
          </a:bodyPr>
          <a:lstStyle/>
          <a:p>
            <a:r>
              <a:rPr lang="fr-FR" dirty="0">
                <a:solidFill>
                  <a:srgbClr val="92D050"/>
                </a:solidFill>
              </a:rPr>
              <a:t>Métropole Savoie - Syndicat mixte pour le </a:t>
            </a:r>
            <a:r>
              <a:rPr lang="fr-FR" dirty="0" err="1">
                <a:solidFill>
                  <a:srgbClr val="92D050"/>
                </a:solidFill>
              </a:rPr>
              <a:t>SCoT</a:t>
            </a:r>
            <a:r>
              <a:rPr lang="fr-FR" dirty="0">
                <a:solidFill>
                  <a:srgbClr val="92D050"/>
                </a:solidFill>
              </a:rPr>
              <a:t> et pour le CDDRA </a:t>
            </a:r>
            <a:endParaRPr lang="fr-FR" dirty="0" smtClean="0">
              <a:solidFill>
                <a:srgbClr val="92D050"/>
              </a:solidFill>
            </a:endParaRPr>
          </a:p>
          <a:p>
            <a:r>
              <a:rPr lang="fr-FR" dirty="0" smtClean="0">
                <a:solidFill>
                  <a:srgbClr val="92D050"/>
                </a:solidFill>
              </a:rPr>
              <a:t>Planification </a:t>
            </a:r>
            <a:r>
              <a:rPr lang="fr-FR" dirty="0">
                <a:solidFill>
                  <a:srgbClr val="92D050"/>
                </a:solidFill>
              </a:rPr>
              <a:t>énergétique - Cahier des charges </a:t>
            </a:r>
            <a:endParaRPr lang="fr-FR" dirty="0" smtClean="0">
              <a:solidFill>
                <a:srgbClr val="92D050"/>
              </a:solidFill>
            </a:endParaRPr>
          </a:p>
          <a:p>
            <a:r>
              <a:rPr lang="fr-FR" dirty="0" smtClean="0">
                <a:solidFill>
                  <a:srgbClr val="92D050"/>
                </a:solidFill>
              </a:rPr>
              <a:t>Novembre </a:t>
            </a:r>
            <a:r>
              <a:rPr lang="fr-FR" dirty="0">
                <a:solidFill>
                  <a:srgbClr val="92D050"/>
                </a:solidFill>
              </a:rPr>
              <a:t>2013 </a:t>
            </a:r>
            <a:endParaRPr lang="fr-FR" dirty="0">
              <a:solidFill>
                <a:srgbClr val="92D050"/>
              </a:solidFill>
            </a:endParaRPr>
          </a:p>
        </p:txBody>
      </p:sp>
      <p:pic>
        <p:nvPicPr>
          <p:cNvPr id="22530" name="Picture 2" descr="http://www.metropole-savoie.com/wp-content/uploads/2011/12/SCOT_adopte14122013-300x2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88640"/>
            <a:ext cx="28575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37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14" y="260648"/>
            <a:ext cx="4671361" cy="456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maryph\Desktop\Scot études préalables Agence\cartes Scot densité\LYO_030547.jpg"/>
          <p:cNvPicPr>
            <a:picLocks noChangeAspect="1" noChangeArrowheads="1"/>
          </p:cNvPicPr>
          <p:nvPr/>
        </p:nvPicPr>
        <p:blipFill>
          <a:blip r:embed="rId3" cstate="screen"/>
          <a:srcRect/>
          <a:stretch>
            <a:fillRect/>
          </a:stretch>
        </p:blipFill>
        <p:spPr bwMode="auto">
          <a:xfrm>
            <a:off x="5364088" y="1235745"/>
            <a:ext cx="3240360" cy="4386274"/>
          </a:xfrm>
          <a:prstGeom prst="rect">
            <a:avLst/>
          </a:prstGeom>
          <a:noFill/>
        </p:spPr>
      </p:pic>
      <p:pic>
        <p:nvPicPr>
          <p:cNvPr id="6149" name="Picture 5" descr="http://www.mediacite.fr/IMG/galeries/4d9ad47084e37-sepal_sco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408" y="5622019"/>
            <a:ext cx="2173887" cy="111313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220072" y="260648"/>
            <a:ext cx="3816424" cy="707886"/>
          </a:xfrm>
          <a:prstGeom prst="rect">
            <a:avLst/>
          </a:prstGeom>
          <a:noFill/>
        </p:spPr>
        <p:txBody>
          <a:bodyPr wrap="square" rtlCol="0">
            <a:spAutoFit/>
          </a:bodyPr>
          <a:lstStyle/>
          <a:p>
            <a:r>
              <a:rPr lang="fr-FR" sz="2000" dirty="0" smtClean="0">
                <a:solidFill>
                  <a:schemeClr val="bg1"/>
                </a:solidFill>
              </a:rPr>
              <a:t>Intégrer les stratégies d’adaptation aux changements climatiques </a:t>
            </a:r>
            <a:endParaRPr lang="fr-FR" sz="2000" dirty="0">
              <a:solidFill>
                <a:schemeClr val="bg1"/>
              </a:solidFill>
            </a:endParaRPr>
          </a:p>
        </p:txBody>
      </p:sp>
      <p:sp>
        <p:nvSpPr>
          <p:cNvPr id="3" name="ZoneTexte 2"/>
          <p:cNvSpPr txBox="1"/>
          <p:nvPr/>
        </p:nvSpPr>
        <p:spPr>
          <a:xfrm>
            <a:off x="5076056" y="5805264"/>
            <a:ext cx="3960440" cy="923330"/>
          </a:xfrm>
          <a:prstGeom prst="rect">
            <a:avLst/>
          </a:prstGeom>
          <a:noFill/>
        </p:spPr>
        <p:txBody>
          <a:bodyPr wrap="square" rtlCol="0">
            <a:spAutoFit/>
          </a:bodyPr>
          <a:lstStyle/>
          <a:p>
            <a:r>
              <a:rPr lang="fr-FR" dirty="0" smtClean="0">
                <a:solidFill>
                  <a:schemeClr val="bg1"/>
                </a:solidFill>
              </a:rPr>
              <a:t>Relier la planification des logements et des activités  avec les réseaux de transports,  mais aussi d’énergies.  </a:t>
            </a:r>
            <a:endParaRPr lang="fr-FR" dirty="0">
              <a:solidFill>
                <a:schemeClr val="bg1"/>
              </a:solidFill>
            </a:endParaRPr>
          </a:p>
        </p:txBody>
      </p:sp>
    </p:spTree>
    <p:extLst>
      <p:ext uri="{BB962C8B-B14F-4D97-AF65-F5344CB8AC3E}">
        <p14:creationId xmlns:p14="http://schemas.microsoft.com/office/powerpoint/2010/main" val="2467090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maryph\Desktop\Scot SEPAL\Mise à jour EIE\AXENNE Recensmt gisemt énergies renouvelables\Cartes\POTENTIEL NET\CA Contraintes patrimoniales.JPG"/>
          <p:cNvPicPr>
            <a:picLocks noChangeAspect="1" noChangeArrowheads="1"/>
          </p:cNvPicPr>
          <p:nvPr/>
        </p:nvPicPr>
        <p:blipFill>
          <a:blip r:embed="rId2" cstate="screen"/>
          <a:srcRect/>
          <a:stretch>
            <a:fillRect/>
          </a:stretch>
        </p:blipFill>
        <p:spPr bwMode="auto">
          <a:xfrm>
            <a:off x="478101" y="908720"/>
            <a:ext cx="5341401" cy="3771800"/>
          </a:xfrm>
          <a:prstGeom prst="rect">
            <a:avLst/>
          </a:prstGeom>
          <a:noFill/>
        </p:spPr>
      </p:pic>
      <p:sp>
        <p:nvSpPr>
          <p:cNvPr id="2" name="ZoneTexte 1"/>
          <p:cNvSpPr txBox="1"/>
          <p:nvPr/>
        </p:nvSpPr>
        <p:spPr>
          <a:xfrm>
            <a:off x="3923928" y="1340768"/>
            <a:ext cx="1911485" cy="523220"/>
          </a:xfrm>
          <a:prstGeom prst="rect">
            <a:avLst/>
          </a:prstGeom>
          <a:noFill/>
        </p:spPr>
        <p:txBody>
          <a:bodyPr wrap="square" rtlCol="0">
            <a:spAutoFit/>
          </a:bodyPr>
          <a:lstStyle/>
          <a:p>
            <a:r>
              <a:rPr lang="fr-FR" sz="1400" b="1" u="sng" dirty="0" smtClean="0"/>
              <a:t>Pour l’implantation des </a:t>
            </a:r>
            <a:r>
              <a:rPr lang="fr-FR" sz="1400" b="1" u="sng" dirty="0" err="1" smtClean="0"/>
              <a:t>EnR</a:t>
            </a:r>
            <a:endParaRPr lang="fr-FR" sz="1400" b="1" u="sng" dirty="0"/>
          </a:p>
        </p:txBody>
      </p:sp>
      <p:pic>
        <p:nvPicPr>
          <p:cNvPr id="8" name="Picture 7"/>
          <p:cNvPicPr>
            <a:picLocks noChangeAspect="1" noChangeArrowheads="1"/>
          </p:cNvPicPr>
          <p:nvPr/>
        </p:nvPicPr>
        <p:blipFill>
          <a:blip r:embed="rId3" cstate="screen"/>
          <a:srcRect/>
          <a:stretch>
            <a:fillRect/>
          </a:stretch>
        </p:blipFill>
        <p:spPr bwMode="auto">
          <a:xfrm>
            <a:off x="478101" y="5013175"/>
            <a:ext cx="5341401" cy="1744755"/>
          </a:xfrm>
          <a:prstGeom prst="rect">
            <a:avLst/>
          </a:prstGeom>
          <a:noFill/>
          <a:ln w="9525">
            <a:noFill/>
            <a:miter lim="800000"/>
            <a:headEnd/>
            <a:tailEnd/>
          </a:ln>
        </p:spPr>
      </p:pic>
      <p:sp>
        <p:nvSpPr>
          <p:cNvPr id="3" name="ZoneTexte 2"/>
          <p:cNvSpPr txBox="1"/>
          <p:nvPr/>
        </p:nvSpPr>
        <p:spPr>
          <a:xfrm>
            <a:off x="6012160" y="908720"/>
            <a:ext cx="2880320" cy="923330"/>
          </a:xfrm>
          <a:prstGeom prst="rect">
            <a:avLst/>
          </a:prstGeom>
          <a:noFill/>
        </p:spPr>
        <p:txBody>
          <a:bodyPr wrap="square" rtlCol="0">
            <a:spAutoFit/>
          </a:bodyPr>
          <a:lstStyle/>
          <a:p>
            <a:r>
              <a:rPr lang="fr-FR" dirty="0" smtClean="0">
                <a:solidFill>
                  <a:schemeClr val="bg1"/>
                </a:solidFill>
              </a:rPr>
              <a:t>Identifier le potentiel énergie renouvelable du territoire </a:t>
            </a:r>
            <a:endParaRPr lang="fr-FR" dirty="0">
              <a:solidFill>
                <a:schemeClr val="bg1"/>
              </a:solidFill>
            </a:endParaRPr>
          </a:p>
        </p:txBody>
      </p:sp>
    </p:spTree>
    <p:extLst>
      <p:ext uri="{BB962C8B-B14F-4D97-AF65-F5344CB8AC3E}">
        <p14:creationId xmlns:p14="http://schemas.microsoft.com/office/powerpoint/2010/main" val="421175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66669" y="836712"/>
            <a:ext cx="5561501" cy="5078313"/>
          </a:xfrm>
          <a:prstGeom prst="rect">
            <a:avLst/>
          </a:prstGeom>
          <a:noFill/>
        </p:spPr>
        <p:txBody>
          <a:bodyPr wrap="square" rtlCol="0">
            <a:spAutoFit/>
          </a:bodyPr>
          <a:lstStyle/>
          <a:p>
            <a:r>
              <a:rPr lang="fr-FR" dirty="0">
                <a:solidFill>
                  <a:schemeClr val="bg1"/>
                </a:solidFill>
              </a:rPr>
              <a:t>"Le séminaire doit permettre de partager et de confronter les différents enjeux nationaux et régionaux en matière d'aménagement durable du territoire. Il apportera des éléments de cadrage (législatif et règlementaire, cadrage régional). </a:t>
            </a:r>
            <a:endParaRPr lang="fr-FR" dirty="0" smtClean="0">
              <a:solidFill>
                <a:schemeClr val="bg1"/>
              </a:solidFill>
            </a:endParaRPr>
          </a:p>
          <a:p>
            <a:endParaRPr lang="fr-FR" dirty="0">
              <a:solidFill>
                <a:schemeClr val="bg1"/>
              </a:solidFill>
            </a:endParaRPr>
          </a:p>
          <a:p>
            <a:r>
              <a:rPr lang="fr-FR" dirty="0" smtClean="0">
                <a:solidFill>
                  <a:schemeClr val="bg1"/>
                </a:solidFill>
              </a:rPr>
              <a:t>Il </a:t>
            </a:r>
            <a:r>
              <a:rPr lang="fr-FR" dirty="0">
                <a:solidFill>
                  <a:schemeClr val="bg1"/>
                </a:solidFill>
              </a:rPr>
              <a:t>doit surtout permettre aux acteurs de l'aménagement de partager les outils et méthodes nécessaires pour mener à bien cette transformation des politiques locales d'urbanisme". </a:t>
            </a:r>
          </a:p>
          <a:p>
            <a:r>
              <a:rPr lang="fr-FR" dirty="0">
                <a:solidFill>
                  <a:schemeClr val="bg1"/>
                </a:solidFill>
              </a:rPr>
              <a:t> </a:t>
            </a:r>
          </a:p>
          <a:p>
            <a:endParaRPr lang="fr-FR" dirty="0" smtClean="0">
              <a:solidFill>
                <a:schemeClr val="bg1"/>
              </a:solidFill>
            </a:endParaRPr>
          </a:p>
          <a:p>
            <a:endParaRPr lang="fr-FR" dirty="0">
              <a:solidFill>
                <a:schemeClr val="bg1"/>
              </a:solidFill>
            </a:endParaRPr>
          </a:p>
          <a:p>
            <a:endParaRPr lang="fr-FR" dirty="0">
              <a:solidFill>
                <a:schemeClr val="bg1"/>
              </a:solidFill>
            </a:endParaRPr>
          </a:p>
          <a:p>
            <a:r>
              <a:rPr lang="fr-FR" dirty="0">
                <a:solidFill>
                  <a:schemeClr val="bg1"/>
                </a:solidFill>
              </a:rPr>
              <a:t> </a:t>
            </a:r>
            <a:endParaRPr lang="fr-FR" dirty="0"/>
          </a:p>
          <a:p>
            <a:r>
              <a:rPr lang="fr-FR" i="1" dirty="0"/>
              <a:t> </a:t>
            </a:r>
            <a:endParaRPr lang="fr-FR" dirty="0"/>
          </a:p>
          <a:p>
            <a:r>
              <a:rPr lang="fr-FR" dirty="0"/>
              <a:t> </a:t>
            </a:r>
          </a:p>
          <a:p>
            <a:endParaRPr lang="fr-FR"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504"/>
            <a:ext cx="1317491" cy="287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088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511361"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8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126504"/>
            <a:ext cx="6987045" cy="4801314"/>
          </a:xfrm>
          <a:prstGeom prst="rect">
            <a:avLst/>
          </a:prstGeom>
        </p:spPr>
        <p:txBody>
          <a:bodyPr wrap="square">
            <a:spAutoFit/>
          </a:bodyPr>
          <a:lstStyle/>
          <a:p>
            <a:pPr algn="ctr"/>
            <a:r>
              <a:rPr lang="fr-FR" dirty="0" smtClean="0">
                <a:solidFill>
                  <a:schemeClr val="bg1"/>
                </a:solidFill>
              </a:rPr>
              <a:t>REVISION ou MODIFICATION ? </a:t>
            </a:r>
          </a:p>
          <a:p>
            <a:pPr algn="ctr"/>
            <a:endParaRPr lang="fr-FR" dirty="0" smtClean="0">
              <a:solidFill>
                <a:schemeClr val="bg1">
                  <a:lumMod val="75000"/>
                </a:schemeClr>
              </a:solidFill>
            </a:endParaRPr>
          </a:p>
          <a:p>
            <a:pPr algn="ctr"/>
            <a:r>
              <a:rPr lang="fr-FR" dirty="0" smtClean="0">
                <a:solidFill>
                  <a:schemeClr val="bg1">
                    <a:lumMod val="75000"/>
                  </a:schemeClr>
                </a:solidFill>
              </a:rPr>
              <a:t> </a:t>
            </a:r>
            <a:r>
              <a:rPr lang="fr-FR" dirty="0">
                <a:solidFill>
                  <a:schemeClr val="bg1">
                    <a:lumMod val="75000"/>
                  </a:schemeClr>
                </a:solidFill>
              </a:rPr>
              <a:t>l’article 17-VIII de la loi </a:t>
            </a:r>
            <a:r>
              <a:rPr lang="fr-FR" i="1" dirty="0">
                <a:solidFill>
                  <a:schemeClr val="bg1">
                    <a:lumMod val="75000"/>
                  </a:schemeClr>
                </a:solidFill>
              </a:rPr>
              <a:t>ENE </a:t>
            </a:r>
            <a:r>
              <a:rPr lang="fr-FR" dirty="0">
                <a:solidFill>
                  <a:schemeClr val="bg1">
                    <a:lumMod val="75000"/>
                  </a:schemeClr>
                </a:solidFill>
              </a:rPr>
              <a:t>dispose que les SCOT en vigueur </a:t>
            </a:r>
            <a:r>
              <a:rPr lang="fr-FR" i="1" dirty="0">
                <a:solidFill>
                  <a:schemeClr val="bg1">
                    <a:lumMod val="75000"/>
                  </a:schemeClr>
                </a:solidFill>
              </a:rPr>
              <a:t>« intègrent les dispositions de la présente loi lors de leur prochaine révision et au plus tard le 1er janvier 2016 »</a:t>
            </a:r>
            <a:r>
              <a:rPr lang="fr-FR" dirty="0">
                <a:solidFill>
                  <a:schemeClr val="bg1">
                    <a:lumMod val="75000"/>
                  </a:schemeClr>
                </a:solidFill>
              </a:rPr>
              <a:t>, cela signifie simplement que si le SCOT est révisé avant la date du 1er janvier 2016, il doit obligatoirement être </a:t>
            </a:r>
            <a:r>
              <a:rPr lang="fr-FR" i="1" dirty="0">
                <a:solidFill>
                  <a:schemeClr val="bg1">
                    <a:lumMod val="75000"/>
                  </a:schemeClr>
                </a:solidFill>
              </a:rPr>
              <a:t>« </a:t>
            </a:r>
            <a:r>
              <a:rPr lang="fr-FR" i="1" dirty="0" err="1">
                <a:solidFill>
                  <a:schemeClr val="bg1">
                    <a:lumMod val="75000"/>
                  </a:schemeClr>
                </a:solidFill>
              </a:rPr>
              <a:t>grenellisé</a:t>
            </a:r>
            <a:r>
              <a:rPr lang="fr-FR" i="1" dirty="0">
                <a:solidFill>
                  <a:schemeClr val="bg1">
                    <a:lumMod val="75000"/>
                  </a:schemeClr>
                </a:solidFill>
              </a:rPr>
              <a:t> » </a:t>
            </a:r>
            <a:r>
              <a:rPr lang="fr-FR" dirty="0">
                <a:solidFill>
                  <a:schemeClr val="bg1">
                    <a:lumMod val="75000"/>
                  </a:schemeClr>
                </a:solidFill>
              </a:rPr>
              <a:t>; mais cela n’implique pas que s’impose le recours à la procédure de révision pour y procéder. </a:t>
            </a:r>
          </a:p>
          <a:p>
            <a:pPr algn="ctr"/>
            <a:endParaRPr lang="fr-FR" dirty="0">
              <a:solidFill>
                <a:schemeClr val="bg1">
                  <a:lumMod val="75000"/>
                </a:schemeClr>
              </a:solidFill>
            </a:endParaRPr>
          </a:p>
          <a:p>
            <a:pPr algn="ctr"/>
            <a:endParaRPr lang="fr-FR" i="1" dirty="0" smtClean="0">
              <a:solidFill>
                <a:schemeClr val="bg1">
                  <a:lumMod val="75000"/>
                </a:schemeClr>
              </a:solidFill>
            </a:endParaRPr>
          </a:p>
          <a:p>
            <a:pPr algn="ctr"/>
            <a:r>
              <a:rPr lang="fr-FR" i="1" dirty="0" smtClean="0">
                <a:solidFill>
                  <a:schemeClr val="bg1"/>
                </a:solidFill>
              </a:rPr>
              <a:t>QUELS ELEMENTS AU DOO ?</a:t>
            </a:r>
          </a:p>
          <a:p>
            <a:pPr algn="ctr"/>
            <a:endParaRPr lang="fr-FR" i="1" dirty="0">
              <a:solidFill>
                <a:schemeClr val="bg1">
                  <a:lumMod val="75000"/>
                </a:schemeClr>
              </a:solidFill>
            </a:endParaRPr>
          </a:p>
          <a:p>
            <a:pPr algn="ctr"/>
            <a:r>
              <a:rPr lang="fr-FR" dirty="0">
                <a:solidFill>
                  <a:schemeClr val="bg1">
                    <a:lumMod val="75000"/>
                  </a:schemeClr>
                </a:solidFill>
              </a:rPr>
              <a:t>La loi n’impose guère d’obligation puisque le DOO </a:t>
            </a:r>
            <a:r>
              <a:rPr lang="fr-FR" u="sng" dirty="0">
                <a:solidFill>
                  <a:schemeClr val="bg1">
                    <a:lumMod val="75000"/>
                  </a:schemeClr>
                </a:solidFill>
              </a:rPr>
              <a:t>peut</a:t>
            </a:r>
            <a:r>
              <a:rPr lang="fr-FR" dirty="0">
                <a:solidFill>
                  <a:schemeClr val="bg1">
                    <a:lumMod val="75000"/>
                  </a:schemeClr>
                </a:solidFill>
              </a:rPr>
              <a:t> définir des secteurs dans lesquels l'ouverture de nouvelles zones à l'urbanisation est subordonnée à l'obligation pour les constructions, travaux, installations et aménagements de respecter des performances énergétiques et environnementales renforcées (art. L. 122-1-5-V). </a:t>
            </a:r>
            <a:endParaRPr lang="fr-FR" b="1" dirty="0">
              <a:solidFill>
                <a:schemeClr val="bg1">
                  <a:lumMod val="75000"/>
                </a:scheme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504"/>
            <a:ext cx="1317491" cy="287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701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Users\MARYPH\Desktop\logo présentation Agence\Logo Urb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6277854"/>
            <a:ext cx="1008112" cy="47910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532440" cy="63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158" y="1772816"/>
            <a:ext cx="6604794" cy="43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23528" y="1793680"/>
            <a:ext cx="1584176" cy="369332"/>
          </a:xfrm>
          <a:prstGeom prst="rect">
            <a:avLst/>
          </a:prstGeom>
          <a:noFill/>
        </p:spPr>
        <p:txBody>
          <a:bodyPr wrap="square" rtlCol="0">
            <a:spAutoFit/>
          </a:bodyPr>
          <a:lstStyle/>
          <a:p>
            <a:r>
              <a:rPr lang="fr-FR" dirty="0" smtClean="0">
                <a:solidFill>
                  <a:schemeClr val="bg1"/>
                </a:solidFill>
              </a:rPr>
              <a:t>Climat énergie </a:t>
            </a:r>
            <a:endParaRPr lang="fr-FR" dirty="0">
              <a:solidFill>
                <a:schemeClr val="bg1"/>
              </a:solidFill>
            </a:endParaRP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930" y="2348879"/>
            <a:ext cx="1201022" cy="117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25" y="2348880"/>
            <a:ext cx="7317830" cy="117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1517" y="3952017"/>
            <a:ext cx="3404335" cy="255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79512" y="0"/>
            <a:ext cx="8532440" cy="369332"/>
          </a:xfrm>
          <a:prstGeom prst="rect">
            <a:avLst/>
          </a:prstGeom>
          <a:noFill/>
        </p:spPr>
        <p:txBody>
          <a:bodyPr wrap="square" rtlCol="0">
            <a:spAutoFit/>
          </a:bodyPr>
          <a:lstStyle/>
          <a:p>
            <a:r>
              <a:rPr lang="fr-FR" dirty="0" smtClean="0">
                <a:solidFill>
                  <a:srgbClr val="FFC000"/>
                </a:solidFill>
              </a:rPr>
              <a:t>Les petits Scot périurbains ou ruraux ? </a:t>
            </a:r>
            <a:endParaRPr lang="fr-FR" dirty="0">
              <a:solidFill>
                <a:srgbClr val="FFC000"/>
              </a:solidFill>
            </a:endParaRPr>
          </a:p>
        </p:txBody>
      </p:sp>
    </p:spTree>
    <p:extLst>
      <p:ext uri="{BB962C8B-B14F-4D97-AF65-F5344CB8AC3E}">
        <p14:creationId xmlns:p14="http://schemas.microsoft.com/office/powerpoint/2010/main" val="380841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504"/>
            <a:ext cx="1317491" cy="287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90326" y="269066"/>
            <a:ext cx="6314122" cy="2308324"/>
          </a:xfrm>
          <a:prstGeom prst="rect">
            <a:avLst/>
          </a:prstGeom>
        </p:spPr>
        <p:txBody>
          <a:bodyPr wrap="square">
            <a:spAutoFit/>
          </a:bodyPr>
          <a:lstStyle/>
          <a:p>
            <a:pPr algn="ctr"/>
            <a:r>
              <a:rPr lang="fr-FR" dirty="0">
                <a:solidFill>
                  <a:schemeClr val="bg1"/>
                </a:solidFill>
              </a:rPr>
              <a:t>PRISE EN COMPTE DU SRCAE ? </a:t>
            </a:r>
          </a:p>
          <a:p>
            <a:pPr algn="ctr"/>
            <a:endParaRPr lang="fr-FR" dirty="0">
              <a:solidFill>
                <a:schemeClr val="bg1">
                  <a:lumMod val="75000"/>
                </a:schemeClr>
              </a:solidFill>
            </a:endParaRPr>
          </a:p>
          <a:p>
            <a:pPr algn="ctr"/>
            <a:r>
              <a:rPr lang="fr-FR" dirty="0">
                <a:solidFill>
                  <a:schemeClr val="bg1">
                    <a:lumMod val="75000"/>
                  </a:schemeClr>
                </a:solidFill>
              </a:rPr>
              <a:t>Le SCOT doit prendre en compte les plans climat-énergie territoriaux lorsqu'ils existent (art. L. 122-1-12), qui </a:t>
            </a:r>
            <a:r>
              <a:rPr lang="fr-FR" dirty="0" smtClean="0">
                <a:solidFill>
                  <a:schemeClr val="bg1">
                    <a:lumMod val="75000"/>
                  </a:schemeClr>
                </a:solidFill>
              </a:rPr>
              <a:t>eux sont compatibles </a:t>
            </a:r>
            <a:r>
              <a:rPr lang="fr-FR" dirty="0">
                <a:solidFill>
                  <a:schemeClr val="bg1">
                    <a:lumMod val="75000"/>
                  </a:schemeClr>
                </a:solidFill>
              </a:rPr>
              <a:t>avec le SRCAE.  </a:t>
            </a:r>
            <a:r>
              <a:rPr lang="fr-FR" i="1" dirty="0">
                <a:solidFill>
                  <a:schemeClr val="bg1">
                    <a:lumMod val="75000"/>
                  </a:schemeClr>
                </a:solidFill>
              </a:rPr>
              <a:t> </a:t>
            </a:r>
          </a:p>
          <a:p>
            <a:pPr algn="ctr"/>
            <a:endParaRPr lang="fr-FR" i="1" dirty="0">
              <a:solidFill>
                <a:schemeClr val="bg1">
                  <a:lumMod val="75000"/>
                </a:schemeClr>
              </a:solidFill>
            </a:endParaRPr>
          </a:p>
          <a:p>
            <a:pPr algn="ctr"/>
            <a:r>
              <a:rPr lang="fr-FR" i="1" dirty="0">
                <a:solidFill>
                  <a:schemeClr val="bg1">
                    <a:lumMod val="75000"/>
                  </a:schemeClr>
                </a:solidFill>
              </a:rPr>
              <a:t>De simples orientations pour la réduction des GES sont-elles suffisantes ? </a:t>
            </a:r>
            <a:endParaRPr lang="fr-FR" i="1" dirty="0">
              <a:solidFill>
                <a:schemeClr val="bg1">
                  <a:lumMod val="75000"/>
                </a:schemeClr>
              </a:solidFill>
            </a:endParaRPr>
          </a:p>
        </p:txBody>
      </p:sp>
    </p:spTree>
    <p:extLst>
      <p:ext uri="{BB962C8B-B14F-4D97-AF65-F5344CB8AC3E}">
        <p14:creationId xmlns:p14="http://schemas.microsoft.com/office/powerpoint/2010/main" val="2023209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3861048"/>
            <a:ext cx="8640960" cy="2769989"/>
          </a:xfrm>
          <a:prstGeom prst="rect">
            <a:avLst/>
          </a:prstGeom>
        </p:spPr>
        <p:txBody>
          <a:bodyPr wrap="square">
            <a:spAutoFit/>
          </a:bodyPr>
          <a:lstStyle/>
          <a:p>
            <a:pPr algn="just"/>
            <a:r>
              <a:rPr lang="fr-FR" sz="1400" dirty="0" smtClean="0"/>
              <a:t> </a:t>
            </a:r>
            <a:r>
              <a:rPr lang="fr-FR" sz="1400" dirty="0">
                <a:solidFill>
                  <a:schemeClr val="bg1"/>
                </a:solidFill>
              </a:rPr>
              <a:t>Il n’existe pas de relation directe entre le SRCAE et le Scot dans la hiérarchie des normes en matière de documents de planification et de programmation. Ce sont les PCET qui doivent être compatibles avec les SRCAE et qui sont « pris en compte » par les Scot. </a:t>
            </a:r>
          </a:p>
          <a:p>
            <a:pPr algn="just"/>
            <a:r>
              <a:rPr lang="fr-FR" sz="1400" dirty="0">
                <a:solidFill>
                  <a:schemeClr val="bg1"/>
                </a:solidFill>
              </a:rPr>
              <a:t>Il est néanmoins important de s’assurer que </a:t>
            </a:r>
            <a:r>
              <a:rPr lang="fr-FR" sz="1400" dirty="0" smtClean="0">
                <a:solidFill>
                  <a:schemeClr val="bg1"/>
                </a:solidFill>
              </a:rPr>
              <a:t>le Scot, qui vise </a:t>
            </a:r>
            <a:r>
              <a:rPr lang="fr-FR" sz="1400" dirty="0">
                <a:solidFill>
                  <a:schemeClr val="bg1"/>
                </a:solidFill>
              </a:rPr>
              <a:t>à proposer des orientations en matière d’adaptation au changement climatique, d’amélioration de la qualité de l’air de maîtrise et de diversification énergétique, suite à la loi portant Engagement National pour l’Environnement de Juillet 2010, soient cohérents entre eux. </a:t>
            </a:r>
            <a:endParaRPr lang="fr-FR" sz="1400" dirty="0" smtClean="0">
              <a:solidFill>
                <a:schemeClr val="bg1"/>
              </a:solidFill>
            </a:endParaRPr>
          </a:p>
          <a:p>
            <a:pPr algn="just"/>
            <a:endParaRPr lang="fr-FR" i="1" dirty="0" smtClean="0">
              <a:solidFill>
                <a:schemeClr val="bg1"/>
              </a:solidFill>
            </a:endParaRPr>
          </a:p>
          <a:p>
            <a:pPr algn="just"/>
            <a:endParaRPr lang="fr-FR" i="1" dirty="0">
              <a:solidFill>
                <a:schemeClr val="bg1"/>
              </a:solidFill>
            </a:endParaRPr>
          </a:p>
          <a:p>
            <a:pPr algn="just"/>
            <a:endParaRPr lang="fr-FR" i="1" dirty="0" smtClean="0">
              <a:solidFill>
                <a:schemeClr val="bg1"/>
              </a:solidFill>
            </a:endParaRPr>
          </a:p>
          <a:p>
            <a:pPr algn="just"/>
            <a:r>
              <a:rPr lang="fr-FR" i="1" dirty="0" smtClean="0">
                <a:solidFill>
                  <a:schemeClr val="bg1"/>
                </a:solidFill>
              </a:rPr>
              <a:t>C’est l’occasion d’une </a:t>
            </a:r>
            <a:r>
              <a:rPr lang="fr-FR" i="1" dirty="0">
                <a:solidFill>
                  <a:schemeClr val="bg1"/>
                </a:solidFill>
              </a:rPr>
              <a:t>traduction </a:t>
            </a:r>
            <a:r>
              <a:rPr lang="fr-FR" i="1" u="sng" dirty="0">
                <a:solidFill>
                  <a:schemeClr val="bg1"/>
                </a:solidFill>
              </a:rPr>
              <a:t>locale</a:t>
            </a:r>
            <a:r>
              <a:rPr lang="fr-FR" i="1" dirty="0">
                <a:solidFill>
                  <a:schemeClr val="bg1"/>
                </a:solidFill>
              </a:rPr>
              <a:t> des efforts à produire par le territoire pour contribuer aux objectifs nationaux et surtout </a:t>
            </a:r>
            <a:r>
              <a:rPr lang="fr-FR" i="1" dirty="0" smtClean="0">
                <a:solidFill>
                  <a:schemeClr val="bg1"/>
                </a:solidFill>
              </a:rPr>
              <a:t>régionaux ? </a:t>
            </a:r>
          </a:p>
        </p:txBody>
      </p:sp>
      <p:sp>
        <p:nvSpPr>
          <p:cNvPr id="3" name="Rectangle 2"/>
          <p:cNvSpPr/>
          <p:nvPr/>
        </p:nvSpPr>
        <p:spPr>
          <a:xfrm>
            <a:off x="467544" y="188640"/>
            <a:ext cx="8280920" cy="1200329"/>
          </a:xfrm>
          <a:prstGeom prst="rect">
            <a:avLst/>
          </a:prstGeom>
        </p:spPr>
        <p:txBody>
          <a:bodyPr wrap="square">
            <a:spAutoFit/>
          </a:bodyPr>
          <a:lstStyle/>
          <a:p>
            <a:pPr algn="just"/>
            <a:r>
              <a:rPr lang="fr-FR" sz="2800" b="1" dirty="0">
                <a:solidFill>
                  <a:srgbClr val="FFC000"/>
                </a:solidFill>
              </a:rPr>
              <a:t>le Schéma régional climat, </a:t>
            </a:r>
            <a:r>
              <a:rPr lang="fr-FR" sz="2800" b="1" dirty="0" smtClean="0">
                <a:solidFill>
                  <a:srgbClr val="FFC000"/>
                </a:solidFill>
              </a:rPr>
              <a:t>air, énergie </a:t>
            </a:r>
            <a:r>
              <a:rPr lang="fr-FR" sz="2800" b="1" dirty="0">
                <a:solidFill>
                  <a:srgbClr val="FFC000"/>
                </a:solidFill>
              </a:rPr>
              <a:t>(SRCAE</a:t>
            </a:r>
            <a:r>
              <a:rPr lang="fr-FR" sz="2800" b="1" dirty="0" smtClean="0">
                <a:solidFill>
                  <a:srgbClr val="FFC000"/>
                </a:solidFill>
              </a:rPr>
              <a:t>) </a:t>
            </a:r>
            <a:r>
              <a:rPr lang="fr-FR" sz="2800" b="1" dirty="0" smtClean="0">
                <a:solidFill>
                  <a:srgbClr val="FFC000"/>
                </a:solidFill>
              </a:rPr>
              <a:t> </a:t>
            </a:r>
            <a:r>
              <a:rPr lang="fr-FR" sz="2800" b="1" i="1" dirty="0" smtClean="0">
                <a:solidFill>
                  <a:srgbClr val="FFC000"/>
                </a:solidFill>
              </a:rPr>
              <a:t>code de l’environnement</a:t>
            </a:r>
            <a:endParaRPr lang="fr-FR" sz="2800" b="1" i="1" dirty="0">
              <a:solidFill>
                <a:srgbClr val="FFC000"/>
              </a:solidFill>
            </a:endParaRPr>
          </a:p>
          <a:p>
            <a:pPr algn="just"/>
            <a:endParaRPr lang="fr-FR" sz="1600" dirty="0">
              <a:solidFill>
                <a:srgbClr val="FFC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5" y="1268760"/>
            <a:ext cx="5247668" cy="204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06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Users\MARYPH\Desktop\logo présentation Agence\Logo Urb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6277854"/>
            <a:ext cx="1008112" cy="4791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66" y="5253762"/>
            <a:ext cx="5670104" cy="100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555" y="0"/>
            <a:ext cx="31527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78018" y="836712"/>
            <a:ext cx="4572000" cy="1200329"/>
          </a:xfrm>
          <a:prstGeom prst="rect">
            <a:avLst/>
          </a:prstGeom>
        </p:spPr>
        <p:txBody>
          <a:bodyPr>
            <a:spAutoFit/>
          </a:bodyPr>
          <a:lstStyle/>
          <a:p>
            <a:pPr marL="285750" indent="-285750">
              <a:buFont typeface="Wingdings" panose="05000000000000000000" pitchFamily="2" charset="2"/>
              <a:buChar char="Ø"/>
            </a:pPr>
            <a:r>
              <a:rPr lang="fr-FR" dirty="0">
                <a:solidFill>
                  <a:srgbClr val="FFFF00"/>
                </a:solidFill>
              </a:rPr>
              <a:t>réduire la consommation d'énergie,</a:t>
            </a:r>
          </a:p>
          <a:p>
            <a:pPr marL="285750" indent="-285750">
              <a:buFont typeface="Wingdings" panose="05000000000000000000" pitchFamily="2" charset="2"/>
              <a:buChar char="Ø"/>
            </a:pPr>
            <a:r>
              <a:rPr lang="fr-FR" dirty="0" smtClean="0">
                <a:solidFill>
                  <a:srgbClr val="FFFF00"/>
                </a:solidFill>
              </a:rPr>
              <a:t>réduire </a:t>
            </a:r>
            <a:r>
              <a:rPr lang="fr-FR" dirty="0">
                <a:solidFill>
                  <a:srgbClr val="FFFF00"/>
                </a:solidFill>
              </a:rPr>
              <a:t>la précarité énergétique</a:t>
            </a:r>
          </a:p>
          <a:p>
            <a:pPr marL="285750" indent="-285750">
              <a:buFont typeface="Wingdings" panose="05000000000000000000" pitchFamily="2" charset="2"/>
              <a:buChar char="Ø"/>
            </a:pPr>
            <a:r>
              <a:rPr lang="fr-FR" dirty="0">
                <a:solidFill>
                  <a:srgbClr val="FFFF00"/>
                </a:solidFill>
              </a:rPr>
              <a:t>s</a:t>
            </a:r>
            <a:r>
              <a:rPr lang="fr-FR" dirty="0" smtClean="0">
                <a:solidFill>
                  <a:srgbClr val="FFFF00"/>
                </a:solidFill>
              </a:rPr>
              <a:t>'adapter </a:t>
            </a:r>
            <a:r>
              <a:rPr lang="fr-FR" dirty="0">
                <a:solidFill>
                  <a:srgbClr val="FFFF00"/>
                </a:solidFill>
              </a:rPr>
              <a:t>au changement climatique</a:t>
            </a:r>
          </a:p>
          <a:p>
            <a:pPr marL="285750" indent="-285750">
              <a:buFont typeface="Wingdings" panose="05000000000000000000" pitchFamily="2" charset="2"/>
              <a:buChar char="Ø"/>
            </a:pPr>
            <a:r>
              <a:rPr lang="fr-FR" dirty="0" smtClean="0">
                <a:solidFill>
                  <a:srgbClr val="FFFF00"/>
                </a:solidFill>
              </a:rPr>
              <a:t>développer </a:t>
            </a:r>
            <a:r>
              <a:rPr lang="fr-FR" dirty="0">
                <a:solidFill>
                  <a:srgbClr val="FFFF00"/>
                </a:solidFill>
              </a:rPr>
              <a:t>des énergies renouvelables</a:t>
            </a:r>
          </a:p>
        </p:txBody>
      </p:sp>
      <p:sp>
        <p:nvSpPr>
          <p:cNvPr id="7" name="Rectangle 6"/>
          <p:cNvSpPr/>
          <p:nvPr/>
        </p:nvSpPr>
        <p:spPr>
          <a:xfrm>
            <a:off x="539552" y="2708920"/>
            <a:ext cx="4572000" cy="1754326"/>
          </a:xfrm>
          <a:prstGeom prst="rect">
            <a:avLst/>
          </a:prstGeom>
        </p:spPr>
        <p:txBody>
          <a:bodyPr>
            <a:spAutoFit/>
          </a:bodyPr>
          <a:lstStyle/>
          <a:p>
            <a:pPr lvl="0"/>
            <a:r>
              <a:rPr lang="fr-FR" i="1" dirty="0">
                <a:solidFill>
                  <a:schemeClr val="bg1"/>
                </a:solidFill>
              </a:rPr>
              <a:t>Mais surtout, le Scot oriente et incite au travers des documents infra (PLU) et des autres politiques publiques sectorielles (PCET, schéma Directeur, PPA, …) qui peuvent y trouver la cohérence globale et les élus qui leurs « manquent ».</a:t>
            </a:r>
          </a:p>
        </p:txBody>
      </p:sp>
    </p:spTree>
    <p:extLst>
      <p:ext uri="{BB962C8B-B14F-4D97-AF65-F5344CB8AC3E}">
        <p14:creationId xmlns:p14="http://schemas.microsoft.com/office/powerpoint/2010/main" val="1996054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regions202020.eu/cms/assets/Uploads/images/logo-or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88" y="1988840"/>
            <a:ext cx="2085975" cy="733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2925935"/>
            <a:ext cx="2754728" cy="369332"/>
          </a:xfrm>
          <a:prstGeom prst="rect">
            <a:avLst/>
          </a:prstGeom>
        </p:spPr>
        <p:txBody>
          <a:bodyPr wrap="none">
            <a:spAutoFit/>
          </a:bodyPr>
          <a:lstStyle/>
          <a:p>
            <a:r>
              <a:rPr lang="fr-FR" dirty="0">
                <a:solidFill>
                  <a:schemeClr val="bg1"/>
                </a:solidFill>
              </a:rPr>
              <a:t>http://oreges.rhonealpes.fr</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774" y="167048"/>
            <a:ext cx="2297677" cy="115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61936" y="1354860"/>
            <a:ext cx="2141355" cy="369332"/>
          </a:xfrm>
          <a:prstGeom prst="rect">
            <a:avLst/>
          </a:prstGeom>
        </p:spPr>
        <p:txBody>
          <a:bodyPr wrap="none">
            <a:spAutoFit/>
          </a:bodyPr>
          <a:lstStyle/>
          <a:p>
            <a:r>
              <a:rPr lang="fr-FR" dirty="0">
                <a:solidFill>
                  <a:schemeClr val="bg1"/>
                </a:solidFill>
              </a:rPr>
              <a:t>http://</a:t>
            </a:r>
            <a:r>
              <a:rPr lang="fr-FR" dirty="0" smtClean="0">
                <a:solidFill>
                  <a:schemeClr val="bg1"/>
                </a:solidFill>
              </a:rPr>
              <a:t>www.raee.org</a:t>
            </a:r>
            <a:endParaRPr lang="fr-FR" dirty="0">
              <a:solidFill>
                <a:schemeClr val="bg1"/>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501008"/>
            <a:ext cx="5338738" cy="319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396964" y="1893887"/>
            <a:ext cx="4572000" cy="923330"/>
          </a:xfrm>
          <a:prstGeom prst="rect">
            <a:avLst/>
          </a:prstGeom>
        </p:spPr>
        <p:txBody>
          <a:bodyPr>
            <a:spAutoFit/>
          </a:bodyPr>
          <a:lstStyle/>
          <a:p>
            <a:r>
              <a:rPr lang="fr-FR" dirty="0">
                <a:solidFill>
                  <a:srgbClr val="92D050"/>
                </a:solidFill>
              </a:rPr>
              <a:t>Groupe de Réflexion et d'Action pour l'Adaptation aux effets du Changement Climatique (GRAACC), piloté par RAEE </a:t>
            </a:r>
          </a:p>
        </p:txBody>
      </p:sp>
    </p:spTree>
    <p:extLst>
      <p:ext uri="{BB962C8B-B14F-4D97-AF65-F5344CB8AC3E}">
        <p14:creationId xmlns:p14="http://schemas.microsoft.com/office/powerpoint/2010/main" val="2889845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p:cNvSpPr>
            <a:spLocks noGrp="1" noChangeArrowheads="1"/>
          </p:cNvSpPr>
          <p:nvPr>
            <p:ph idx="1"/>
          </p:nvPr>
        </p:nvSpPr>
        <p:spPr>
          <a:xfrm>
            <a:off x="467544" y="1485083"/>
            <a:ext cx="8137847" cy="5183188"/>
          </a:xfrm>
        </p:spPr>
        <p:txBody>
          <a:bodyPr/>
          <a:lstStyle/>
          <a:p>
            <a:pPr indent="0" algn="just" eaLnBrk="1" hangingPunct="1">
              <a:lnSpc>
                <a:spcPct val="90000"/>
              </a:lnSpc>
              <a:buFont typeface="Arial" charset="0"/>
              <a:buNone/>
              <a:defRPr/>
            </a:pPr>
            <a:endParaRPr lang="fr-FR" altLang="fr-FR" sz="1100" dirty="0" smtClean="0">
              <a:solidFill>
                <a:schemeClr val="bg1"/>
              </a:solidFill>
            </a:endParaRPr>
          </a:p>
          <a:p>
            <a:pPr indent="0" algn="just" eaLnBrk="1" hangingPunct="1">
              <a:lnSpc>
                <a:spcPct val="90000"/>
              </a:lnSpc>
              <a:buFont typeface="Arial" charset="0"/>
              <a:buNone/>
              <a:defRPr/>
            </a:pPr>
            <a:endParaRPr lang="fr-FR" altLang="fr-FR" sz="1100" dirty="0">
              <a:solidFill>
                <a:schemeClr val="bg1"/>
              </a:solidFill>
            </a:endParaRPr>
          </a:p>
          <a:p>
            <a:pPr indent="0" algn="just" eaLnBrk="1" hangingPunct="1">
              <a:lnSpc>
                <a:spcPct val="90000"/>
              </a:lnSpc>
              <a:buFont typeface="Arial" charset="0"/>
              <a:buNone/>
              <a:defRPr/>
            </a:pPr>
            <a:endParaRPr lang="fr-FR" altLang="fr-FR" sz="1100" dirty="0" smtClean="0">
              <a:solidFill>
                <a:schemeClr val="bg1"/>
              </a:solidFill>
            </a:endParaRPr>
          </a:p>
          <a:p>
            <a:pPr indent="0" algn="just" eaLnBrk="1" hangingPunct="1">
              <a:lnSpc>
                <a:spcPct val="90000"/>
              </a:lnSpc>
              <a:buFont typeface="Arial" charset="0"/>
              <a:buNone/>
              <a:defRPr/>
            </a:pPr>
            <a:endParaRPr lang="fr-FR" altLang="fr-FR" sz="1800" dirty="0">
              <a:solidFill>
                <a:schemeClr val="bg1"/>
              </a:solidFill>
            </a:endParaRPr>
          </a:p>
          <a:p>
            <a:pPr indent="0" algn="just" eaLnBrk="1" hangingPunct="1">
              <a:lnSpc>
                <a:spcPct val="90000"/>
              </a:lnSpc>
              <a:buFont typeface="Arial" charset="0"/>
              <a:buNone/>
              <a:defRPr/>
            </a:pPr>
            <a:r>
              <a:rPr lang="fr-FR" altLang="fr-FR" sz="1800" dirty="0" smtClean="0">
                <a:solidFill>
                  <a:schemeClr val="bg1"/>
                </a:solidFill>
              </a:rPr>
              <a:t>Depuis </a:t>
            </a:r>
            <a:r>
              <a:rPr lang="fr-FR" altLang="fr-FR" sz="1800" dirty="0" smtClean="0">
                <a:solidFill>
                  <a:schemeClr val="bg1"/>
                </a:solidFill>
              </a:rPr>
              <a:t>1999, constituées en réseau, les trois agences d’urbanisme de Rhône-Alpes (Grenoble, Lyon Saint-Etienne) proposent une offre de service d’ingénierie </a:t>
            </a:r>
            <a:r>
              <a:rPr lang="fr-FR" altLang="fr-FR" sz="1800" dirty="0" smtClean="0">
                <a:solidFill>
                  <a:schemeClr val="bg1"/>
                </a:solidFill>
              </a:rPr>
              <a:t>territoriale.</a:t>
            </a:r>
          </a:p>
          <a:p>
            <a:pPr indent="0" algn="just" eaLnBrk="1" hangingPunct="1">
              <a:lnSpc>
                <a:spcPct val="90000"/>
              </a:lnSpc>
              <a:buFont typeface="Arial" charset="0"/>
              <a:buNone/>
              <a:defRPr/>
            </a:pPr>
            <a:endParaRPr lang="fr-FR" altLang="fr-FR" sz="1100" dirty="0" smtClean="0">
              <a:solidFill>
                <a:schemeClr val="bg1"/>
              </a:solidFill>
            </a:endParaRPr>
          </a:p>
          <a:p>
            <a:pPr indent="0" algn="just" eaLnBrk="1" hangingPunct="1">
              <a:lnSpc>
                <a:spcPct val="90000"/>
              </a:lnSpc>
              <a:buFont typeface="Arial" charset="0"/>
              <a:buNone/>
              <a:defRPr/>
            </a:pPr>
            <a:r>
              <a:rPr lang="fr-FR" altLang="fr-FR" sz="1100" b="1" dirty="0" smtClean="0">
                <a:solidFill>
                  <a:schemeClr val="bg1"/>
                </a:solidFill>
              </a:rPr>
              <a:t>3 </a:t>
            </a:r>
            <a:r>
              <a:rPr lang="fr-FR" altLang="fr-FR" sz="1100" b="1" dirty="0" smtClean="0">
                <a:solidFill>
                  <a:schemeClr val="bg1"/>
                </a:solidFill>
              </a:rPr>
              <a:t>partenaires financeurs </a:t>
            </a:r>
            <a:r>
              <a:rPr lang="fr-FR" altLang="fr-FR" sz="1100" dirty="0" smtClean="0">
                <a:solidFill>
                  <a:schemeClr val="bg1"/>
                </a:solidFill>
              </a:rPr>
              <a:t>: </a:t>
            </a:r>
            <a:r>
              <a:rPr lang="fr-FR" altLang="fr-FR" sz="1100" dirty="0" smtClean="0">
                <a:solidFill>
                  <a:schemeClr val="bg1"/>
                </a:solidFill>
              </a:rPr>
              <a:t>la </a:t>
            </a:r>
            <a:r>
              <a:rPr lang="fr-FR" altLang="fr-FR" sz="1100" dirty="0" smtClean="0">
                <a:solidFill>
                  <a:schemeClr val="bg1"/>
                </a:solidFill>
              </a:rPr>
              <a:t>Région </a:t>
            </a:r>
            <a:r>
              <a:rPr lang="fr-FR" altLang="fr-FR" sz="1100" dirty="0" smtClean="0">
                <a:solidFill>
                  <a:schemeClr val="bg1"/>
                </a:solidFill>
              </a:rPr>
              <a:t>Rhône-Alpes, la </a:t>
            </a:r>
            <a:r>
              <a:rPr lang="fr-FR" altLang="fr-FR" sz="1100" dirty="0" smtClean="0">
                <a:solidFill>
                  <a:schemeClr val="bg1"/>
                </a:solidFill>
              </a:rPr>
              <a:t>D.R.E.A.L </a:t>
            </a:r>
            <a:r>
              <a:rPr lang="fr-FR" altLang="fr-FR" sz="1100" dirty="0" smtClean="0">
                <a:solidFill>
                  <a:schemeClr val="bg1"/>
                </a:solidFill>
              </a:rPr>
              <a:t>Rhône-Alpes, l’</a:t>
            </a:r>
            <a:r>
              <a:rPr lang="fr-FR" altLang="fr-FR" sz="1100" dirty="0" err="1" smtClean="0">
                <a:solidFill>
                  <a:schemeClr val="bg1"/>
                </a:solidFill>
              </a:rPr>
              <a:t>Ademe</a:t>
            </a:r>
            <a:r>
              <a:rPr lang="fr-FR" altLang="fr-FR" sz="1100" dirty="0" smtClean="0">
                <a:solidFill>
                  <a:schemeClr val="bg1"/>
                </a:solidFill>
              </a:rPr>
              <a:t> </a:t>
            </a:r>
            <a:r>
              <a:rPr lang="fr-FR" altLang="fr-FR" sz="1100" dirty="0" smtClean="0">
                <a:solidFill>
                  <a:schemeClr val="bg1"/>
                </a:solidFill>
              </a:rPr>
              <a:t>Rhône-Alpes</a:t>
            </a:r>
          </a:p>
          <a:p>
            <a:pPr indent="0" algn="just" eaLnBrk="1" hangingPunct="1">
              <a:lnSpc>
                <a:spcPct val="90000"/>
              </a:lnSpc>
              <a:buFont typeface="Arial" charset="0"/>
              <a:buNone/>
              <a:defRPr/>
            </a:pPr>
            <a:endParaRPr lang="fr-FR" altLang="fr-FR" sz="1100" dirty="0" smtClean="0">
              <a:solidFill>
                <a:schemeClr val="bg1"/>
              </a:solidFill>
            </a:endParaRPr>
          </a:p>
          <a:p>
            <a:pPr indent="0" algn="just" eaLnBrk="1" hangingPunct="1">
              <a:lnSpc>
                <a:spcPct val="90000"/>
              </a:lnSpc>
              <a:buFont typeface="Arial" charset="0"/>
              <a:buNone/>
              <a:defRPr/>
            </a:pPr>
            <a:r>
              <a:rPr lang="fr-FR" altLang="fr-FR" sz="1100" b="1" dirty="0" smtClean="0">
                <a:solidFill>
                  <a:schemeClr val="bg1"/>
                </a:solidFill>
              </a:rPr>
              <a:t>Des partenaires non financeurs </a:t>
            </a:r>
            <a:r>
              <a:rPr lang="fr-FR" altLang="fr-FR" sz="1100" dirty="0" smtClean="0">
                <a:solidFill>
                  <a:schemeClr val="bg1"/>
                </a:solidFill>
              </a:rPr>
              <a:t>avec lesquels le réseau urbA3 noue des partenariats ponctuels ou dans la durée :</a:t>
            </a:r>
          </a:p>
          <a:p>
            <a:pPr indent="0" algn="just" eaLnBrk="1" hangingPunct="1">
              <a:lnSpc>
                <a:spcPct val="90000"/>
              </a:lnSpc>
              <a:buFont typeface="Arial" charset="0"/>
              <a:buNone/>
              <a:defRPr/>
            </a:pPr>
            <a:r>
              <a:rPr lang="fr-FR" altLang="fr-FR" sz="1100" dirty="0" smtClean="0">
                <a:solidFill>
                  <a:schemeClr val="bg1"/>
                </a:solidFill>
              </a:rPr>
              <a:t>- Insee </a:t>
            </a:r>
            <a:r>
              <a:rPr lang="fr-FR" altLang="fr-FR" sz="1100" dirty="0" smtClean="0">
                <a:solidFill>
                  <a:schemeClr val="bg1"/>
                </a:solidFill>
              </a:rPr>
              <a:t>Rhône-Alpes, Agence </a:t>
            </a:r>
            <a:r>
              <a:rPr lang="fr-FR" altLang="fr-FR" sz="1100" dirty="0" smtClean="0">
                <a:solidFill>
                  <a:schemeClr val="bg1"/>
                </a:solidFill>
              </a:rPr>
              <a:t>régionale de Santé </a:t>
            </a:r>
            <a:r>
              <a:rPr lang="fr-FR" altLang="fr-FR" sz="1100" dirty="0" smtClean="0">
                <a:solidFill>
                  <a:schemeClr val="bg1"/>
                </a:solidFill>
              </a:rPr>
              <a:t>Rhône-Alpes, Association </a:t>
            </a:r>
            <a:r>
              <a:rPr lang="fr-FR" altLang="fr-FR" sz="1100" dirty="0" smtClean="0">
                <a:solidFill>
                  <a:schemeClr val="bg1"/>
                </a:solidFill>
              </a:rPr>
              <a:t>des bailleurs sociaux de Rhône-Alpes (ARRA HLM</a:t>
            </a:r>
            <a:r>
              <a:rPr lang="fr-FR" altLang="fr-FR" sz="1100" dirty="0" smtClean="0">
                <a:solidFill>
                  <a:schemeClr val="bg1"/>
                </a:solidFill>
              </a:rPr>
              <a:t>), Union </a:t>
            </a:r>
            <a:r>
              <a:rPr lang="fr-FR" altLang="fr-FR" sz="1100" dirty="0" smtClean="0">
                <a:solidFill>
                  <a:schemeClr val="bg1"/>
                </a:solidFill>
              </a:rPr>
              <a:t>Régionales des </a:t>
            </a:r>
            <a:r>
              <a:rPr lang="fr-FR" altLang="fr-FR" sz="1100" dirty="0" smtClean="0">
                <a:solidFill>
                  <a:schemeClr val="bg1"/>
                </a:solidFill>
              </a:rPr>
              <a:t>CAUE, Rhône-Alpes </a:t>
            </a:r>
            <a:r>
              <a:rPr lang="fr-FR" altLang="fr-FR" sz="1100" dirty="0" smtClean="0">
                <a:solidFill>
                  <a:schemeClr val="bg1"/>
                </a:solidFill>
              </a:rPr>
              <a:t>Energie Environnement </a:t>
            </a:r>
          </a:p>
          <a:p>
            <a:pPr indent="0" algn="just" eaLnBrk="1" hangingPunct="1">
              <a:lnSpc>
                <a:spcPct val="90000"/>
              </a:lnSpc>
              <a:buFont typeface="Arial" charset="0"/>
              <a:buNone/>
              <a:defRPr/>
            </a:pPr>
            <a:r>
              <a:rPr lang="fr-FR" altLang="fr-FR" sz="1100" dirty="0" smtClean="0">
                <a:solidFill>
                  <a:schemeClr val="bg1"/>
                </a:solidFill>
              </a:rPr>
              <a:t> </a:t>
            </a:r>
          </a:p>
          <a:p>
            <a:pPr indent="0" algn="just" eaLnBrk="1" hangingPunct="1">
              <a:lnSpc>
                <a:spcPct val="90000"/>
              </a:lnSpc>
              <a:buFont typeface="Arial" charset="0"/>
              <a:buNone/>
              <a:defRPr/>
            </a:pPr>
            <a:r>
              <a:rPr lang="fr-FR" altLang="fr-FR" sz="1100" b="1" dirty="0" smtClean="0">
                <a:solidFill>
                  <a:schemeClr val="bg1"/>
                </a:solidFill>
              </a:rPr>
              <a:t>35 collaborateurs </a:t>
            </a:r>
            <a:r>
              <a:rPr lang="fr-FR" altLang="fr-FR" sz="1100" dirty="0" smtClean="0">
                <a:solidFill>
                  <a:schemeClr val="bg1"/>
                </a:solidFill>
              </a:rPr>
              <a:t>(sur un effectif total d’environ 200 collaborateurs) au service d’une </a:t>
            </a:r>
            <a:r>
              <a:rPr lang="fr-FR" altLang="fr-FR" sz="1100" b="1" dirty="0" smtClean="0">
                <a:solidFill>
                  <a:schemeClr val="bg1"/>
                </a:solidFill>
              </a:rPr>
              <a:t>plateforme de service mutualisée </a:t>
            </a:r>
          </a:p>
          <a:p>
            <a:pPr indent="0" algn="just" eaLnBrk="1" hangingPunct="1">
              <a:lnSpc>
                <a:spcPct val="90000"/>
              </a:lnSpc>
              <a:buFont typeface="Arial" charset="0"/>
              <a:buNone/>
              <a:defRPr/>
            </a:pPr>
            <a:r>
              <a:rPr lang="fr-FR" altLang="fr-FR" sz="1000" b="1" dirty="0" smtClean="0">
                <a:solidFill>
                  <a:schemeClr val="bg1"/>
                </a:solidFill>
              </a:rPr>
              <a:t>Parmi </a:t>
            </a:r>
            <a:r>
              <a:rPr lang="fr-FR" altLang="fr-FR" sz="1000" b="1" dirty="0" smtClean="0">
                <a:solidFill>
                  <a:schemeClr val="bg1"/>
                </a:solidFill>
              </a:rPr>
              <a:t>eux, des experts de toutes les disciplines </a:t>
            </a:r>
            <a:r>
              <a:rPr lang="fr-FR" altLang="fr-FR" sz="1000" dirty="0" smtClean="0">
                <a:solidFill>
                  <a:schemeClr val="bg1"/>
                </a:solidFill>
              </a:rPr>
              <a:t>: économie, habitat, sociologie, écologie, environnement, ressources naturelles, architecture, mobilités et déplacements, urbanisme, droit … et une forte valeur ajoutée en matière de : planification et programmation des politiques publiques sectorielles, adaptation aux changements climatiques, quartiers durables, ressources et stratégies foncières, veille économique, animation, commerce et urbanisme commercial préparation, suivi de démarches ou de projets, veille et observation, prospective, représentation cartographique et statistique, modélisation, </a:t>
            </a:r>
            <a:r>
              <a:rPr lang="fr-FR" altLang="fr-FR" sz="1000" dirty="0" err="1" smtClean="0">
                <a:solidFill>
                  <a:schemeClr val="bg1"/>
                </a:solidFill>
              </a:rPr>
              <a:t>etc</a:t>
            </a:r>
            <a:endParaRPr lang="fr-FR" altLang="fr-FR" sz="1000" dirty="0" smtClean="0">
              <a:solidFill>
                <a:schemeClr val="bg1"/>
              </a:solidFill>
            </a:endParaRPr>
          </a:p>
          <a:p>
            <a:pPr indent="0" eaLnBrk="1" hangingPunct="1">
              <a:lnSpc>
                <a:spcPct val="90000"/>
              </a:lnSpc>
              <a:buFont typeface="Arial" charset="0"/>
              <a:buNone/>
              <a:defRPr/>
            </a:pPr>
            <a:endParaRPr lang="fr-FR" altLang="fr-FR" sz="1100" b="1" dirty="0" smtClean="0">
              <a:solidFill>
                <a:schemeClr val="bg1"/>
              </a:solidFill>
            </a:endParaRPr>
          </a:p>
          <a:p>
            <a:pPr indent="0" algn="ctr" eaLnBrk="1" hangingPunct="1">
              <a:lnSpc>
                <a:spcPct val="90000"/>
              </a:lnSpc>
              <a:buFont typeface="Arial" charset="0"/>
              <a:buNone/>
              <a:defRPr/>
            </a:pPr>
            <a:r>
              <a:rPr lang="fr-FR" altLang="fr-FR" sz="1600" b="1" dirty="0" smtClean="0">
                <a:solidFill>
                  <a:schemeClr val="bg1"/>
                </a:solidFill>
                <a:effectLst>
                  <a:outerShdw blurRad="38100" dist="38100" dir="2700000" algn="tl">
                    <a:srgbClr val="000000">
                      <a:alpha val="43137"/>
                    </a:srgbClr>
                  </a:outerShdw>
                </a:effectLst>
              </a:rPr>
              <a:t>Contacts </a:t>
            </a:r>
            <a:r>
              <a:rPr lang="fr-FR" altLang="fr-FR" sz="1600" b="1" dirty="0" smtClean="0">
                <a:solidFill>
                  <a:schemeClr val="bg1"/>
                </a:solidFill>
              </a:rPr>
              <a:t>: Directeur </a:t>
            </a:r>
            <a:r>
              <a:rPr lang="fr-FR" altLang="fr-FR" sz="1600" b="1" dirty="0" smtClean="0">
                <a:solidFill>
                  <a:schemeClr val="bg1"/>
                </a:solidFill>
              </a:rPr>
              <a:t>général référent </a:t>
            </a:r>
            <a:r>
              <a:rPr lang="fr-FR" altLang="fr-FR" sz="1600" dirty="0" smtClean="0">
                <a:solidFill>
                  <a:schemeClr val="bg1"/>
                </a:solidFill>
              </a:rPr>
              <a:t>: Fréderic </a:t>
            </a:r>
            <a:r>
              <a:rPr lang="fr-FR" altLang="fr-FR" sz="1600" dirty="0" smtClean="0">
                <a:solidFill>
                  <a:schemeClr val="bg1"/>
                </a:solidFill>
              </a:rPr>
              <a:t>Bossard (EPURES) </a:t>
            </a:r>
            <a:endParaRPr lang="fr-FR" altLang="fr-FR" sz="1600" dirty="0" smtClean="0">
              <a:solidFill>
                <a:schemeClr val="bg1"/>
              </a:solidFill>
            </a:endParaRPr>
          </a:p>
          <a:p>
            <a:pPr indent="0" algn="ctr" eaLnBrk="1" hangingPunct="1">
              <a:lnSpc>
                <a:spcPct val="90000"/>
              </a:lnSpc>
              <a:buFont typeface="Arial" charset="0"/>
              <a:buNone/>
              <a:defRPr/>
            </a:pPr>
            <a:r>
              <a:rPr lang="fr-FR" altLang="fr-FR" sz="1600" b="1" dirty="0" smtClean="0">
                <a:solidFill>
                  <a:schemeClr val="bg1"/>
                </a:solidFill>
              </a:rPr>
              <a:t>Coordonnateur</a:t>
            </a:r>
            <a:r>
              <a:rPr lang="fr-FR" altLang="fr-FR" sz="1600" dirty="0" smtClean="0">
                <a:solidFill>
                  <a:schemeClr val="bg1"/>
                </a:solidFill>
              </a:rPr>
              <a:t> : Xavier Laurent  </a:t>
            </a:r>
            <a:r>
              <a:rPr lang="fr-FR" altLang="fr-FR" sz="1600" dirty="0" smtClean="0">
                <a:solidFill>
                  <a:schemeClr val="bg1"/>
                </a:solidFill>
                <a:hlinkClick r:id="rId3"/>
              </a:rPr>
              <a:t>x.laurent@urbalyon.org</a:t>
            </a:r>
            <a:r>
              <a:rPr lang="fr-FR" altLang="fr-FR" sz="1600" dirty="0" smtClean="0">
                <a:solidFill>
                  <a:schemeClr val="bg1"/>
                </a:solidFill>
              </a:rPr>
              <a:t>   </a:t>
            </a:r>
          </a:p>
          <a:p>
            <a:pPr indent="0" eaLnBrk="1" hangingPunct="1">
              <a:lnSpc>
                <a:spcPct val="90000"/>
              </a:lnSpc>
              <a:buFont typeface="Arial" charset="0"/>
              <a:buNone/>
              <a:defRPr/>
            </a:pPr>
            <a:endParaRPr lang="fr-FR" altLang="fr-FR" sz="2000" dirty="0" smtClean="0">
              <a:solidFill>
                <a:schemeClr val="bg1"/>
              </a:solidFill>
            </a:endParaRPr>
          </a:p>
        </p:txBody>
      </p:sp>
      <p:pic>
        <p:nvPicPr>
          <p:cNvPr id="5124" name="Picture 7" descr="logo urbA3 AUTILIS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548680"/>
            <a:ext cx="3862015" cy="13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984091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Users\MARYPH\Desktop\Séminaire Dreal Grenellisation ALUR des Scot\Séminaire régional sur la grenellisation des SC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56816"/>
            <a:ext cx="9284335" cy="154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6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88640"/>
            <a:ext cx="8640960" cy="7448193"/>
          </a:xfrm>
          <a:prstGeom prst="rect">
            <a:avLst/>
          </a:prstGeom>
          <a:noFill/>
        </p:spPr>
        <p:txBody>
          <a:bodyPr wrap="square" rtlCol="0">
            <a:spAutoFit/>
          </a:bodyPr>
          <a:lstStyle/>
          <a:p>
            <a:endParaRPr lang="fr-FR" dirty="0">
              <a:solidFill>
                <a:schemeClr val="bg1"/>
              </a:solidFill>
            </a:endParaRPr>
          </a:p>
          <a:p>
            <a:r>
              <a:rPr lang="fr-FR" sz="2000" b="1" dirty="0" smtClean="0">
                <a:solidFill>
                  <a:schemeClr val="bg1"/>
                </a:solidFill>
              </a:rPr>
              <a:t>Présentation de l’atelier  </a:t>
            </a:r>
            <a:endParaRPr lang="fr-FR" sz="2000" dirty="0">
              <a:solidFill>
                <a:schemeClr val="bg1"/>
              </a:solidFill>
            </a:endParaRPr>
          </a:p>
          <a:p>
            <a:r>
              <a:rPr lang="fr-FR" dirty="0">
                <a:solidFill>
                  <a:schemeClr val="bg1"/>
                </a:solidFill>
              </a:rPr>
              <a:t> </a:t>
            </a:r>
          </a:p>
          <a:p>
            <a:r>
              <a:rPr lang="fr-FR" sz="1600" b="1" i="1" dirty="0" smtClean="0">
                <a:solidFill>
                  <a:schemeClr val="bg1"/>
                </a:solidFill>
              </a:rPr>
              <a:t>Philippe </a:t>
            </a:r>
            <a:r>
              <a:rPr lang="fr-FR" sz="1600" b="1" i="1" dirty="0">
                <a:solidFill>
                  <a:schemeClr val="bg1"/>
                </a:solidFill>
              </a:rPr>
              <a:t>Mary, </a:t>
            </a:r>
            <a:r>
              <a:rPr lang="fr-FR" sz="1600" b="1" i="1" dirty="0">
                <a:solidFill>
                  <a:srgbClr val="FF9933"/>
                </a:solidFill>
              </a:rPr>
              <a:t>réseau des Agences d’urbanisme de </a:t>
            </a:r>
            <a:r>
              <a:rPr lang="fr-FR" sz="1600" b="1" i="1" dirty="0" smtClean="0">
                <a:solidFill>
                  <a:srgbClr val="FF9933"/>
                </a:solidFill>
              </a:rPr>
              <a:t>Rhône-Alpes (Urba 3) </a:t>
            </a:r>
          </a:p>
          <a:p>
            <a:endParaRPr lang="fr-FR" i="1" dirty="0">
              <a:solidFill>
                <a:schemeClr val="bg1"/>
              </a:solidFill>
            </a:endParaRPr>
          </a:p>
          <a:p>
            <a:r>
              <a:rPr lang="fr-FR" sz="2400" b="1" dirty="0">
                <a:solidFill>
                  <a:srgbClr val="FF9933"/>
                </a:solidFill>
              </a:rPr>
              <a:t>Temps </a:t>
            </a:r>
            <a:r>
              <a:rPr lang="fr-FR" sz="2400" b="1" dirty="0" smtClean="0">
                <a:solidFill>
                  <a:srgbClr val="FF9933"/>
                </a:solidFill>
              </a:rPr>
              <a:t>1 </a:t>
            </a:r>
            <a:r>
              <a:rPr lang="fr-FR" sz="2400" b="1" dirty="0">
                <a:solidFill>
                  <a:schemeClr val="bg1"/>
                </a:solidFill>
              </a:rPr>
              <a:t>: </a:t>
            </a:r>
            <a:r>
              <a:rPr lang="fr-FR" sz="2400" b="1" dirty="0" smtClean="0">
                <a:solidFill>
                  <a:schemeClr val="bg1"/>
                </a:solidFill>
              </a:rPr>
              <a:t>les expériences locales, </a:t>
            </a:r>
            <a:r>
              <a:rPr lang="fr-FR" sz="2400" b="1" dirty="0">
                <a:solidFill>
                  <a:schemeClr val="bg1"/>
                </a:solidFill>
              </a:rPr>
              <a:t>les organismes régionaux </a:t>
            </a:r>
            <a:endParaRPr lang="fr-FR" sz="2400" b="1" dirty="0" smtClean="0">
              <a:solidFill>
                <a:schemeClr val="bg1"/>
              </a:solidFill>
            </a:endParaRPr>
          </a:p>
          <a:p>
            <a:r>
              <a:rPr lang="fr-FR" sz="2400" dirty="0">
                <a:solidFill>
                  <a:schemeClr val="bg1"/>
                </a:solidFill>
              </a:rPr>
              <a:t> </a:t>
            </a:r>
            <a:br>
              <a:rPr lang="fr-FR" sz="2400" dirty="0">
                <a:solidFill>
                  <a:schemeClr val="bg1"/>
                </a:solidFill>
              </a:rPr>
            </a:br>
            <a:r>
              <a:rPr lang="en-US" b="1" i="1" dirty="0" smtClean="0">
                <a:solidFill>
                  <a:schemeClr val="bg1"/>
                </a:solidFill>
              </a:rPr>
              <a:t>Olivier </a:t>
            </a:r>
            <a:r>
              <a:rPr lang="en-US" b="1" i="1" dirty="0" err="1">
                <a:solidFill>
                  <a:schemeClr val="bg1"/>
                </a:solidFill>
              </a:rPr>
              <a:t>Baudy</a:t>
            </a:r>
            <a:r>
              <a:rPr lang="en-US" b="1" i="1" dirty="0">
                <a:solidFill>
                  <a:schemeClr val="bg1"/>
                </a:solidFill>
              </a:rPr>
              <a:t>, </a:t>
            </a:r>
            <a:r>
              <a:rPr lang="en-US" b="1" i="1" dirty="0">
                <a:solidFill>
                  <a:srgbClr val="FFC000"/>
                </a:solidFill>
              </a:rPr>
              <a:t>Scot </a:t>
            </a:r>
            <a:r>
              <a:rPr lang="en-US" b="1" i="1" dirty="0" smtClean="0">
                <a:solidFill>
                  <a:srgbClr val="FFC000"/>
                </a:solidFill>
              </a:rPr>
              <a:t>du Grand </a:t>
            </a:r>
            <a:r>
              <a:rPr lang="en-US" b="1" i="1" dirty="0" err="1" smtClean="0">
                <a:solidFill>
                  <a:srgbClr val="FFC000"/>
                </a:solidFill>
              </a:rPr>
              <a:t>Rovaltin</a:t>
            </a:r>
            <a:r>
              <a:rPr lang="en-US" b="1" i="1" dirty="0">
                <a:solidFill>
                  <a:srgbClr val="FFC000"/>
                </a:solidFill>
              </a:rPr>
              <a:t>.</a:t>
            </a:r>
            <a:r>
              <a:rPr lang="en-US" i="1" dirty="0">
                <a:solidFill>
                  <a:srgbClr val="FFC000"/>
                </a:solidFill>
              </a:rPr>
              <a:t> </a:t>
            </a:r>
            <a:endParaRPr lang="en-US" i="1" dirty="0" smtClean="0">
              <a:solidFill>
                <a:srgbClr val="FFC000"/>
              </a:solidFill>
            </a:endParaRPr>
          </a:p>
          <a:p>
            <a:endParaRPr lang="fr-FR" b="1" i="1" dirty="0" smtClean="0">
              <a:solidFill>
                <a:schemeClr val="bg1"/>
              </a:solidFill>
            </a:endParaRPr>
          </a:p>
          <a:p>
            <a:endParaRPr lang="fr-FR" b="1" i="1" dirty="0">
              <a:solidFill>
                <a:schemeClr val="bg1"/>
              </a:solidFill>
            </a:endParaRPr>
          </a:p>
          <a:p>
            <a:endParaRPr lang="fr-FR" b="1" i="1" dirty="0" smtClean="0">
              <a:solidFill>
                <a:schemeClr val="bg1"/>
              </a:solidFill>
            </a:endParaRPr>
          </a:p>
          <a:p>
            <a:endParaRPr lang="fr-FR" b="1" i="1" dirty="0" smtClean="0">
              <a:solidFill>
                <a:schemeClr val="bg1"/>
              </a:solidFill>
            </a:endParaRPr>
          </a:p>
          <a:p>
            <a:endParaRPr lang="fr-FR" b="1" i="1" dirty="0">
              <a:solidFill>
                <a:schemeClr val="bg1"/>
              </a:solidFill>
            </a:endParaRPr>
          </a:p>
          <a:p>
            <a:endParaRPr lang="fr-FR" b="1" i="1" dirty="0" smtClean="0">
              <a:solidFill>
                <a:schemeClr val="bg1"/>
              </a:solidFill>
            </a:endParaRPr>
          </a:p>
          <a:p>
            <a:endParaRPr lang="fr-FR" b="1" i="1" dirty="0">
              <a:solidFill>
                <a:schemeClr val="bg1"/>
              </a:solidFill>
            </a:endParaRPr>
          </a:p>
          <a:p>
            <a:endParaRPr lang="fr-FR" b="1" i="1" dirty="0">
              <a:solidFill>
                <a:schemeClr val="bg1"/>
              </a:solidFill>
            </a:endParaRPr>
          </a:p>
          <a:p>
            <a:r>
              <a:rPr lang="fr-FR" b="1" i="1" dirty="0" smtClean="0">
                <a:solidFill>
                  <a:schemeClr val="bg1"/>
                </a:solidFill>
              </a:rPr>
              <a:t>Lisa-Marine </a:t>
            </a:r>
            <a:r>
              <a:rPr lang="fr-FR" b="1" i="1" dirty="0" err="1" smtClean="0">
                <a:solidFill>
                  <a:schemeClr val="bg1"/>
                </a:solidFill>
              </a:rPr>
              <a:t>Caterino</a:t>
            </a:r>
            <a:r>
              <a:rPr lang="fr-FR" b="1" i="1" dirty="0" smtClean="0">
                <a:solidFill>
                  <a:schemeClr val="bg1"/>
                </a:solidFill>
              </a:rPr>
              <a:t>, </a:t>
            </a:r>
            <a:r>
              <a:rPr lang="fr-FR" b="1" i="1" dirty="0" smtClean="0">
                <a:solidFill>
                  <a:srgbClr val="FFC000"/>
                </a:solidFill>
              </a:rPr>
              <a:t>Scot Métropole Savoie. </a:t>
            </a:r>
            <a:endParaRPr lang="en-US" b="1" i="1" dirty="0" smtClean="0">
              <a:solidFill>
                <a:srgbClr val="FFC000"/>
              </a:solidFill>
            </a:endParaRPr>
          </a:p>
          <a:p>
            <a:endParaRPr lang="en-US" i="1" dirty="0" smtClean="0">
              <a:solidFill>
                <a:schemeClr val="bg1"/>
              </a:solidFill>
            </a:endParaRPr>
          </a:p>
          <a:p>
            <a:r>
              <a:rPr lang="fr-FR" dirty="0">
                <a:solidFill>
                  <a:schemeClr val="bg1"/>
                </a:solidFill>
              </a:rPr>
              <a:t/>
            </a:r>
            <a:br>
              <a:rPr lang="fr-FR" dirty="0">
                <a:solidFill>
                  <a:schemeClr val="bg1"/>
                </a:solidFill>
              </a:rPr>
            </a:br>
            <a:r>
              <a:rPr lang="en-US" dirty="0">
                <a:solidFill>
                  <a:schemeClr val="bg1"/>
                </a:solidFill>
              </a:rPr>
              <a:t> </a:t>
            </a:r>
            <a:r>
              <a:rPr lang="fr-FR" dirty="0">
                <a:solidFill>
                  <a:schemeClr val="bg1"/>
                </a:solidFill>
              </a:rPr>
              <a:t/>
            </a:r>
            <a:br>
              <a:rPr lang="fr-FR" dirty="0">
                <a:solidFill>
                  <a:schemeClr val="bg1"/>
                </a:solidFill>
              </a:rPr>
            </a:br>
            <a:r>
              <a:rPr lang="fr-FR" dirty="0">
                <a:solidFill>
                  <a:schemeClr val="bg1"/>
                </a:solidFill>
              </a:rPr>
              <a:t/>
            </a:r>
            <a:br>
              <a:rPr lang="fr-FR" dirty="0">
                <a:solidFill>
                  <a:schemeClr val="bg1"/>
                </a:solidFill>
              </a:rPr>
            </a:br>
            <a:r>
              <a:rPr lang="fr-FR" i="1" dirty="0">
                <a:solidFill>
                  <a:schemeClr val="bg1"/>
                </a:solidFill>
              </a:rPr>
              <a:t> </a:t>
            </a:r>
            <a:r>
              <a:rPr lang="fr-FR" dirty="0">
                <a:solidFill>
                  <a:schemeClr val="bg1"/>
                </a:solidFill>
              </a:rPr>
              <a:t/>
            </a:r>
            <a:br>
              <a:rPr lang="fr-FR" dirty="0">
                <a:solidFill>
                  <a:schemeClr val="bg1"/>
                </a:solidFill>
              </a:rPr>
            </a:br>
            <a:endParaRPr lang="fr-FR" dirty="0">
              <a:solidFill>
                <a:schemeClr val="bg1"/>
              </a:solidFill>
            </a:endParaRPr>
          </a:p>
          <a:p>
            <a:r>
              <a:rPr lang="fr-FR" dirty="0">
                <a:solidFill>
                  <a:schemeClr val="bg1"/>
                </a:solidFill>
              </a:rPr>
              <a:t> </a:t>
            </a:r>
          </a:p>
          <a:p>
            <a:r>
              <a:rPr lang="fr-FR" dirty="0">
                <a:solidFill>
                  <a:schemeClr val="bg1"/>
                </a:solidFill>
              </a:rPr>
              <a:t> </a:t>
            </a:r>
          </a:p>
          <a:p>
            <a:r>
              <a:rPr lang="fr-FR" dirty="0">
                <a:solidFill>
                  <a:schemeClr val="bg1"/>
                </a:solidFill>
              </a:rPr>
              <a:t> </a:t>
            </a:r>
            <a:endParaRPr lang="fr-FR" dirty="0"/>
          </a:p>
        </p:txBody>
      </p:sp>
      <p:pic>
        <p:nvPicPr>
          <p:cNvPr id="4" name="Picture 2" descr="D:\Users\MARYPH\Desktop\logo présentation Agence\Logo Urb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620689"/>
            <a:ext cx="1462656" cy="695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787" y="2654557"/>
            <a:ext cx="3137894" cy="174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http://upload.wikimedia.org/wikipedia/fr/d/dc/Logo_Metropole_Savo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787" y="5186672"/>
            <a:ext cx="3192355"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243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88640"/>
            <a:ext cx="8352928" cy="5139869"/>
          </a:xfrm>
          <a:prstGeom prst="rect">
            <a:avLst/>
          </a:prstGeom>
          <a:noFill/>
        </p:spPr>
        <p:txBody>
          <a:bodyPr wrap="square" rtlCol="0">
            <a:spAutoFit/>
          </a:bodyPr>
          <a:lstStyle/>
          <a:p>
            <a:r>
              <a:rPr lang="fr-FR" dirty="0">
                <a:solidFill>
                  <a:schemeClr val="bg1"/>
                </a:solidFill>
              </a:rPr>
              <a:t/>
            </a:r>
            <a:br>
              <a:rPr lang="fr-FR" dirty="0">
                <a:solidFill>
                  <a:schemeClr val="bg1"/>
                </a:solidFill>
              </a:rPr>
            </a:br>
            <a:r>
              <a:rPr lang="en-US" dirty="0">
                <a:solidFill>
                  <a:srgbClr val="FF9933"/>
                </a:solidFill>
              </a:rPr>
              <a:t> </a:t>
            </a:r>
            <a:r>
              <a:rPr lang="fr-FR" sz="2000" b="1" dirty="0" smtClean="0">
                <a:solidFill>
                  <a:srgbClr val="FF9933"/>
                </a:solidFill>
              </a:rPr>
              <a:t>Temps </a:t>
            </a:r>
            <a:r>
              <a:rPr lang="fr-FR" sz="2000" b="1" dirty="0">
                <a:solidFill>
                  <a:srgbClr val="FF9933"/>
                </a:solidFill>
              </a:rPr>
              <a:t>2</a:t>
            </a:r>
            <a:r>
              <a:rPr lang="fr-FR" sz="2000" b="1" dirty="0" smtClean="0">
                <a:solidFill>
                  <a:srgbClr val="FF9933"/>
                </a:solidFill>
              </a:rPr>
              <a:t> </a:t>
            </a:r>
            <a:r>
              <a:rPr lang="fr-FR" sz="2000" b="1" dirty="0">
                <a:solidFill>
                  <a:schemeClr val="bg1"/>
                </a:solidFill>
              </a:rPr>
              <a:t>: Présentation des </a:t>
            </a:r>
            <a:r>
              <a:rPr lang="fr-FR" sz="2000" b="1" dirty="0" smtClean="0">
                <a:solidFill>
                  <a:schemeClr val="bg1"/>
                </a:solidFill>
              </a:rPr>
              <a:t>politiques cadres </a:t>
            </a:r>
            <a:r>
              <a:rPr lang="fr-FR" sz="2000" b="1" dirty="0">
                <a:solidFill>
                  <a:schemeClr val="bg1"/>
                </a:solidFill>
              </a:rPr>
              <a:t>et de la stratégie </a:t>
            </a:r>
            <a:r>
              <a:rPr lang="fr-FR" sz="2000" b="1" dirty="0" smtClean="0">
                <a:solidFill>
                  <a:schemeClr val="bg1"/>
                </a:solidFill>
              </a:rPr>
              <a:t>régionale. </a:t>
            </a:r>
            <a:r>
              <a:rPr lang="fr-FR" dirty="0">
                <a:solidFill>
                  <a:schemeClr val="bg1"/>
                </a:solidFill>
              </a:rPr>
              <a:t/>
            </a:r>
            <a:br>
              <a:rPr lang="fr-FR" dirty="0">
                <a:solidFill>
                  <a:schemeClr val="bg1"/>
                </a:solidFill>
              </a:rPr>
            </a:br>
            <a:r>
              <a:rPr lang="fr-FR" dirty="0">
                <a:solidFill>
                  <a:schemeClr val="bg1"/>
                </a:solidFill>
              </a:rPr>
              <a:t> </a:t>
            </a:r>
            <a:br>
              <a:rPr lang="fr-FR" dirty="0">
                <a:solidFill>
                  <a:schemeClr val="bg1"/>
                </a:solidFill>
              </a:rPr>
            </a:br>
            <a:endParaRPr lang="fr-FR" dirty="0" smtClean="0">
              <a:solidFill>
                <a:schemeClr val="bg1"/>
              </a:solidFill>
            </a:endParaRPr>
          </a:p>
          <a:p>
            <a:endParaRPr lang="fr-FR" b="1" i="1" dirty="0">
              <a:solidFill>
                <a:schemeClr val="bg1"/>
              </a:solidFill>
            </a:endParaRPr>
          </a:p>
          <a:p>
            <a:r>
              <a:rPr lang="fr-FR" b="1" i="1" dirty="0" smtClean="0">
                <a:solidFill>
                  <a:schemeClr val="bg1"/>
                </a:solidFill>
              </a:rPr>
              <a:t>Evelyne </a:t>
            </a:r>
            <a:r>
              <a:rPr lang="fr-FR" b="1" i="1" dirty="0">
                <a:solidFill>
                  <a:schemeClr val="bg1"/>
                </a:solidFill>
              </a:rPr>
              <a:t>Bernard </a:t>
            </a:r>
            <a:r>
              <a:rPr lang="fr-FR" b="1" i="1" dirty="0" err="1" smtClean="0">
                <a:solidFill>
                  <a:srgbClr val="FF9933"/>
                </a:solidFill>
              </a:rPr>
              <a:t>Dréal</a:t>
            </a:r>
            <a:r>
              <a:rPr lang="fr-FR" i="1" dirty="0" smtClean="0">
                <a:solidFill>
                  <a:srgbClr val="FF9933"/>
                </a:solidFill>
              </a:rPr>
              <a:t>. </a:t>
            </a:r>
            <a:r>
              <a:rPr lang="fr-FR" dirty="0">
                <a:solidFill>
                  <a:schemeClr val="bg1"/>
                </a:solidFill>
              </a:rPr>
              <a:t/>
            </a:r>
            <a:br>
              <a:rPr lang="fr-FR" dirty="0">
                <a:solidFill>
                  <a:schemeClr val="bg1"/>
                </a:solidFill>
              </a:rPr>
            </a:br>
            <a:r>
              <a:rPr lang="fr-FR" dirty="0">
                <a:solidFill>
                  <a:schemeClr val="bg1"/>
                </a:solidFill>
              </a:rPr>
              <a:t> </a:t>
            </a:r>
            <a:endParaRPr lang="fr-FR" dirty="0" smtClean="0">
              <a:solidFill>
                <a:schemeClr val="bg1"/>
              </a:solidFill>
            </a:endParaRPr>
          </a:p>
          <a:p>
            <a:endParaRPr lang="fr-FR" i="1" dirty="0" smtClean="0">
              <a:solidFill>
                <a:schemeClr val="bg1"/>
              </a:solidFill>
            </a:endParaRPr>
          </a:p>
          <a:p>
            <a:endParaRPr lang="fr-FR" i="1" dirty="0">
              <a:solidFill>
                <a:schemeClr val="bg1"/>
              </a:solidFill>
            </a:endParaRPr>
          </a:p>
          <a:p>
            <a:endParaRPr lang="fr-FR" i="1" dirty="0" smtClean="0">
              <a:solidFill>
                <a:schemeClr val="bg1"/>
              </a:solidFill>
            </a:endParaRPr>
          </a:p>
          <a:p>
            <a:endParaRPr lang="fr-FR" i="1" dirty="0">
              <a:solidFill>
                <a:schemeClr val="bg1"/>
              </a:solidFill>
            </a:endParaRPr>
          </a:p>
          <a:p>
            <a:endParaRPr lang="fr-FR" i="1" dirty="0" smtClean="0">
              <a:solidFill>
                <a:schemeClr val="bg1"/>
              </a:solidFill>
            </a:endParaRPr>
          </a:p>
          <a:p>
            <a:endParaRPr lang="fr-FR" i="1" dirty="0">
              <a:solidFill>
                <a:schemeClr val="bg1"/>
              </a:solidFill>
            </a:endParaRPr>
          </a:p>
          <a:p>
            <a:endParaRPr lang="fr-FR" i="1" dirty="0">
              <a:solidFill>
                <a:schemeClr val="bg1"/>
              </a:solidFill>
            </a:endParaRPr>
          </a:p>
          <a:p>
            <a:r>
              <a:rPr lang="fr-FR" sz="1000" dirty="0">
                <a:solidFill>
                  <a:schemeClr val="bg1"/>
                </a:solidFill>
              </a:rPr>
              <a:t/>
            </a:r>
            <a:br>
              <a:rPr lang="fr-FR" sz="1000" dirty="0">
                <a:solidFill>
                  <a:schemeClr val="bg1"/>
                </a:solidFill>
              </a:rPr>
            </a:br>
            <a:r>
              <a:rPr lang="fr-FR" sz="1000" dirty="0">
                <a:solidFill>
                  <a:schemeClr val="bg1"/>
                </a:solidFill>
              </a:rPr>
              <a:t/>
            </a:r>
            <a:br>
              <a:rPr lang="fr-FR" sz="1000" dirty="0">
                <a:solidFill>
                  <a:schemeClr val="bg1"/>
                </a:solidFill>
              </a:rPr>
            </a:br>
            <a:r>
              <a:rPr lang="fr-FR" i="1" dirty="0">
                <a:solidFill>
                  <a:schemeClr val="bg1"/>
                </a:solidFill>
              </a:rPr>
              <a:t> </a:t>
            </a:r>
            <a:endParaRPr lang="fr-FR" dirty="0">
              <a:solidFill>
                <a:schemeClr val="bg1"/>
              </a:solidFill>
            </a:endParaRPr>
          </a:p>
          <a:p>
            <a:r>
              <a:rPr lang="fr-FR" dirty="0">
                <a:solidFill>
                  <a:schemeClr val="bg1"/>
                </a:solidFill>
              </a:rPr>
              <a:t> </a:t>
            </a:r>
          </a:p>
          <a:p>
            <a:r>
              <a:rPr lang="fr-FR" dirty="0">
                <a:solidFill>
                  <a:schemeClr val="bg1"/>
                </a:solidFill>
              </a:rPr>
              <a:t> </a:t>
            </a: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29" y="3789040"/>
            <a:ext cx="5265428" cy="205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www.assises-eedd.org/files/Pages/Images/Dreal%20RhoneAlpes%20H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244" y="1052736"/>
            <a:ext cx="696206" cy="8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264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496944" cy="5232202"/>
          </a:xfrm>
          <a:prstGeom prst="rect">
            <a:avLst/>
          </a:prstGeom>
        </p:spPr>
        <p:txBody>
          <a:bodyPr wrap="square">
            <a:spAutoFit/>
          </a:bodyPr>
          <a:lstStyle/>
          <a:p>
            <a:r>
              <a:rPr lang="fr-FR" dirty="0">
                <a:solidFill>
                  <a:schemeClr val="bg1"/>
                </a:solidFill>
              </a:rPr>
              <a:t/>
            </a:r>
            <a:br>
              <a:rPr lang="fr-FR" dirty="0">
                <a:solidFill>
                  <a:schemeClr val="bg1"/>
                </a:solidFill>
              </a:rPr>
            </a:br>
            <a:r>
              <a:rPr lang="fr-FR" b="1" dirty="0">
                <a:solidFill>
                  <a:srgbClr val="FF9933"/>
                </a:solidFill>
              </a:rPr>
              <a:t>Temps  3 </a:t>
            </a:r>
            <a:r>
              <a:rPr lang="fr-FR" b="1" dirty="0">
                <a:solidFill>
                  <a:schemeClr val="bg1"/>
                </a:solidFill>
              </a:rPr>
              <a:t>: Les outils pour mesurer les émissions actuelles et futures de son </a:t>
            </a:r>
            <a:r>
              <a:rPr lang="fr-FR" b="1" dirty="0" smtClean="0">
                <a:solidFill>
                  <a:schemeClr val="bg1"/>
                </a:solidFill>
              </a:rPr>
              <a:t>territoire. </a:t>
            </a:r>
            <a:r>
              <a:rPr lang="fr-FR" sz="1400" dirty="0">
                <a:solidFill>
                  <a:schemeClr val="bg1"/>
                </a:solidFill>
              </a:rPr>
              <a:t/>
            </a:r>
            <a:br>
              <a:rPr lang="fr-FR" sz="1400" dirty="0">
                <a:solidFill>
                  <a:schemeClr val="bg1"/>
                </a:solidFill>
              </a:rPr>
            </a:br>
            <a:r>
              <a:rPr lang="fr-FR" sz="1400" dirty="0">
                <a:solidFill>
                  <a:schemeClr val="bg1"/>
                </a:solidFill>
              </a:rPr>
              <a:t> </a:t>
            </a:r>
            <a:br>
              <a:rPr lang="fr-FR" sz="1400" dirty="0">
                <a:solidFill>
                  <a:schemeClr val="bg1"/>
                </a:solidFill>
              </a:rPr>
            </a:br>
            <a:r>
              <a:rPr lang="fr-FR" b="1" i="1" dirty="0">
                <a:solidFill>
                  <a:schemeClr val="bg1"/>
                </a:solidFill>
              </a:rPr>
              <a:t>Laurent </a:t>
            </a:r>
            <a:r>
              <a:rPr lang="fr-FR" b="1" i="1" dirty="0" err="1">
                <a:solidFill>
                  <a:schemeClr val="bg1"/>
                </a:solidFill>
              </a:rPr>
              <a:t>Drillon</a:t>
            </a:r>
            <a:r>
              <a:rPr lang="fr-FR" b="1" i="1" dirty="0">
                <a:solidFill>
                  <a:schemeClr val="bg1"/>
                </a:solidFill>
              </a:rPr>
              <a:t>, </a:t>
            </a:r>
            <a:r>
              <a:rPr lang="fr-FR" b="1" i="1" dirty="0">
                <a:solidFill>
                  <a:srgbClr val="FFC000"/>
                </a:solidFill>
              </a:rPr>
              <a:t>Scot Sud Loire. </a:t>
            </a:r>
            <a:r>
              <a:rPr lang="fr-FR" sz="1400" b="1" i="1" dirty="0">
                <a:solidFill>
                  <a:schemeClr val="bg1"/>
                </a:solidFill>
              </a:rPr>
              <a:t>(10 mn). </a:t>
            </a:r>
          </a:p>
          <a:p>
            <a:endParaRPr lang="fr-FR" sz="1400" b="1" i="1" dirty="0">
              <a:solidFill>
                <a:schemeClr val="bg1"/>
              </a:solidFill>
            </a:endParaRPr>
          </a:p>
          <a:p>
            <a:endParaRPr lang="fr-FR" dirty="0">
              <a:solidFill>
                <a:schemeClr val="bg1"/>
              </a:solidFill>
            </a:endParaRPr>
          </a:p>
          <a:p>
            <a:endParaRPr lang="fr-FR" dirty="0" smtClean="0">
              <a:solidFill>
                <a:schemeClr val="bg1"/>
              </a:solidFill>
            </a:endParaRPr>
          </a:p>
          <a:p>
            <a:endParaRPr lang="fr-FR" dirty="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a:solidFill>
                <a:schemeClr val="bg1"/>
              </a:solidFill>
            </a:endParaRPr>
          </a:p>
          <a:p>
            <a:endParaRPr lang="fr-FR" dirty="0">
              <a:solidFill>
                <a:schemeClr val="bg1"/>
              </a:solidFill>
            </a:endParaRPr>
          </a:p>
          <a:p>
            <a:endParaRPr lang="fr-FR" dirty="0" smtClean="0">
              <a:solidFill>
                <a:schemeClr val="bg1"/>
              </a:solidFill>
            </a:endParaRPr>
          </a:p>
          <a:p>
            <a:r>
              <a:rPr lang="fr-FR" dirty="0" smtClean="0">
                <a:solidFill>
                  <a:schemeClr val="bg1"/>
                </a:solidFill>
              </a:rPr>
              <a:t>Présence </a:t>
            </a:r>
            <a:r>
              <a:rPr lang="fr-FR" dirty="0">
                <a:solidFill>
                  <a:schemeClr val="bg1"/>
                </a:solidFill>
              </a:rPr>
              <a:t>de l’ADEME </a:t>
            </a:r>
            <a:r>
              <a:rPr lang="fr-FR" dirty="0" smtClean="0">
                <a:solidFill>
                  <a:schemeClr val="bg1"/>
                </a:solidFill>
              </a:rPr>
              <a:t>(Jean-Paul George) et de l’ALEC 42 (Arnaud Le Cam) </a:t>
            </a:r>
          </a:p>
          <a:p>
            <a:endParaRPr lang="fr-FR" dirty="0">
              <a:solidFill>
                <a:schemeClr val="bg1"/>
              </a:solidFill>
            </a:endParaRPr>
          </a:p>
          <a:p>
            <a:endParaRPr lang="fr-FR" dirty="0" smtClean="0">
              <a:solidFill>
                <a:schemeClr val="bg1"/>
              </a:solidFill>
            </a:endParaRPr>
          </a:p>
          <a:p>
            <a:endParaRPr lang="fr-FR" dirty="0">
              <a:solidFill>
                <a:schemeClr val="bg1"/>
              </a:solidFill>
            </a:endParaRPr>
          </a:p>
          <a:p>
            <a:endParaRPr lang="fr-FR" dirty="0" smtClean="0">
              <a:solidFill>
                <a:schemeClr val="bg1"/>
              </a:solidFill>
            </a:endParaRPr>
          </a:p>
          <a:p>
            <a:endParaRPr lang="fr-FR" dirty="0">
              <a:solidFill>
                <a:schemeClr val="bg1"/>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005064"/>
            <a:ext cx="1054224" cy="101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004951"/>
            <a:ext cx="1899565" cy="1018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457" y="4004950"/>
            <a:ext cx="933442" cy="106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686" y="4005064"/>
            <a:ext cx="1550095" cy="106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72" y="1628800"/>
            <a:ext cx="2543944" cy="170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53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88640"/>
            <a:ext cx="8640960" cy="369332"/>
          </a:xfrm>
          <a:prstGeom prst="rect">
            <a:avLst/>
          </a:prstGeom>
          <a:noFill/>
        </p:spPr>
        <p:txBody>
          <a:bodyPr wrap="square" rtlCol="0">
            <a:spAutoFit/>
          </a:bodyPr>
          <a:lstStyle/>
          <a:p>
            <a:r>
              <a:rPr lang="fr-FR" dirty="0">
                <a:solidFill>
                  <a:schemeClr val="bg1"/>
                </a:solidFill>
              </a:rPr>
              <a:t> </a:t>
            </a:r>
            <a:endParaRPr lang="fr-FR" dirty="0"/>
          </a:p>
        </p:txBody>
      </p:sp>
      <p:sp>
        <p:nvSpPr>
          <p:cNvPr id="2" name="Rectangle 1"/>
          <p:cNvSpPr/>
          <p:nvPr/>
        </p:nvSpPr>
        <p:spPr>
          <a:xfrm>
            <a:off x="2411760" y="980728"/>
            <a:ext cx="6336704" cy="3046988"/>
          </a:xfrm>
          <a:prstGeom prst="rect">
            <a:avLst/>
          </a:prstGeom>
        </p:spPr>
        <p:txBody>
          <a:bodyPr wrap="square">
            <a:spAutoFit/>
          </a:bodyPr>
          <a:lstStyle/>
          <a:p>
            <a:endParaRPr lang="fr-FR" sz="2400" dirty="0" smtClean="0">
              <a:solidFill>
                <a:schemeClr val="bg1"/>
              </a:solidFill>
            </a:endParaRPr>
          </a:p>
          <a:p>
            <a:r>
              <a:rPr lang="fr-FR" sz="2400" dirty="0" smtClean="0">
                <a:solidFill>
                  <a:schemeClr val="bg1"/>
                </a:solidFill>
              </a:rPr>
              <a:t>Le </a:t>
            </a:r>
            <a:r>
              <a:rPr lang="fr-FR" sz="2400" dirty="0" err="1">
                <a:solidFill>
                  <a:schemeClr val="bg1"/>
                </a:solidFill>
              </a:rPr>
              <a:t>SCoT</a:t>
            </a:r>
            <a:r>
              <a:rPr lang="fr-FR" sz="2400" dirty="0">
                <a:solidFill>
                  <a:schemeClr val="bg1"/>
                </a:solidFill>
              </a:rPr>
              <a:t>  </a:t>
            </a:r>
            <a:r>
              <a:rPr lang="fr-FR" sz="2400" dirty="0" smtClean="0">
                <a:solidFill>
                  <a:schemeClr val="bg1"/>
                </a:solidFill>
              </a:rPr>
              <a:t>plus</a:t>
            </a:r>
            <a:r>
              <a:rPr lang="fr-FR" sz="2400" dirty="0" smtClean="0">
                <a:solidFill>
                  <a:srgbClr val="FF0000"/>
                </a:solidFill>
              </a:rPr>
              <a:t> </a:t>
            </a:r>
            <a:r>
              <a:rPr lang="fr-FR" sz="2400" dirty="0" smtClean="0">
                <a:solidFill>
                  <a:srgbClr val="FF0000"/>
                </a:solidFill>
              </a:rPr>
              <a:t>intégrateur. </a:t>
            </a:r>
            <a:endParaRPr lang="fr-FR" sz="2400" dirty="0">
              <a:solidFill>
                <a:schemeClr val="bg1"/>
              </a:solidFill>
            </a:endParaRPr>
          </a:p>
          <a:p>
            <a:endParaRPr lang="fr-FR" dirty="0">
              <a:solidFill>
                <a:schemeClr val="bg1"/>
              </a:solidFill>
            </a:endParaRPr>
          </a:p>
          <a:p>
            <a:r>
              <a:rPr lang="fr-FR" dirty="0" smtClean="0">
                <a:solidFill>
                  <a:schemeClr val="bg1"/>
                </a:solidFill>
              </a:rPr>
              <a:t>L’article </a:t>
            </a:r>
            <a:r>
              <a:rPr lang="fr-FR" dirty="0">
                <a:solidFill>
                  <a:schemeClr val="bg1"/>
                </a:solidFill>
              </a:rPr>
              <a:t>L. 121-1 </a:t>
            </a:r>
            <a:r>
              <a:rPr lang="fr-FR" dirty="0" smtClean="0">
                <a:solidFill>
                  <a:schemeClr val="bg1"/>
                </a:solidFill>
              </a:rPr>
              <a:t>(modifié </a:t>
            </a:r>
            <a:r>
              <a:rPr lang="fr-FR" dirty="0">
                <a:solidFill>
                  <a:schemeClr val="bg1"/>
                </a:solidFill>
              </a:rPr>
              <a:t>par le </a:t>
            </a:r>
            <a:r>
              <a:rPr lang="fr-FR" dirty="0" smtClean="0">
                <a:solidFill>
                  <a:schemeClr val="bg1"/>
                </a:solidFill>
              </a:rPr>
              <a:t>Grenelle), impose </a:t>
            </a:r>
            <a:r>
              <a:rPr lang="fr-FR" dirty="0">
                <a:solidFill>
                  <a:schemeClr val="bg1"/>
                </a:solidFill>
              </a:rPr>
              <a:t>au SCOT de </a:t>
            </a:r>
            <a:r>
              <a:rPr lang="fr-FR" u="sng" dirty="0">
                <a:solidFill>
                  <a:schemeClr val="bg1"/>
                </a:solidFill>
              </a:rPr>
              <a:t>déterminer les conditions permettant d’assurer </a:t>
            </a:r>
            <a:r>
              <a:rPr lang="fr-FR" dirty="0" smtClean="0">
                <a:solidFill>
                  <a:schemeClr val="bg1"/>
                </a:solidFill>
              </a:rPr>
              <a:t> :</a:t>
            </a:r>
          </a:p>
          <a:p>
            <a:endParaRPr lang="fr-FR" b="1" dirty="0">
              <a:solidFill>
                <a:schemeClr val="bg1"/>
              </a:solidFill>
            </a:endParaRPr>
          </a:p>
          <a:p>
            <a:pPr marL="285750" indent="-285750">
              <a:buFontTx/>
              <a:buChar char="-"/>
            </a:pPr>
            <a:r>
              <a:rPr lang="fr-FR" dirty="0" smtClean="0">
                <a:solidFill>
                  <a:schemeClr val="bg1"/>
                </a:solidFill>
              </a:rPr>
              <a:t>l’amélioration </a:t>
            </a:r>
            <a:r>
              <a:rPr lang="fr-FR" dirty="0">
                <a:solidFill>
                  <a:schemeClr val="bg1"/>
                </a:solidFill>
              </a:rPr>
              <a:t>des performances </a:t>
            </a:r>
            <a:r>
              <a:rPr lang="fr-FR" dirty="0" smtClean="0">
                <a:solidFill>
                  <a:schemeClr val="bg1"/>
                </a:solidFill>
              </a:rPr>
              <a:t>énergétiques, </a:t>
            </a:r>
          </a:p>
          <a:p>
            <a:pPr marL="285750" indent="-285750">
              <a:buFontTx/>
              <a:buChar char="-"/>
            </a:pPr>
            <a:r>
              <a:rPr lang="fr-FR" dirty="0">
                <a:solidFill>
                  <a:schemeClr val="bg1"/>
                </a:solidFill>
              </a:rPr>
              <a:t>l</a:t>
            </a:r>
            <a:r>
              <a:rPr lang="fr-FR" dirty="0" smtClean="0">
                <a:solidFill>
                  <a:schemeClr val="bg1"/>
                </a:solidFill>
              </a:rPr>
              <a:t>a </a:t>
            </a:r>
            <a:r>
              <a:rPr lang="fr-FR" dirty="0">
                <a:solidFill>
                  <a:schemeClr val="bg1"/>
                </a:solidFill>
              </a:rPr>
              <a:t>réduction des émissions de gaz à effet de serre, </a:t>
            </a:r>
            <a:endParaRPr lang="fr-FR" dirty="0" smtClean="0">
              <a:solidFill>
                <a:schemeClr val="bg1"/>
              </a:solidFill>
            </a:endParaRPr>
          </a:p>
          <a:p>
            <a:pPr marL="285750" indent="-285750">
              <a:buFontTx/>
              <a:buChar char="-"/>
            </a:pPr>
            <a:r>
              <a:rPr lang="fr-FR" dirty="0">
                <a:solidFill>
                  <a:schemeClr val="bg1"/>
                </a:solidFill>
              </a:rPr>
              <a:t>l</a:t>
            </a:r>
            <a:r>
              <a:rPr lang="fr-FR" dirty="0" smtClean="0">
                <a:solidFill>
                  <a:schemeClr val="bg1"/>
                </a:solidFill>
              </a:rPr>
              <a:t>a </a:t>
            </a:r>
            <a:r>
              <a:rPr lang="fr-FR" dirty="0">
                <a:solidFill>
                  <a:schemeClr val="bg1"/>
                </a:solidFill>
              </a:rPr>
              <a:t>maîtrise de </a:t>
            </a:r>
            <a:r>
              <a:rPr lang="fr-FR" dirty="0" smtClean="0">
                <a:solidFill>
                  <a:schemeClr val="bg1"/>
                </a:solidFill>
              </a:rPr>
              <a:t>l'énergie,</a:t>
            </a:r>
          </a:p>
          <a:p>
            <a:pPr marL="285750" indent="-285750">
              <a:buFontTx/>
              <a:buChar char="-"/>
            </a:pPr>
            <a:r>
              <a:rPr lang="fr-FR" dirty="0" smtClean="0">
                <a:solidFill>
                  <a:schemeClr val="bg1"/>
                </a:solidFill>
              </a:rPr>
              <a:t>la </a:t>
            </a:r>
            <a:r>
              <a:rPr lang="fr-FR" dirty="0">
                <a:solidFill>
                  <a:schemeClr val="bg1"/>
                </a:solidFill>
              </a:rPr>
              <a:t>production énergétique à partir de sources </a:t>
            </a:r>
            <a:r>
              <a:rPr lang="fr-FR" dirty="0" smtClean="0">
                <a:solidFill>
                  <a:schemeClr val="bg1"/>
                </a:solidFill>
              </a:rPr>
              <a:t>renouvelables.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504"/>
            <a:ext cx="1317491" cy="287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95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88640"/>
            <a:ext cx="8640960" cy="369332"/>
          </a:xfrm>
          <a:prstGeom prst="rect">
            <a:avLst/>
          </a:prstGeom>
          <a:noFill/>
        </p:spPr>
        <p:txBody>
          <a:bodyPr wrap="square" rtlCol="0">
            <a:spAutoFit/>
          </a:bodyPr>
          <a:lstStyle/>
          <a:p>
            <a:r>
              <a:rPr lang="fr-FR" dirty="0">
                <a:solidFill>
                  <a:schemeClr val="bg1"/>
                </a:solidFill>
              </a:rPr>
              <a:t> </a:t>
            </a:r>
            <a:endParaRPr lang="fr-FR" dirty="0"/>
          </a:p>
        </p:txBody>
      </p:sp>
      <p:sp>
        <p:nvSpPr>
          <p:cNvPr id="2" name="Rectangle 1"/>
          <p:cNvSpPr/>
          <p:nvPr/>
        </p:nvSpPr>
        <p:spPr>
          <a:xfrm>
            <a:off x="2059856" y="126504"/>
            <a:ext cx="6904631" cy="4955203"/>
          </a:xfrm>
          <a:prstGeom prst="rect">
            <a:avLst/>
          </a:prstGeom>
        </p:spPr>
        <p:txBody>
          <a:bodyPr wrap="square">
            <a:spAutoFit/>
          </a:bodyPr>
          <a:lstStyle/>
          <a:p>
            <a:r>
              <a:rPr lang="fr-FR" sz="2800" dirty="0">
                <a:solidFill>
                  <a:schemeClr val="bg1"/>
                </a:solidFill>
              </a:rPr>
              <a:t>Le Scot a un rôle important mais non exclusif à jouer dans </a:t>
            </a:r>
            <a:r>
              <a:rPr lang="fr-FR" sz="2800" dirty="0" smtClean="0">
                <a:solidFill>
                  <a:schemeClr val="bg1"/>
                </a:solidFill>
              </a:rPr>
              <a:t>le domaine de l’énergie. </a:t>
            </a:r>
          </a:p>
          <a:p>
            <a:endParaRPr lang="fr-FR" sz="2000" dirty="0">
              <a:solidFill>
                <a:schemeClr val="bg1"/>
              </a:solidFill>
            </a:endParaRPr>
          </a:p>
          <a:p>
            <a:r>
              <a:rPr lang="fr-FR" sz="2000" dirty="0" smtClean="0">
                <a:solidFill>
                  <a:schemeClr val="bg1"/>
                </a:solidFill>
              </a:rPr>
              <a:t>Il </a:t>
            </a:r>
            <a:r>
              <a:rPr lang="fr-FR" sz="2000" dirty="0">
                <a:solidFill>
                  <a:schemeClr val="bg1"/>
                </a:solidFill>
              </a:rPr>
              <a:t>est essentiel qu’il </a:t>
            </a:r>
            <a:r>
              <a:rPr lang="fr-FR" sz="2000" dirty="0" smtClean="0">
                <a:solidFill>
                  <a:schemeClr val="bg1"/>
                </a:solidFill>
              </a:rPr>
              <a:t>« épuise » </a:t>
            </a:r>
            <a:r>
              <a:rPr lang="fr-FR" sz="2000" dirty="0">
                <a:solidFill>
                  <a:schemeClr val="bg1"/>
                </a:solidFill>
              </a:rPr>
              <a:t>toutes ses possibilités d’action </a:t>
            </a:r>
            <a:r>
              <a:rPr lang="fr-FR" sz="2000" dirty="0" smtClean="0">
                <a:solidFill>
                  <a:schemeClr val="bg1"/>
                </a:solidFill>
              </a:rPr>
              <a:t>: </a:t>
            </a:r>
            <a:r>
              <a:rPr lang="fr-FR" sz="2000" dirty="0" smtClean="0">
                <a:solidFill>
                  <a:schemeClr val="bg1"/>
                </a:solidFill>
              </a:rPr>
              <a:t>mesurer, expliquer, orienter …  (à </a:t>
            </a:r>
            <a:r>
              <a:rPr lang="fr-FR" sz="2000" dirty="0">
                <a:solidFill>
                  <a:schemeClr val="bg1"/>
                </a:solidFill>
              </a:rPr>
              <a:t>travers son RP, son PADD et son DOO). </a:t>
            </a:r>
            <a:endParaRPr lang="fr-FR" sz="2000" dirty="0" smtClean="0">
              <a:solidFill>
                <a:schemeClr val="bg1"/>
              </a:solidFill>
            </a:endParaRPr>
          </a:p>
          <a:p>
            <a:endParaRPr lang="fr-FR" sz="2000" dirty="0">
              <a:solidFill>
                <a:schemeClr val="bg1"/>
              </a:solidFill>
            </a:endParaRPr>
          </a:p>
          <a:p>
            <a:r>
              <a:rPr lang="fr-FR" sz="2000" dirty="0" smtClean="0">
                <a:solidFill>
                  <a:schemeClr val="bg1"/>
                </a:solidFill>
              </a:rPr>
              <a:t>C’est </a:t>
            </a:r>
            <a:r>
              <a:rPr lang="fr-FR" sz="2000" dirty="0">
                <a:solidFill>
                  <a:schemeClr val="bg1"/>
                </a:solidFill>
              </a:rPr>
              <a:t>une maille pertinente de déclinaison de la transition énergétique portée par les SRCAE, les </a:t>
            </a:r>
            <a:r>
              <a:rPr lang="fr-FR" sz="2000" dirty="0" smtClean="0">
                <a:solidFill>
                  <a:schemeClr val="bg1"/>
                </a:solidFill>
              </a:rPr>
              <a:t>TEPOS (</a:t>
            </a:r>
            <a:r>
              <a:rPr lang="fr-FR" sz="2000" dirty="0" err="1" smtClean="0">
                <a:solidFill>
                  <a:schemeClr val="bg1"/>
                </a:solidFill>
              </a:rPr>
              <a:t>Rovaltin</a:t>
            </a:r>
            <a:r>
              <a:rPr lang="fr-FR" sz="2000" dirty="0" smtClean="0">
                <a:solidFill>
                  <a:schemeClr val="bg1"/>
                </a:solidFill>
              </a:rPr>
              <a:t>, Nord-Isère) </a:t>
            </a:r>
            <a:r>
              <a:rPr lang="fr-FR" sz="2000" dirty="0">
                <a:solidFill>
                  <a:schemeClr val="bg1"/>
                </a:solidFill>
              </a:rPr>
              <a:t>…</a:t>
            </a:r>
          </a:p>
          <a:p>
            <a:endParaRPr lang="fr-FR" sz="2000" dirty="0" smtClean="0">
              <a:solidFill>
                <a:schemeClr val="bg1"/>
              </a:solidFill>
            </a:endParaRPr>
          </a:p>
          <a:p>
            <a:r>
              <a:rPr lang="fr-FR" sz="2000" dirty="0">
                <a:solidFill>
                  <a:schemeClr val="bg1"/>
                </a:solidFill>
              </a:rPr>
              <a:t>M</a:t>
            </a:r>
            <a:r>
              <a:rPr lang="fr-FR" sz="2000" dirty="0" smtClean="0">
                <a:solidFill>
                  <a:schemeClr val="bg1"/>
                </a:solidFill>
              </a:rPr>
              <a:t>ais les </a:t>
            </a:r>
            <a:r>
              <a:rPr lang="fr-FR" sz="2000" dirty="0">
                <a:solidFill>
                  <a:schemeClr val="bg1"/>
                </a:solidFill>
              </a:rPr>
              <a:t>territoires et (les moyens) ne sont pas les mêmes partout. </a:t>
            </a:r>
          </a:p>
          <a:p>
            <a:r>
              <a:rPr lang="fr-FR" sz="2000" i="1" dirty="0">
                <a:solidFill>
                  <a:schemeClr val="bg1"/>
                </a:solidFill>
              </a:rPr>
              <a:t> </a:t>
            </a:r>
          </a:p>
          <a:p>
            <a:endParaRPr lang="fr-FR" sz="2000" b="1" i="1" dirty="0">
              <a:solidFill>
                <a:schemeClr val="bg1"/>
              </a:solidFill>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504"/>
            <a:ext cx="1317491" cy="287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43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88640"/>
            <a:ext cx="8640960" cy="369332"/>
          </a:xfrm>
          <a:prstGeom prst="rect">
            <a:avLst/>
          </a:prstGeom>
          <a:noFill/>
        </p:spPr>
        <p:txBody>
          <a:bodyPr wrap="square" rtlCol="0">
            <a:spAutoFit/>
          </a:bodyPr>
          <a:lstStyle/>
          <a:p>
            <a:r>
              <a:rPr lang="fr-FR" dirty="0">
                <a:solidFill>
                  <a:schemeClr val="bg1"/>
                </a:solidFill>
              </a:rPr>
              <a:t> </a:t>
            </a:r>
            <a:endParaRPr lang="fr-FR" dirty="0"/>
          </a:p>
        </p:txBody>
      </p:sp>
      <p:pic>
        <p:nvPicPr>
          <p:cNvPr id="5" name="Picture 2"/>
          <p:cNvPicPr>
            <a:picLocks noChangeAspect="1" noChangeArrowheads="1"/>
          </p:cNvPicPr>
          <p:nvPr/>
        </p:nvPicPr>
        <p:blipFill>
          <a:blip r:embed="rId2" cstate="screen"/>
          <a:srcRect/>
          <a:stretch>
            <a:fillRect/>
          </a:stretch>
        </p:blipFill>
        <p:spPr bwMode="auto">
          <a:xfrm>
            <a:off x="251520" y="109281"/>
            <a:ext cx="5997357" cy="6336704"/>
          </a:xfrm>
          <a:prstGeom prst="rect">
            <a:avLst/>
          </a:prstGeom>
          <a:noFill/>
          <a:ln w="9525">
            <a:noFill/>
            <a:miter lim="800000"/>
            <a:headEnd/>
            <a:tailEnd/>
          </a:ln>
        </p:spPr>
      </p:pic>
      <p:sp>
        <p:nvSpPr>
          <p:cNvPr id="6" name="Rectangle 5"/>
          <p:cNvSpPr/>
          <p:nvPr/>
        </p:nvSpPr>
        <p:spPr>
          <a:xfrm>
            <a:off x="6516216" y="188640"/>
            <a:ext cx="2627784" cy="6001643"/>
          </a:xfrm>
          <a:prstGeom prst="rect">
            <a:avLst/>
          </a:prstGeom>
        </p:spPr>
        <p:txBody>
          <a:bodyPr wrap="square">
            <a:spAutoFit/>
          </a:bodyPr>
          <a:lstStyle/>
          <a:p>
            <a:r>
              <a:rPr lang="fr-FR" sz="2400" dirty="0" smtClean="0">
                <a:solidFill>
                  <a:schemeClr val="bg1"/>
                </a:solidFill>
              </a:rPr>
              <a:t>Bien sûr, tous les leviers influant l’organisation territoriale vont compter … parmi lesquels comptent :</a:t>
            </a:r>
          </a:p>
          <a:p>
            <a:endParaRPr lang="fr-FR" sz="2400" dirty="0" smtClean="0">
              <a:solidFill>
                <a:schemeClr val="bg1"/>
              </a:solidFill>
            </a:endParaRPr>
          </a:p>
          <a:p>
            <a:r>
              <a:rPr lang="fr-FR" sz="2400" dirty="0" smtClean="0">
                <a:solidFill>
                  <a:schemeClr val="bg1"/>
                </a:solidFill>
              </a:rPr>
              <a:t>- </a:t>
            </a:r>
            <a:r>
              <a:rPr lang="fr-FR" sz="2400" dirty="0" smtClean="0">
                <a:solidFill>
                  <a:schemeClr val="bg1"/>
                </a:solidFill>
              </a:rPr>
              <a:t>les </a:t>
            </a:r>
            <a:r>
              <a:rPr lang="fr-FR" sz="2400" dirty="0">
                <a:solidFill>
                  <a:schemeClr val="bg1"/>
                </a:solidFill>
              </a:rPr>
              <a:t>changements de comportements</a:t>
            </a:r>
          </a:p>
          <a:p>
            <a:r>
              <a:rPr lang="fr-FR" sz="2400" dirty="0" smtClean="0">
                <a:solidFill>
                  <a:schemeClr val="bg1"/>
                </a:solidFill>
              </a:rPr>
              <a:t>- l’exemplarité </a:t>
            </a:r>
            <a:r>
              <a:rPr lang="fr-FR" sz="2400" dirty="0">
                <a:solidFill>
                  <a:schemeClr val="bg1"/>
                </a:solidFill>
              </a:rPr>
              <a:t>de la collectivité</a:t>
            </a:r>
          </a:p>
          <a:p>
            <a:r>
              <a:rPr lang="fr-FR" sz="2400" dirty="0" smtClean="0">
                <a:solidFill>
                  <a:schemeClr val="bg1"/>
                </a:solidFill>
              </a:rPr>
              <a:t>- l’animation </a:t>
            </a:r>
            <a:r>
              <a:rPr lang="fr-FR" sz="2400" dirty="0">
                <a:solidFill>
                  <a:schemeClr val="bg1"/>
                </a:solidFill>
              </a:rPr>
              <a:t>de politiques territoriales</a:t>
            </a:r>
          </a:p>
          <a:p>
            <a:r>
              <a:rPr lang="fr-FR" sz="2400" dirty="0" smtClean="0">
                <a:solidFill>
                  <a:schemeClr val="bg1"/>
                </a:solidFill>
              </a:rPr>
              <a:t>- l’urbanisation </a:t>
            </a:r>
            <a:r>
              <a:rPr lang="fr-FR" sz="2400" dirty="0">
                <a:solidFill>
                  <a:schemeClr val="bg1"/>
                </a:solidFill>
              </a:rPr>
              <a:t>et les </a:t>
            </a:r>
            <a:r>
              <a:rPr lang="fr-FR" sz="2400" dirty="0" smtClean="0">
                <a:solidFill>
                  <a:schemeClr val="bg1"/>
                </a:solidFill>
              </a:rPr>
              <a:t>transports … </a:t>
            </a:r>
            <a:endParaRPr lang="fr-FR" sz="2400" dirty="0">
              <a:solidFill>
                <a:schemeClr val="bg1"/>
              </a:solidFill>
            </a:endParaRPr>
          </a:p>
        </p:txBody>
      </p:sp>
      <p:pic>
        <p:nvPicPr>
          <p:cNvPr id="8" name="Picture 5" descr="http://www.mediacite.fr/IMG/galeries/4d9ad47084e37-sepal_sco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876" y="6459501"/>
            <a:ext cx="691001" cy="35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78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screen"/>
          <a:srcRect/>
          <a:stretch>
            <a:fillRect/>
          </a:stretch>
        </p:blipFill>
        <p:spPr bwMode="auto">
          <a:xfrm>
            <a:off x="539552" y="332656"/>
            <a:ext cx="5405654" cy="3168352"/>
          </a:xfrm>
          <a:prstGeom prst="rect">
            <a:avLst/>
          </a:prstGeom>
          <a:noFill/>
          <a:ln w="9525">
            <a:noFill/>
            <a:miter lim="800000"/>
            <a:headEnd/>
            <a:tailEnd/>
          </a:ln>
        </p:spPr>
      </p:pic>
      <p:pic>
        <p:nvPicPr>
          <p:cNvPr id="5" name="Picture 2"/>
          <p:cNvPicPr>
            <a:picLocks noChangeAspect="1" noChangeArrowheads="1"/>
          </p:cNvPicPr>
          <p:nvPr/>
        </p:nvPicPr>
        <p:blipFill>
          <a:blip r:embed="rId3" cstate="screen"/>
          <a:srcRect/>
          <a:stretch>
            <a:fillRect/>
          </a:stretch>
        </p:blipFill>
        <p:spPr bwMode="auto">
          <a:xfrm>
            <a:off x="559274" y="4005064"/>
            <a:ext cx="8189189" cy="2597042"/>
          </a:xfrm>
          <a:prstGeom prst="rect">
            <a:avLst/>
          </a:prstGeom>
          <a:noFill/>
          <a:ln w="9525">
            <a:noFill/>
            <a:miter lim="800000"/>
            <a:headEnd/>
            <a:tailEnd/>
          </a:ln>
        </p:spPr>
      </p:pic>
      <p:sp>
        <p:nvSpPr>
          <p:cNvPr id="6" name="ZoneTexte 5"/>
          <p:cNvSpPr txBox="1"/>
          <p:nvPr/>
        </p:nvSpPr>
        <p:spPr>
          <a:xfrm>
            <a:off x="6084168" y="332656"/>
            <a:ext cx="2952328" cy="523220"/>
          </a:xfrm>
          <a:prstGeom prst="rect">
            <a:avLst/>
          </a:prstGeom>
          <a:noFill/>
        </p:spPr>
        <p:txBody>
          <a:bodyPr wrap="square" rtlCol="0">
            <a:spAutoFit/>
          </a:bodyPr>
          <a:lstStyle/>
          <a:p>
            <a:r>
              <a:rPr lang="fr-FR" sz="2800" dirty="0" smtClean="0">
                <a:solidFill>
                  <a:schemeClr val="bg1"/>
                </a:solidFill>
              </a:rPr>
              <a:t>Le rôle du Scot </a:t>
            </a:r>
            <a:endParaRPr lang="fr-FR" sz="2800" dirty="0">
              <a:solidFill>
                <a:schemeClr val="bg1"/>
              </a:solidFill>
            </a:endParaRPr>
          </a:p>
        </p:txBody>
      </p:sp>
    </p:spTree>
    <p:extLst>
      <p:ext uri="{BB962C8B-B14F-4D97-AF65-F5344CB8AC3E}">
        <p14:creationId xmlns:p14="http://schemas.microsoft.com/office/powerpoint/2010/main" val="114437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2319</TotalTime>
  <Words>862</Words>
  <Application>Microsoft Office PowerPoint</Application>
  <PresentationFormat>Affichage à l'écran (4:3)</PresentationFormat>
  <Paragraphs>156</Paragraphs>
  <Slides>28</Slides>
  <Notes>1</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Modèle par défaut</vt:lpstr>
      <vt:lpstr>  Atelier Climat (air) Energie   Lyon, 13 janvier 2015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SR</dc:creator>
  <cp:lastModifiedBy>Mary Philippe</cp:lastModifiedBy>
  <cp:revision>198</cp:revision>
  <cp:lastPrinted>2015-01-12T17:25:04Z</cp:lastPrinted>
  <dcterms:created xsi:type="dcterms:W3CDTF">2008-11-30T17:31:28Z</dcterms:created>
  <dcterms:modified xsi:type="dcterms:W3CDTF">2015-01-12T17:39:51Z</dcterms:modified>
</cp:coreProperties>
</file>