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9.png" ContentType="image/png"/>
  <Override PartName="/ppt/media/image7.jpeg" ContentType="image/jpeg"/>
  <Override PartName="/ppt/media/image8.jpeg" ContentType="image/jpe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29"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0"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32"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3"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4"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5" name="PlaceHolder 5"/>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37"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8"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9"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40" name="PlaceHolder 5"/>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41"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42" name="PlaceHolder 7"/>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51"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53"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55"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56"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838080" y="162720"/>
            <a:ext cx="10515240" cy="614412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60"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1" name="PlaceHolder 3"/>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2" name="PlaceHolder 4"/>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8"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64"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6"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68"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9"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0"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72"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3"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7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6"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7"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8" name="PlaceHolder 5"/>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80"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1"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2"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3" name="PlaceHolder 5"/>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4"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5" name="PlaceHolder 7"/>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3"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94"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96"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98"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99"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0"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0"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1" name="PlaceHolder 1"/>
          <p:cNvSpPr>
            <a:spLocks noGrp="1"/>
          </p:cNvSpPr>
          <p:nvPr>
            <p:ph type="subTitle"/>
          </p:nvPr>
        </p:nvSpPr>
        <p:spPr>
          <a:xfrm>
            <a:off x="838080" y="162720"/>
            <a:ext cx="10515240" cy="614412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0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4" name="PlaceHolder 3"/>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5" name="PlaceHolder 4"/>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07"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08"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9"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1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3"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15"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6"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18"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9"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0"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1" name="PlaceHolder 5"/>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23"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4"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5"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6" name="PlaceHolder 5"/>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7"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8" name="PlaceHolder 7"/>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37" name="PlaceHolder 2"/>
          <p:cNvSpPr>
            <a:spLocks noGrp="1"/>
          </p:cNvSpPr>
          <p:nvPr>
            <p:ph type="subTitle"/>
          </p:nvPr>
        </p:nvSpPr>
        <p:spPr>
          <a:xfrm>
            <a:off x="838080" y="1825560"/>
            <a:ext cx="10515240" cy="435096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39"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2"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3"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41"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42"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838080" y="162720"/>
            <a:ext cx="10515240" cy="614412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4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47" name="PlaceHolder 3"/>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48" name="PlaceHolder 4"/>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5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5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2"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54"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6"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58"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9"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6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3"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4" name="PlaceHolder 5"/>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66"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7"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8"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9" name="PlaceHolder 5"/>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70"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71" name="PlaceHolder 7"/>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838080" y="162720"/>
            <a:ext cx="10515240" cy="6144120"/>
          </a:xfrm>
          <a:prstGeom prst="rect">
            <a:avLst/>
          </a:prstGeom>
        </p:spPr>
        <p:txBody>
          <a:bodyPr lIns="0" rIns="0" tIns="0" bIns="0" anchor="ct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17"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8" name="PlaceHolder 3"/>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 name="PlaceHolder 4"/>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21"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838080" y="162720"/>
            <a:ext cx="10515240" cy="1325160"/>
          </a:xfrm>
          <a:prstGeom prst="rect">
            <a:avLst/>
          </a:prstGeom>
        </p:spPr>
        <p:txBody>
          <a:bodyPr lIns="0" rIns="0" tIns="0" bIns="0" anchor="ctr"/>
          <a:p>
            <a:endParaRPr b="0" lang="fr-FR" sz="1800" spc="-1" strike="noStrike">
              <a:solidFill>
                <a:srgbClr val="000000"/>
              </a:solidFill>
              <a:latin typeface="Calibri"/>
            </a:endParaRPr>
          </a:p>
        </p:txBody>
      </p:sp>
      <p:sp>
        <p:nvSpPr>
          <p:cNvPr id="2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6"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7"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2" descr=""/>
          <p:cNvPicPr/>
          <p:nvPr/>
        </p:nvPicPr>
        <p:blipFill>
          <a:blip r:embed="rId2"/>
          <a:stretch/>
        </p:blipFill>
        <p:spPr>
          <a:xfrm>
            <a:off x="10883520" y="5932800"/>
            <a:ext cx="1308240" cy="924840"/>
          </a:xfrm>
          <a:prstGeom prst="rect">
            <a:avLst/>
          </a:prstGeom>
          <a:ln>
            <a:noFill/>
          </a:ln>
        </p:spPr>
      </p:pic>
      <p:pic>
        <p:nvPicPr>
          <p:cNvPr id="1" name="Image 7" descr=""/>
          <p:cNvPicPr/>
          <p:nvPr/>
        </p:nvPicPr>
        <p:blipFill>
          <a:blip r:embed="rId3"/>
          <a:srcRect l="0" t="0" r="66766" b="0"/>
          <a:stretch/>
        </p:blipFill>
        <p:spPr>
          <a:xfrm>
            <a:off x="207360" y="5853600"/>
            <a:ext cx="1523520" cy="916560"/>
          </a:xfrm>
          <a:prstGeom prst="rect">
            <a:avLst/>
          </a:prstGeom>
          <a:ln>
            <a:noFill/>
          </a:ln>
        </p:spPr>
      </p:pic>
      <p:sp>
        <p:nvSpPr>
          <p:cNvPr id="2" name="PlaceHolder 1"/>
          <p:cNvSpPr>
            <a:spLocks noGrp="1"/>
          </p:cNvSpPr>
          <p:nvPr>
            <p:ph type="title"/>
          </p:nvPr>
        </p:nvSpPr>
        <p:spPr>
          <a:xfrm>
            <a:off x="1523880" y="1122480"/>
            <a:ext cx="9143640" cy="2387160"/>
          </a:xfrm>
          <a:prstGeom prst="rect">
            <a:avLst/>
          </a:prstGeom>
        </p:spPr>
        <p:txBody>
          <a:bodyPr anchor="b"/>
          <a:p>
            <a:pPr algn="ctr">
              <a:lnSpc>
                <a:spcPct val="100000"/>
              </a:lnSpc>
            </a:pPr>
            <a:r>
              <a:rPr b="0" lang="fr-FR" sz="6000" spc="-1" strike="noStrike">
                <a:solidFill>
                  <a:srgbClr val="000000"/>
                </a:solidFill>
                <a:latin typeface="Calibri Light"/>
              </a:rPr>
              <a:t>Modifiez le style du titre</a:t>
            </a:r>
            <a:endParaRPr b="0" lang="fr-FR" sz="6000" spc="-1" strike="noStrike">
              <a:solidFill>
                <a:srgbClr val="000000"/>
              </a:solidFill>
              <a:latin typeface="Calibri"/>
            </a:endParaRPr>
          </a:p>
        </p:txBody>
      </p:sp>
      <p:sp>
        <p:nvSpPr>
          <p:cNvPr id="3" name="PlaceHolder 2"/>
          <p:cNvSpPr>
            <a:spLocks noGrp="1"/>
          </p:cNvSpPr>
          <p:nvPr>
            <p:ph type="dt"/>
          </p:nvPr>
        </p:nvSpPr>
        <p:spPr>
          <a:xfrm>
            <a:off x="838080" y="6356520"/>
            <a:ext cx="2742840" cy="364680"/>
          </a:xfrm>
          <a:prstGeom prst="rect">
            <a:avLst/>
          </a:prstGeom>
        </p:spPr>
        <p:txBody>
          <a:bodyPr lIns="90000" rIns="90000" tIns="45000" bIns="45000"/>
          <a:p>
            <a:pPr>
              <a:lnSpc>
                <a:spcPct val="100000"/>
              </a:lnSpc>
            </a:pPr>
            <a:fld id="{303D2CEF-277D-4B8F-B83D-E365ADBAA57D}" type="datetime">
              <a:rPr b="0" lang="fr-FR" sz="1800" spc="-1" strike="noStrike">
                <a:solidFill>
                  <a:srgbClr val="000000"/>
                </a:solidFill>
                <a:latin typeface="Calibri"/>
              </a:rPr>
              <a:t>29/04/2019</a:t>
            </a:fld>
            <a:endParaRPr b="0" lang="fr-FR" sz="1800" spc="-1" strike="noStrike">
              <a:latin typeface="Times New Roman"/>
            </a:endParaRPr>
          </a:p>
        </p:txBody>
      </p:sp>
      <p:sp>
        <p:nvSpPr>
          <p:cNvPr id="4" name="PlaceHolder 3"/>
          <p:cNvSpPr>
            <a:spLocks noGrp="1"/>
          </p:cNvSpPr>
          <p:nvPr>
            <p:ph type="ftr"/>
          </p:nvPr>
        </p:nvSpPr>
        <p:spPr>
          <a:xfrm>
            <a:off x="4038480" y="6356520"/>
            <a:ext cx="4114440" cy="364680"/>
          </a:xfrm>
          <a:prstGeom prst="rect">
            <a:avLst/>
          </a:prstGeom>
        </p:spPr>
        <p:txBody>
          <a:bodyPr anchor="ctr"/>
          <a:p>
            <a:pPr algn="ctr">
              <a:lnSpc>
                <a:spcPct val="100000"/>
              </a:lnSpc>
            </a:pPr>
            <a:r>
              <a:rPr b="0" lang="fr-FR" sz="1200" spc="-1" strike="noStrike">
                <a:solidFill>
                  <a:srgbClr val="8b8b8b"/>
                </a:solidFill>
                <a:latin typeface="Calibri"/>
              </a:rPr>
              <a:t>Étude pilote Basse-Normandie – GT Injection 23/01/18</a:t>
            </a:r>
            <a:endParaRPr b="0" lang="fr-FR" sz="1200" spc="-1" strike="noStrike">
              <a:latin typeface="Times New Roman"/>
            </a:endParaRPr>
          </a:p>
        </p:txBody>
      </p:sp>
      <p:sp>
        <p:nvSpPr>
          <p:cNvPr id="5" name="PlaceHolder 4"/>
          <p:cNvSpPr>
            <a:spLocks noGrp="1"/>
          </p:cNvSpPr>
          <p:nvPr>
            <p:ph type="sldNum"/>
          </p:nvPr>
        </p:nvSpPr>
        <p:spPr>
          <a:xfrm>
            <a:off x="8610480" y="6356520"/>
            <a:ext cx="2742840" cy="364680"/>
          </a:xfrm>
          <a:prstGeom prst="rect">
            <a:avLst/>
          </a:prstGeom>
        </p:spPr>
        <p:txBody>
          <a:bodyPr anchor="ctr"/>
          <a:p>
            <a:pPr algn="r">
              <a:lnSpc>
                <a:spcPct val="100000"/>
              </a:lnSpc>
            </a:pPr>
            <a:fld id="{ADEA4181-DCD8-46CA-8EFF-A6D7899C5C17}" type="slidenum">
              <a:rPr b="0" lang="fr-FR" sz="1200" spc="-1" strike="noStrike">
                <a:solidFill>
                  <a:srgbClr val="8b8b8b"/>
                </a:solidFill>
                <a:latin typeface="Calibri"/>
              </a:rPr>
              <a:t>&lt;numéro&gt;</a:t>
            </a:fld>
            <a:endParaRPr b="0" lang="fr-FR" sz="1200" spc="-1" strike="noStrike">
              <a:latin typeface="Times New Roman"/>
            </a:endParaRPr>
          </a:p>
        </p:txBody>
      </p:sp>
      <p:sp>
        <p:nvSpPr>
          <p:cNvPr id="6"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3" name="Picture 2" descr=""/>
          <p:cNvPicPr/>
          <p:nvPr/>
        </p:nvPicPr>
        <p:blipFill>
          <a:blip r:embed="rId2"/>
          <a:stretch/>
        </p:blipFill>
        <p:spPr>
          <a:xfrm>
            <a:off x="10883520" y="5932800"/>
            <a:ext cx="1308240" cy="924840"/>
          </a:xfrm>
          <a:prstGeom prst="rect">
            <a:avLst/>
          </a:prstGeom>
          <a:ln>
            <a:noFill/>
          </a:ln>
        </p:spPr>
      </p:pic>
      <p:pic>
        <p:nvPicPr>
          <p:cNvPr id="44" name="Image 7" descr=""/>
          <p:cNvPicPr/>
          <p:nvPr/>
        </p:nvPicPr>
        <p:blipFill>
          <a:blip r:embed="rId3"/>
          <a:srcRect l="0" t="0" r="66766" b="0"/>
          <a:stretch/>
        </p:blipFill>
        <p:spPr>
          <a:xfrm>
            <a:off x="207360" y="5853600"/>
            <a:ext cx="1523520" cy="916560"/>
          </a:xfrm>
          <a:prstGeom prst="rect">
            <a:avLst/>
          </a:prstGeom>
          <a:ln>
            <a:noFill/>
          </a:ln>
        </p:spPr>
      </p:pic>
      <p:sp>
        <p:nvSpPr>
          <p:cNvPr id="45" name="PlaceHolder 1"/>
          <p:cNvSpPr>
            <a:spLocks noGrp="1"/>
          </p:cNvSpPr>
          <p:nvPr>
            <p:ph type="title"/>
          </p:nvPr>
        </p:nvSpPr>
        <p:spPr>
          <a:xfrm>
            <a:off x="831960" y="1709640"/>
            <a:ext cx="10515240" cy="2852280"/>
          </a:xfrm>
          <a:prstGeom prst="rect">
            <a:avLst/>
          </a:prstGeom>
        </p:spPr>
        <p:txBody>
          <a:bodyPr anchor="b"/>
          <a:p>
            <a:pPr>
              <a:lnSpc>
                <a:spcPct val="100000"/>
              </a:lnSpc>
            </a:pPr>
            <a:r>
              <a:rPr b="0" lang="fr-FR" sz="6000" spc="-1" strike="noStrike">
                <a:solidFill>
                  <a:srgbClr val="000000"/>
                </a:solidFill>
                <a:latin typeface="Calibri Light"/>
              </a:rPr>
              <a:t>Modifiez le style du titre</a:t>
            </a:r>
            <a:endParaRPr b="0" lang="fr-FR" sz="6000" spc="-1" strike="noStrike">
              <a:solidFill>
                <a:srgbClr val="000000"/>
              </a:solidFill>
              <a:latin typeface="Calibri"/>
            </a:endParaRPr>
          </a:p>
        </p:txBody>
      </p:sp>
      <p:sp>
        <p:nvSpPr>
          <p:cNvPr id="46" name="PlaceHolder 2"/>
          <p:cNvSpPr>
            <a:spLocks noGrp="1"/>
          </p:cNvSpPr>
          <p:nvPr>
            <p:ph type="body"/>
          </p:nvPr>
        </p:nvSpPr>
        <p:spPr>
          <a:xfrm>
            <a:off x="831960" y="4589640"/>
            <a:ext cx="10515240" cy="1499760"/>
          </a:xfrm>
          <a:prstGeom prst="rect">
            <a:avLst/>
          </a:prstGeom>
        </p:spPr>
        <p:txBody>
          <a:bodyPr/>
          <a:p>
            <a:pPr>
              <a:lnSpc>
                <a:spcPct val="100000"/>
              </a:lnSpc>
              <a:spcBef>
                <a:spcPts val="1001"/>
              </a:spcBef>
            </a:pPr>
            <a:r>
              <a:rPr b="0" lang="fr-FR" sz="2400" spc="-1" strike="noStrike">
                <a:solidFill>
                  <a:srgbClr val="8b8b8b"/>
                </a:solidFill>
                <a:latin typeface="Calibri"/>
              </a:rPr>
              <a:t>Modifiez les styles du texte du masque</a:t>
            </a:r>
            <a:endParaRPr b="0" lang="fr-FR" sz="2400" spc="-1" strike="noStrike">
              <a:solidFill>
                <a:srgbClr val="000000"/>
              </a:solidFill>
              <a:latin typeface="Calibri"/>
            </a:endParaRPr>
          </a:p>
        </p:txBody>
      </p:sp>
      <p:sp>
        <p:nvSpPr>
          <p:cNvPr id="47" name="PlaceHolder 3"/>
          <p:cNvSpPr>
            <a:spLocks noGrp="1"/>
          </p:cNvSpPr>
          <p:nvPr>
            <p:ph type="dt"/>
          </p:nvPr>
        </p:nvSpPr>
        <p:spPr>
          <a:xfrm>
            <a:off x="838080" y="6356520"/>
            <a:ext cx="2742840" cy="364680"/>
          </a:xfrm>
          <a:prstGeom prst="rect">
            <a:avLst/>
          </a:prstGeom>
        </p:spPr>
        <p:txBody>
          <a:bodyPr lIns="90000" rIns="90000" tIns="45000" bIns="45000"/>
          <a:p>
            <a:pPr>
              <a:lnSpc>
                <a:spcPct val="100000"/>
              </a:lnSpc>
            </a:pPr>
            <a:fld id="{E90A04B4-71DE-4303-B055-8A2EB16B6461}" type="datetime">
              <a:rPr b="0" lang="fr-FR" sz="1800" spc="-1" strike="noStrike">
                <a:solidFill>
                  <a:srgbClr val="000000"/>
                </a:solidFill>
                <a:latin typeface="Calibri"/>
              </a:rPr>
              <a:t>29/04/2019</a:t>
            </a:fld>
            <a:endParaRPr b="0" lang="fr-FR" sz="1800" spc="-1" strike="noStrike">
              <a:latin typeface="Times New Roman"/>
            </a:endParaRPr>
          </a:p>
        </p:txBody>
      </p:sp>
      <p:sp>
        <p:nvSpPr>
          <p:cNvPr id="48" name="PlaceHolder 4"/>
          <p:cNvSpPr>
            <a:spLocks noGrp="1"/>
          </p:cNvSpPr>
          <p:nvPr>
            <p:ph type="ftr"/>
          </p:nvPr>
        </p:nvSpPr>
        <p:spPr>
          <a:xfrm>
            <a:off x="4038480" y="6356520"/>
            <a:ext cx="4114440" cy="364680"/>
          </a:xfrm>
          <a:prstGeom prst="rect">
            <a:avLst/>
          </a:prstGeom>
        </p:spPr>
        <p:txBody>
          <a:bodyPr anchor="ctr"/>
          <a:p>
            <a:endParaRPr b="0" lang="fr-FR" sz="2400" spc="-1" strike="noStrike">
              <a:latin typeface="Times New Roman"/>
            </a:endParaRPr>
          </a:p>
        </p:txBody>
      </p:sp>
      <p:sp>
        <p:nvSpPr>
          <p:cNvPr id="49" name="PlaceHolder 5"/>
          <p:cNvSpPr>
            <a:spLocks noGrp="1"/>
          </p:cNvSpPr>
          <p:nvPr>
            <p:ph type="sldNum"/>
          </p:nvPr>
        </p:nvSpPr>
        <p:spPr>
          <a:xfrm>
            <a:off x="8610480" y="6356520"/>
            <a:ext cx="2742840" cy="364680"/>
          </a:xfrm>
          <a:prstGeom prst="rect">
            <a:avLst/>
          </a:prstGeom>
        </p:spPr>
        <p:txBody>
          <a:bodyPr anchor="ctr"/>
          <a:p>
            <a:pPr algn="r">
              <a:lnSpc>
                <a:spcPct val="100000"/>
              </a:lnSpc>
            </a:pPr>
            <a:fld id="{4CB520B6-F49C-4601-B484-6908D690D387}"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6" name="Picture 2" descr=""/>
          <p:cNvPicPr/>
          <p:nvPr/>
        </p:nvPicPr>
        <p:blipFill>
          <a:blip r:embed="rId2"/>
          <a:stretch/>
        </p:blipFill>
        <p:spPr>
          <a:xfrm>
            <a:off x="10883520" y="5932800"/>
            <a:ext cx="1308240" cy="924840"/>
          </a:xfrm>
          <a:prstGeom prst="rect">
            <a:avLst/>
          </a:prstGeom>
          <a:ln>
            <a:noFill/>
          </a:ln>
        </p:spPr>
      </p:pic>
      <p:pic>
        <p:nvPicPr>
          <p:cNvPr id="87" name="Image 7" descr=""/>
          <p:cNvPicPr/>
          <p:nvPr/>
        </p:nvPicPr>
        <p:blipFill>
          <a:blip r:embed="rId3"/>
          <a:srcRect l="0" t="0" r="66766" b="0"/>
          <a:stretch/>
        </p:blipFill>
        <p:spPr>
          <a:xfrm>
            <a:off x="207360" y="5853600"/>
            <a:ext cx="1523520" cy="916560"/>
          </a:xfrm>
          <a:prstGeom prst="rect">
            <a:avLst/>
          </a:prstGeom>
          <a:ln>
            <a:noFill/>
          </a:ln>
        </p:spPr>
      </p:pic>
      <p:sp>
        <p:nvSpPr>
          <p:cNvPr id="88" name="PlaceHolder 1"/>
          <p:cNvSpPr>
            <a:spLocks noGrp="1"/>
          </p:cNvSpPr>
          <p:nvPr>
            <p:ph type="title"/>
          </p:nvPr>
        </p:nvSpPr>
        <p:spPr>
          <a:xfrm>
            <a:off x="838080" y="162720"/>
            <a:ext cx="10515240" cy="1325160"/>
          </a:xfrm>
          <a:prstGeom prst="rect">
            <a:avLst/>
          </a:prstGeom>
        </p:spPr>
        <p:txBody>
          <a:bodyPr anchor="ct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89" name="PlaceHolder 2"/>
          <p:cNvSpPr>
            <a:spLocks noGrp="1"/>
          </p:cNvSpPr>
          <p:nvPr>
            <p:ph type="body"/>
          </p:nvPr>
        </p:nvSpPr>
        <p:spPr>
          <a:xfrm>
            <a:off x="838080" y="1825560"/>
            <a:ext cx="10515240" cy="4350960"/>
          </a:xfrm>
          <a:prstGeom prst="rect">
            <a:avLst/>
          </a:prstGeom>
        </p:spPr>
        <p:txBody>
          <a:bodyPr/>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Modifiez les styles du texte du masque</a:t>
            </a:r>
            <a:endParaRPr b="0" lang="fr-FR" sz="28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Deuxième niveau</a:t>
            </a:r>
            <a:endParaRPr b="0" lang="fr-FR" sz="2400" spc="-1" strike="noStrike">
              <a:solidFill>
                <a:srgbClr val="000000"/>
              </a:solidFill>
              <a:latin typeface="Calibri"/>
            </a:endParaRPr>
          </a:p>
          <a:p>
            <a:pPr lvl="2" marL="1143000" indent="-228240">
              <a:lnSpc>
                <a:spcPct val="100000"/>
              </a:lnSpc>
              <a:spcBef>
                <a:spcPts val="499"/>
              </a:spcBef>
              <a:buClr>
                <a:srgbClr val="808080"/>
              </a:buClr>
              <a:buFont typeface="Arial"/>
              <a:buChar char="•"/>
            </a:pPr>
            <a:r>
              <a:rPr b="0" lang="fr-FR" sz="2000" spc="-1" strike="noStrike">
                <a:solidFill>
                  <a:srgbClr val="808080"/>
                </a:solidFill>
                <a:latin typeface="Calibri"/>
              </a:rPr>
              <a:t>Troisième niveau</a:t>
            </a:r>
            <a:endParaRPr b="0" lang="fr-FR" sz="2000" spc="-1" strike="noStrike">
              <a:solidFill>
                <a:srgbClr val="000000"/>
              </a:solidFill>
              <a:latin typeface="Calibri"/>
            </a:endParaRPr>
          </a:p>
          <a:p>
            <a:pPr lvl="3" marL="1600200" indent="-228240">
              <a:lnSpc>
                <a:spcPct val="100000"/>
              </a:lnSpc>
              <a:spcBef>
                <a:spcPts val="499"/>
              </a:spcBef>
              <a:buClr>
                <a:srgbClr val="808080"/>
              </a:buClr>
              <a:buFont typeface="Arial"/>
              <a:buChar char="•"/>
            </a:pPr>
            <a:r>
              <a:rPr b="0" lang="fr-FR" sz="1800" spc="-1" strike="noStrike">
                <a:solidFill>
                  <a:srgbClr val="808080"/>
                </a:solidFill>
                <a:latin typeface="Calibri"/>
              </a:rPr>
              <a:t>Quatrième niveau</a:t>
            </a:r>
            <a:endParaRPr b="0" lang="fr-FR" sz="1800" spc="-1" strike="noStrike">
              <a:solidFill>
                <a:srgbClr val="000000"/>
              </a:solidFill>
              <a:latin typeface="Calibri"/>
            </a:endParaRPr>
          </a:p>
          <a:p>
            <a:pPr lvl="4" marL="2057400" indent="-228240">
              <a:lnSpc>
                <a:spcPct val="100000"/>
              </a:lnSpc>
              <a:spcBef>
                <a:spcPts val="499"/>
              </a:spcBef>
              <a:buClr>
                <a:srgbClr val="808080"/>
              </a:buClr>
              <a:buFont typeface="Arial"/>
              <a:buChar char="•"/>
            </a:pPr>
            <a:r>
              <a:rPr b="0" lang="fr-FR" sz="1800" spc="-1" strike="noStrike">
                <a:solidFill>
                  <a:srgbClr val="808080"/>
                </a:solidFill>
                <a:latin typeface="Calibri"/>
              </a:rPr>
              <a:t>Cinquième niveau</a:t>
            </a:r>
            <a:endParaRPr b="0" lang="fr-FR" sz="1800" spc="-1" strike="noStrike">
              <a:solidFill>
                <a:srgbClr val="000000"/>
              </a:solidFill>
              <a:latin typeface="Calibri"/>
            </a:endParaRPr>
          </a:p>
        </p:txBody>
      </p:sp>
      <p:sp>
        <p:nvSpPr>
          <p:cNvPr id="90" name="PlaceHolder 3"/>
          <p:cNvSpPr>
            <a:spLocks noGrp="1"/>
          </p:cNvSpPr>
          <p:nvPr>
            <p:ph type="dt"/>
          </p:nvPr>
        </p:nvSpPr>
        <p:spPr>
          <a:xfrm>
            <a:off x="838080" y="6356520"/>
            <a:ext cx="2742840" cy="364680"/>
          </a:xfrm>
          <a:prstGeom prst="rect">
            <a:avLst/>
          </a:prstGeom>
        </p:spPr>
        <p:txBody>
          <a:bodyPr lIns="90000" rIns="90000" tIns="45000" bIns="45000"/>
          <a:p>
            <a:pPr>
              <a:lnSpc>
                <a:spcPct val="100000"/>
              </a:lnSpc>
            </a:pPr>
            <a:fld id="{040D2FB5-5557-4E78-8AAD-3E27C74881EE}" type="datetime">
              <a:rPr b="0" lang="fr-FR" sz="1800" spc="-1" strike="noStrike">
                <a:solidFill>
                  <a:srgbClr val="000000"/>
                </a:solidFill>
                <a:latin typeface="Calibri"/>
              </a:rPr>
              <a:t>29/04/2019</a:t>
            </a:fld>
            <a:endParaRPr b="0" lang="fr-FR" sz="1800" spc="-1" strike="noStrike">
              <a:latin typeface="Times New Roman"/>
            </a:endParaRPr>
          </a:p>
        </p:txBody>
      </p:sp>
      <p:sp>
        <p:nvSpPr>
          <p:cNvPr id="91" name="PlaceHolder 4"/>
          <p:cNvSpPr>
            <a:spLocks noGrp="1"/>
          </p:cNvSpPr>
          <p:nvPr>
            <p:ph type="ftr"/>
          </p:nvPr>
        </p:nvSpPr>
        <p:spPr>
          <a:xfrm>
            <a:off x="4038480" y="6356520"/>
            <a:ext cx="4114440" cy="364680"/>
          </a:xfrm>
          <a:prstGeom prst="rect">
            <a:avLst/>
          </a:prstGeom>
        </p:spPr>
        <p:txBody>
          <a:bodyPr anchor="ctr"/>
          <a:p>
            <a:pPr algn="ctr">
              <a:lnSpc>
                <a:spcPct val="100000"/>
              </a:lnSpc>
            </a:pPr>
            <a:r>
              <a:rPr b="0" lang="fr-FR" sz="1200" spc="-1" strike="noStrike">
                <a:solidFill>
                  <a:srgbClr val="8b8b8b"/>
                </a:solidFill>
                <a:latin typeface="Calibri"/>
              </a:rPr>
              <a:t>Étude pilote Basse-Normandie – GT Injection 23/01/18</a:t>
            </a:r>
            <a:endParaRPr b="0" lang="fr-FR" sz="1200" spc="-1" strike="noStrike">
              <a:latin typeface="Times New Roman"/>
            </a:endParaRPr>
          </a:p>
        </p:txBody>
      </p:sp>
      <p:sp>
        <p:nvSpPr>
          <p:cNvPr id="92" name="PlaceHolder 5"/>
          <p:cNvSpPr>
            <a:spLocks noGrp="1"/>
          </p:cNvSpPr>
          <p:nvPr>
            <p:ph type="sldNum"/>
          </p:nvPr>
        </p:nvSpPr>
        <p:spPr>
          <a:xfrm>
            <a:off x="8610480" y="6356520"/>
            <a:ext cx="2742840" cy="364680"/>
          </a:xfrm>
          <a:prstGeom prst="rect">
            <a:avLst/>
          </a:prstGeom>
        </p:spPr>
        <p:txBody>
          <a:bodyPr anchor="ctr"/>
          <a:p>
            <a:pPr algn="r">
              <a:lnSpc>
                <a:spcPct val="100000"/>
              </a:lnSpc>
            </a:pPr>
            <a:fld id="{26582864-C30D-4A1C-B877-4405EF56A061}"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9" name="Picture 2" descr=""/>
          <p:cNvPicPr/>
          <p:nvPr/>
        </p:nvPicPr>
        <p:blipFill>
          <a:blip r:embed="rId2"/>
          <a:stretch/>
        </p:blipFill>
        <p:spPr>
          <a:xfrm>
            <a:off x="10883520" y="5932800"/>
            <a:ext cx="1308240" cy="924840"/>
          </a:xfrm>
          <a:prstGeom prst="rect">
            <a:avLst/>
          </a:prstGeom>
          <a:ln>
            <a:noFill/>
          </a:ln>
        </p:spPr>
      </p:pic>
      <p:pic>
        <p:nvPicPr>
          <p:cNvPr id="130" name="Image 7" descr=""/>
          <p:cNvPicPr/>
          <p:nvPr/>
        </p:nvPicPr>
        <p:blipFill>
          <a:blip r:embed="rId3"/>
          <a:srcRect l="0" t="0" r="66766" b="0"/>
          <a:stretch/>
        </p:blipFill>
        <p:spPr>
          <a:xfrm>
            <a:off x="207360" y="5853600"/>
            <a:ext cx="1523520" cy="916560"/>
          </a:xfrm>
          <a:prstGeom prst="rect">
            <a:avLst/>
          </a:prstGeom>
          <a:ln>
            <a:noFill/>
          </a:ln>
        </p:spPr>
      </p:pic>
      <p:sp>
        <p:nvSpPr>
          <p:cNvPr id="131" name="PlaceHolder 1"/>
          <p:cNvSpPr>
            <a:spLocks noGrp="1"/>
          </p:cNvSpPr>
          <p:nvPr>
            <p:ph type="title"/>
          </p:nvPr>
        </p:nvSpPr>
        <p:spPr>
          <a:xfrm>
            <a:off x="838080" y="162720"/>
            <a:ext cx="10515240" cy="1325160"/>
          </a:xfrm>
          <a:prstGeom prst="rect">
            <a:avLst/>
          </a:prstGeom>
        </p:spPr>
        <p:txBody>
          <a:bodyPr anchor="ct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132" name="PlaceHolder 2"/>
          <p:cNvSpPr>
            <a:spLocks noGrp="1"/>
          </p:cNvSpPr>
          <p:nvPr>
            <p:ph type="dt"/>
          </p:nvPr>
        </p:nvSpPr>
        <p:spPr>
          <a:xfrm>
            <a:off x="838080" y="6356520"/>
            <a:ext cx="2742840" cy="364680"/>
          </a:xfrm>
          <a:prstGeom prst="rect">
            <a:avLst/>
          </a:prstGeom>
        </p:spPr>
        <p:txBody>
          <a:bodyPr lIns="90000" rIns="90000" tIns="45000" bIns="45000"/>
          <a:p>
            <a:pPr>
              <a:lnSpc>
                <a:spcPct val="100000"/>
              </a:lnSpc>
            </a:pPr>
            <a:fld id="{B75AD522-5400-45C5-8B0F-E03A9CD5EEA3}" type="datetime">
              <a:rPr b="0" lang="fr-FR" sz="1800" spc="-1" strike="noStrike">
                <a:solidFill>
                  <a:srgbClr val="000000"/>
                </a:solidFill>
                <a:latin typeface="Calibri"/>
              </a:rPr>
              <a:t>29/04/2019</a:t>
            </a:fld>
            <a:endParaRPr b="0" lang="fr-FR" sz="1800" spc="-1" strike="noStrike">
              <a:latin typeface="Times New Roman"/>
            </a:endParaRPr>
          </a:p>
        </p:txBody>
      </p:sp>
      <p:sp>
        <p:nvSpPr>
          <p:cNvPr id="133" name="PlaceHolder 3"/>
          <p:cNvSpPr>
            <a:spLocks noGrp="1"/>
          </p:cNvSpPr>
          <p:nvPr>
            <p:ph type="ftr"/>
          </p:nvPr>
        </p:nvSpPr>
        <p:spPr>
          <a:xfrm>
            <a:off x="4038480" y="6356520"/>
            <a:ext cx="4114440" cy="364680"/>
          </a:xfrm>
          <a:prstGeom prst="rect">
            <a:avLst/>
          </a:prstGeom>
        </p:spPr>
        <p:txBody>
          <a:bodyPr anchor="ctr"/>
          <a:p>
            <a:endParaRPr b="0" lang="fr-FR" sz="2400" spc="-1" strike="noStrike">
              <a:latin typeface="Times New Roman"/>
            </a:endParaRPr>
          </a:p>
        </p:txBody>
      </p:sp>
      <p:sp>
        <p:nvSpPr>
          <p:cNvPr id="134" name="PlaceHolder 4"/>
          <p:cNvSpPr>
            <a:spLocks noGrp="1"/>
          </p:cNvSpPr>
          <p:nvPr>
            <p:ph type="sldNum"/>
          </p:nvPr>
        </p:nvSpPr>
        <p:spPr>
          <a:xfrm>
            <a:off x="8610480" y="6356520"/>
            <a:ext cx="2742840" cy="364680"/>
          </a:xfrm>
          <a:prstGeom prst="rect">
            <a:avLst/>
          </a:prstGeom>
        </p:spPr>
        <p:txBody>
          <a:bodyPr anchor="ctr"/>
          <a:p>
            <a:pPr algn="r">
              <a:lnSpc>
                <a:spcPct val="100000"/>
              </a:lnSpc>
            </a:pPr>
            <a:fld id="{FA7AB4A9-08D4-455A-A552-B8B7EFA0A116}" type="slidenum">
              <a:rPr b="0" lang="fr-FR" sz="1200" spc="-1" strike="noStrike">
                <a:solidFill>
                  <a:srgbClr val="8b8b8b"/>
                </a:solidFill>
                <a:latin typeface="Calibri"/>
              </a:rPr>
              <a:t>&lt;numéro&gt;</a:t>
            </a:fld>
            <a:endParaRPr b="0" lang="fr-FR" sz="1200" spc="-1" strike="noStrike">
              <a:latin typeface="Times New Roman"/>
            </a:endParaRPr>
          </a:p>
        </p:txBody>
      </p:sp>
      <p:sp>
        <p:nvSpPr>
          <p:cNvPr id="135"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hyperlink" Target="https://www.cre.fr/Documents/Consultations-publiques/Structure-du-prochain-tarif-d-utilisation-des-reseaux-de-transport-de-gaz-naturel-de-GRTgaz-et-TEREGA" TargetMode="External"/><Relationship Id="rId2" Type="http://schemas.openxmlformats.org/officeDocument/2006/relationships/hyperlink" Target="https://www.cre.fr/Documents/Consultations-publiques/Structure-des-prochains-tarifs-d-utilisation-des-reseaux-de-distribution-de-gaz-naturel" TargetMode="External"/><Relationship Id="rId3" Type="http://schemas.openxmlformats.org/officeDocument/2006/relationships/slideLayout" Target="../slideLayouts/slideLayout4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1523880" y="1122480"/>
            <a:ext cx="9143640" cy="2387160"/>
          </a:xfrm>
          <a:prstGeom prst="rect">
            <a:avLst/>
          </a:prstGeom>
          <a:noFill/>
          <a:ln>
            <a:noFill/>
          </a:ln>
        </p:spPr>
        <p:txBody>
          <a:bodyPr anchor="b">
            <a:normAutofit/>
          </a:bodyPr>
          <a:p>
            <a:pPr algn="ctr">
              <a:lnSpc>
                <a:spcPct val="100000"/>
              </a:lnSpc>
            </a:pPr>
            <a:r>
              <a:rPr b="0" lang="fr-FR" sz="6000" spc="-1" strike="noStrike">
                <a:solidFill>
                  <a:srgbClr val="000000"/>
                </a:solidFill>
                <a:latin typeface="Calibri Light"/>
              </a:rPr>
              <a:t>Droit à l’injection</a:t>
            </a:r>
            <a:endParaRPr b="0" lang="fr-FR" sz="6000" spc="-1" strike="noStrike">
              <a:solidFill>
                <a:srgbClr val="000000"/>
              </a:solidFill>
              <a:latin typeface="Calibri"/>
            </a:endParaRPr>
          </a:p>
        </p:txBody>
      </p:sp>
      <p:sp>
        <p:nvSpPr>
          <p:cNvPr id="173" name="TextShape 2"/>
          <p:cNvSpPr txBox="1"/>
          <p:nvPr/>
        </p:nvSpPr>
        <p:spPr>
          <a:xfrm>
            <a:off x="1523880" y="4257720"/>
            <a:ext cx="9143640" cy="1790280"/>
          </a:xfrm>
          <a:prstGeom prst="rect">
            <a:avLst/>
          </a:prstGeom>
          <a:noFill/>
          <a:ln>
            <a:noFill/>
          </a:ln>
        </p:spPr>
        <p:txBody>
          <a:bodyPr>
            <a:normAutofit/>
          </a:bodyPr>
          <a:p>
            <a:pPr algn="ctr">
              <a:lnSpc>
                <a:spcPct val="100000"/>
              </a:lnSpc>
              <a:spcBef>
                <a:spcPts val="1001"/>
              </a:spcBef>
            </a:pPr>
            <a:r>
              <a:rPr b="0" lang="fr-FR" sz="2400" spc="-1" strike="noStrike">
                <a:solidFill>
                  <a:srgbClr val="000000"/>
                </a:solidFill>
                <a:latin typeface="Calibri"/>
              </a:rPr>
              <a:t>Réseau régional des référents méthanisation</a:t>
            </a:r>
            <a:endParaRPr b="0" lang="fr-FR" sz="2400" spc="-1" strike="noStrike">
              <a:latin typeface="Arial"/>
            </a:endParaRPr>
          </a:p>
          <a:p>
            <a:pPr algn="ctr">
              <a:lnSpc>
                <a:spcPct val="100000"/>
              </a:lnSpc>
              <a:spcBef>
                <a:spcPts val="1001"/>
              </a:spcBef>
            </a:pPr>
            <a:r>
              <a:rPr b="0" lang="fr-FR" sz="2400" spc="-1" strike="noStrike">
                <a:solidFill>
                  <a:srgbClr val="000000"/>
                </a:solidFill>
                <a:latin typeface="Calibri"/>
              </a:rPr>
              <a:t>DREAL Lyon – 30 avril 2019</a:t>
            </a:r>
            <a:endParaRPr b="0" lang="fr-FR" sz="2400" spc="-1" strike="noStrike">
              <a:latin typeface="Arial"/>
            </a:endParaRPr>
          </a:p>
          <a:p>
            <a:pPr algn="ctr">
              <a:lnSpc>
                <a:spcPct val="100000"/>
              </a:lnSpc>
              <a:spcBef>
                <a:spcPts val="1001"/>
              </a:spcBef>
            </a:pPr>
            <a:endParaRPr b="0" lang="fr-FR" sz="2400" spc="-1" strike="noStrike">
              <a:latin typeface="Arial"/>
            </a:endParaRPr>
          </a:p>
          <a:p>
            <a:pPr algn="ctr">
              <a:lnSpc>
                <a:spcPct val="100000"/>
              </a:lnSpc>
              <a:spcBef>
                <a:spcPts val="1001"/>
              </a:spcBef>
            </a:pPr>
            <a:r>
              <a:rPr b="0" lang="fr-FR" sz="2400" spc="-1" strike="noStrike">
                <a:solidFill>
                  <a:srgbClr val="000000"/>
                </a:solidFill>
                <a:latin typeface="Calibri"/>
              </a:rPr>
              <a:t>Thierry MAUDOU – GRDF</a:t>
            </a:r>
            <a:endParaRPr b="0" lang="fr-FR" sz="2400" spc="-1" strike="noStrike">
              <a:latin typeface="Arial"/>
            </a:endParaRPr>
          </a:p>
          <a:p>
            <a:pPr algn="ctr">
              <a:lnSpc>
                <a:spcPct val="100000"/>
              </a:lnSpc>
              <a:spcBef>
                <a:spcPts val="1001"/>
              </a:spcBef>
            </a:pPr>
            <a:r>
              <a:rPr b="0" lang="fr-FR" sz="2400" spc="-1" strike="noStrike">
                <a:solidFill>
                  <a:srgbClr val="000000"/>
                </a:solidFill>
                <a:latin typeface="Calibri"/>
              </a:rPr>
              <a:t>Julien SCHMIT - GRTgaz</a:t>
            </a:r>
            <a:endParaRPr b="0" lang="fr-FR" sz="2400" spc="-1" strike="noStrike">
              <a:latin typeface="Arial"/>
            </a:endParaRPr>
          </a:p>
          <a:p>
            <a:pPr algn="ctr">
              <a:lnSpc>
                <a:spcPct val="100000"/>
              </a:lnSpc>
              <a:spcBef>
                <a:spcPts val="1001"/>
              </a:spcBef>
            </a:pPr>
            <a:endParaRPr b="0" lang="fr-FR" sz="2400" spc="-1" strike="noStrike">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831960" y="1709640"/>
            <a:ext cx="10515240" cy="2852280"/>
          </a:xfrm>
          <a:prstGeom prst="rect">
            <a:avLst/>
          </a:prstGeom>
          <a:noFill/>
          <a:ln>
            <a:noFill/>
          </a:ln>
        </p:spPr>
        <p:txBody>
          <a:bodyPr anchor="b"/>
          <a:p>
            <a:pPr>
              <a:lnSpc>
                <a:spcPct val="100000"/>
              </a:lnSpc>
            </a:pPr>
            <a:r>
              <a:rPr b="0" lang="fr-FR" sz="6000" spc="-1" strike="noStrike">
                <a:solidFill>
                  <a:srgbClr val="000000"/>
                </a:solidFill>
                <a:latin typeface="Calibri Light"/>
              </a:rPr>
              <a:t>Attention</a:t>
            </a:r>
            <a:endParaRPr b="0" lang="fr-FR" sz="6000" spc="-1" strike="noStrike">
              <a:solidFill>
                <a:srgbClr val="000000"/>
              </a:solidFill>
              <a:latin typeface="Calibri"/>
            </a:endParaRPr>
          </a:p>
        </p:txBody>
      </p:sp>
      <p:sp>
        <p:nvSpPr>
          <p:cNvPr id="175" name="TextShape 2"/>
          <p:cNvSpPr txBox="1"/>
          <p:nvPr/>
        </p:nvSpPr>
        <p:spPr>
          <a:xfrm>
            <a:off x="831960" y="4589640"/>
            <a:ext cx="10515240" cy="1499760"/>
          </a:xfrm>
          <a:prstGeom prst="rect">
            <a:avLst/>
          </a:prstGeom>
          <a:noFill/>
          <a:ln>
            <a:noFill/>
          </a:ln>
        </p:spPr>
        <p:txBody>
          <a:bodyPr>
            <a:normAutofit/>
          </a:bodyPr>
          <a:p>
            <a:pPr>
              <a:lnSpc>
                <a:spcPct val="100000"/>
              </a:lnSpc>
              <a:spcBef>
                <a:spcPts val="1001"/>
              </a:spcBef>
            </a:pPr>
            <a:r>
              <a:rPr b="0" lang="fr-FR" sz="2400" spc="-1" strike="noStrike">
                <a:solidFill>
                  <a:srgbClr val="8b8b8b"/>
                </a:solidFill>
                <a:latin typeface="Calibri"/>
              </a:rPr>
              <a:t>Les éléments présentés ne sont pas définitifs et sont en cours d’élaboration par le Ministère de la transition écologique et solidaire, la Direction générale de l’énergie et du climat et la Commission de régulation de l’énergie. Les éléments proposés par GRDF et GRTgaz doivent être perçus comme leur lecture au moment de la présentation et ne préjugent en rien des dispositions finales</a:t>
            </a:r>
            <a:endParaRPr b="0" lang="fr-FR" sz="2400" spc="-1" strike="noStrike">
              <a:solidFill>
                <a:srgbClr val="000000"/>
              </a:solidFill>
              <a:latin typeface="Calibri"/>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838080" y="162720"/>
            <a:ext cx="11003040" cy="1325160"/>
          </a:xfrm>
          <a:prstGeom prst="rect">
            <a:avLst/>
          </a:prstGeom>
          <a:noFill/>
          <a:ln>
            <a:noFill/>
          </a:ln>
        </p:spPr>
        <p:txBody>
          <a:bodyPr anchor="ctr"/>
          <a:p>
            <a:pPr>
              <a:lnSpc>
                <a:spcPct val="90000"/>
              </a:lnSpc>
            </a:pPr>
            <a:r>
              <a:rPr b="0" lang="fr-FR" sz="4400" spc="-1" strike="noStrike">
                <a:solidFill>
                  <a:srgbClr val="000000"/>
                </a:solidFill>
                <a:latin typeface="Calibri Light"/>
              </a:rPr>
              <a:t>Que dit la loi n° 2018-938 du 30 octobre 2018 ?</a:t>
            </a:r>
            <a:endParaRPr b="0" lang="fr-FR" sz="4400" spc="-1" strike="noStrike">
              <a:solidFill>
                <a:srgbClr val="000000"/>
              </a:solidFill>
              <a:latin typeface="Calibri"/>
            </a:endParaRPr>
          </a:p>
        </p:txBody>
      </p:sp>
      <p:sp>
        <p:nvSpPr>
          <p:cNvPr id="177" name="TextShape 2"/>
          <p:cNvSpPr txBox="1"/>
          <p:nvPr/>
        </p:nvSpPr>
        <p:spPr>
          <a:xfrm>
            <a:off x="689760" y="1488240"/>
            <a:ext cx="11151360" cy="4397760"/>
          </a:xfrm>
          <a:prstGeom prst="rect">
            <a:avLst/>
          </a:prstGeom>
          <a:noFill/>
          <a:ln>
            <a:noFill/>
          </a:ln>
        </p:spPr>
        <p:txBody>
          <a:bodyPr/>
          <a:p>
            <a:pPr>
              <a:lnSpc>
                <a:spcPct val="100000"/>
              </a:lnSpc>
              <a:spcBef>
                <a:spcPts val="1001"/>
              </a:spcBef>
            </a:pPr>
            <a:r>
              <a:rPr b="0" lang="fr-FR" sz="2800" spc="-1" strike="noStrike">
                <a:solidFill>
                  <a:srgbClr val="808080"/>
                </a:solidFill>
                <a:latin typeface="Calibri"/>
              </a:rPr>
              <a:t>Article 94 : </a:t>
            </a:r>
            <a:r>
              <a:rPr b="0" i="1" lang="fr-FR" sz="2800" spc="-1" strike="noStrike">
                <a:solidFill>
                  <a:srgbClr val="808080"/>
                </a:solidFill>
                <a:latin typeface="Calibri"/>
              </a:rPr>
              <a:t>« Lorsqu'une </a:t>
            </a:r>
            <a:r>
              <a:rPr b="1" i="1" lang="fr-FR" sz="2800" spc="-1" strike="noStrike">
                <a:solidFill>
                  <a:srgbClr val="92d050"/>
                </a:solidFill>
                <a:latin typeface="Calibri"/>
              </a:rPr>
              <a:t>installation de production de biogaz</a:t>
            </a:r>
            <a:r>
              <a:rPr b="0" i="1" lang="fr-FR" sz="2800" spc="-1" strike="noStrike">
                <a:solidFill>
                  <a:srgbClr val="808080"/>
                </a:solidFill>
                <a:latin typeface="Calibri"/>
              </a:rPr>
              <a:t> est </a:t>
            </a:r>
            <a:r>
              <a:rPr b="1" i="1" lang="fr-FR" sz="2800" spc="-1" strike="noStrike">
                <a:solidFill>
                  <a:srgbClr val="92d050"/>
                </a:solidFill>
                <a:latin typeface="Calibri"/>
              </a:rPr>
              <a:t>située à proximité d'un réseau de gaz naturel</a:t>
            </a:r>
            <a:r>
              <a:rPr b="0" i="1" lang="fr-FR" sz="2800" spc="-1" strike="noStrike">
                <a:solidFill>
                  <a:srgbClr val="808080"/>
                </a:solidFill>
                <a:latin typeface="Calibri"/>
              </a:rPr>
              <a:t>, les gestionnaires des réseaux de gaz naturel effectuent les </a:t>
            </a:r>
            <a:r>
              <a:rPr b="1" i="1" lang="fr-FR" sz="2800" spc="-1" strike="noStrike">
                <a:solidFill>
                  <a:srgbClr val="92d050"/>
                </a:solidFill>
                <a:latin typeface="Calibri"/>
              </a:rPr>
              <a:t>renforcements</a:t>
            </a:r>
            <a:r>
              <a:rPr b="0" i="1" lang="fr-FR" sz="2800" spc="-1" strike="noStrike">
                <a:solidFill>
                  <a:srgbClr val="808080"/>
                </a:solidFill>
                <a:latin typeface="Calibri"/>
              </a:rPr>
              <a:t> nécessaires pour permettre l'injection dans le réseau du biogaz produit, dans les </a:t>
            </a:r>
            <a:r>
              <a:rPr b="1" i="1" lang="fr-FR" sz="2800" spc="-1" strike="noStrike">
                <a:solidFill>
                  <a:srgbClr val="92d050"/>
                </a:solidFill>
                <a:latin typeface="Calibri"/>
              </a:rPr>
              <a:t>conditions et limites permettant de s'assurer de la pertinence technico-économique</a:t>
            </a:r>
            <a:r>
              <a:rPr b="0" i="1" lang="fr-FR" sz="2800" spc="-1" strike="noStrike">
                <a:solidFill>
                  <a:srgbClr val="808080"/>
                </a:solidFill>
                <a:latin typeface="Calibri"/>
              </a:rPr>
              <a:t> des investissements </a:t>
            </a:r>
            <a:r>
              <a:rPr b="1" i="1" lang="fr-FR" sz="2800" spc="-1" strike="noStrike">
                <a:solidFill>
                  <a:srgbClr val="92d050"/>
                </a:solidFill>
                <a:latin typeface="Calibri"/>
              </a:rPr>
              <a:t>définies par décret pris après avis de la Commission de régulation de l'énergie</a:t>
            </a:r>
            <a:r>
              <a:rPr b="0" i="1" lang="fr-FR" sz="2800" spc="-1" strike="noStrike">
                <a:solidFill>
                  <a:srgbClr val="808080"/>
                </a:solidFill>
                <a:latin typeface="Calibri"/>
              </a:rPr>
              <a:t>. Ce décret précise la partie du coût des renforcements des réseaux à la charge du ou des gestionnaires des réseaux et celle restant à la charge du ou des producteurs ainsi que la répartition de cette dernière entre les différents producteurs concernés »</a:t>
            </a:r>
            <a:endParaRPr b="0" lang="fr-FR" sz="2800" spc="-1" strike="noStrike">
              <a:solidFill>
                <a:srgbClr val="000000"/>
              </a:solidFill>
              <a:latin typeface="Calibri"/>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838080" y="16272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Volet réglementaire : où en est on ?</a:t>
            </a:r>
            <a:endParaRPr b="0" lang="fr-FR" sz="4400" spc="-1" strike="noStrike">
              <a:solidFill>
                <a:srgbClr val="000000"/>
              </a:solidFill>
              <a:latin typeface="Calibri"/>
            </a:endParaRPr>
          </a:p>
        </p:txBody>
      </p:sp>
      <p:sp>
        <p:nvSpPr>
          <p:cNvPr id="179" name="TextShape 2"/>
          <p:cNvSpPr txBox="1"/>
          <p:nvPr/>
        </p:nvSpPr>
        <p:spPr>
          <a:xfrm>
            <a:off x="838080" y="1577880"/>
            <a:ext cx="10515240" cy="4350960"/>
          </a:xfrm>
          <a:prstGeom prst="rect">
            <a:avLst/>
          </a:prstGeom>
          <a:noFill/>
          <a:ln>
            <a:noFill/>
          </a:ln>
        </p:spPr>
        <p:txBody>
          <a:bodyPr>
            <a:normAutofit/>
          </a:bodyPr>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Calendrier </a:t>
            </a:r>
            <a:endParaRPr b="0" lang="fr-FR" sz="28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Passage « décret + arrêté » en Conseil Supérieur de l’Energie le 16 avril</a:t>
            </a:r>
            <a:endParaRPr b="0" lang="fr-FR" sz="2400" spc="-1" strike="noStrike">
              <a:solidFill>
                <a:srgbClr val="000000"/>
              </a:solidFill>
              <a:latin typeface="Calibri"/>
            </a:endParaRPr>
          </a:p>
          <a:p>
            <a:pPr lvl="2" marL="1143000" indent="-228240">
              <a:lnSpc>
                <a:spcPct val="100000"/>
              </a:lnSpc>
              <a:spcBef>
                <a:spcPts val="499"/>
              </a:spcBef>
              <a:buClr>
                <a:srgbClr val="808080"/>
              </a:buClr>
              <a:buFont typeface="Arial"/>
              <a:buChar char="•"/>
            </a:pPr>
            <a:r>
              <a:rPr b="0" lang="fr-FR" sz="2000" spc="-1" strike="noStrike">
                <a:solidFill>
                  <a:srgbClr val="808080"/>
                </a:solidFill>
                <a:latin typeface="Calibri"/>
              </a:rPr>
              <a:t>Les éléments ici présentés ne tiennent pas compte d’éventuels amendements</a:t>
            </a:r>
            <a:endParaRPr b="0" lang="fr-FR" sz="20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Passage à venir devant les commissaires de la CRE</a:t>
            </a:r>
            <a:endParaRPr b="0" lang="fr-FR" sz="2400" spc="-1" strike="noStrike">
              <a:solidFill>
                <a:srgbClr val="000000"/>
              </a:solidFill>
              <a:latin typeface="Calibri"/>
            </a:endParaRPr>
          </a:p>
          <a:p>
            <a:pPr>
              <a:lnSpc>
                <a:spcPct val="100000"/>
              </a:lnSpc>
              <a:spcBef>
                <a:spcPts val="1001"/>
              </a:spcBef>
            </a:pPr>
            <a:endParaRPr b="0" lang="fr-FR" sz="2400" spc="-1" strike="noStrike">
              <a:solidFill>
                <a:srgbClr val="000000"/>
              </a:solidFill>
              <a:latin typeface="Calibri"/>
            </a:endParaRPr>
          </a:p>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Un décret qui a le mérite d’exister…</a:t>
            </a:r>
            <a:endParaRPr b="0" lang="fr-FR" sz="28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Pour les clients gaz : un bouclier tarifaire garantissant un impact limité </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Pour les producteurs : une prise en charge des coûts d’adaptation des réseaux, mais incertaine tant que la CRE n’aura pas délibéré</a:t>
            </a:r>
            <a:endParaRPr b="0" lang="fr-FR" sz="2400" spc="-1" strike="noStrike">
              <a:solidFill>
                <a:srgbClr val="000000"/>
              </a:solidFill>
              <a:latin typeface="Calibri"/>
            </a:endParaRPr>
          </a:p>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 </a:t>
            </a:r>
            <a:r>
              <a:rPr b="0" lang="fr-FR" sz="2800" spc="-1" strike="noStrike">
                <a:solidFill>
                  <a:srgbClr val="808080"/>
                </a:solidFill>
                <a:latin typeface="Calibri"/>
              </a:rPr>
              <a:t>une application complexe selon nous</a:t>
            </a:r>
            <a:endParaRPr b="0" lang="fr-FR" sz="2800" spc="-1" strike="noStrike">
              <a:solidFill>
                <a:srgbClr val="000000"/>
              </a:solidFill>
              <a:latin typeface="Calibri"/>
            </a:endParaRPr>
          </a:p>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 </a:t>
            </a:r>
            <a:r>
              <a:rPr b="0" lang="fr-FR" sz="2800" spc="-1" strike="noStrike">
                <a:solidFill>
                  <a:srgbClr val="808080"/>
                </a:solidFill>
                <a:latin typeface="Calibri"/>
              </a:rPr>
              <a:t>et beaucoup de points encore à préciser par la CRE</a:t>
            </a:r>
            <a:endParaRPr b="0" lang="fr-FR" sz="2800" spc="-1" strike="noStrike">
              <a:solidFill>
                <a:srgbClr val="000000"/>
              </a:solidFill>
              <a:latin typeface="Calibri"/>
            </a:endParaRPr>
          </a:p>
          <a:p>
            <a:pPr>
              <a:lnSpc>
                <a:spcPct val="100000"/>
              </a:lnSpc>
              <a:spcBef>
                <a:spcPts val="1001"/>
              </a:spcBef>
            </a:pPr>
            <a:endParaRPr b="0" lang="fr-FR" sz="2800" spc="-1" strike="noStrike">
              <a:solidFill>
                <a:srgbClr val="000000"/>
              </a:solidFill>
              <a:latin typeface="Calibri"/>
            </a:endParaRPr>
          </a:p>
        </p:txBody>
      </p:sp>
      <p:sp>
        <p:nvSpPr>
          <p:cNvPr id="180" name="CustomShape 3"/>
          <p:cNvSpPr/>
          <p:nvPr/>
        </p:nvSpPr>
        <p:spPr>
          <a:xfrm>
            <a:off x="9334440" y="162720"/>
            <a:ext cx="2571480" cy="533160"/>
          </a:xfrm>
          <a:prstGeom prst="roundRect">
            <a:avLst>
              <a:gd name="adj"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i="1" lang="fr-FR" sz="1200" spc="-1" strike="noStrike">
                <a:solidFill>
                  <a:srgbClr val="ffffff"/>
                </a:solidFill>
                <a:latin typeface="Calibri"/>
              </a:rPr>
              <a:t>Attention, éléments non définitifs et non validés par le Ministre</a:t>
            </a:r>
            <a:endParaRPr b="0" lang="fr-FR" sz="1200" spc="-1" strike="noStrike">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845640" y="-2772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Le calendrier</a:t>
            </a:r>
            <a:endParaRPr b="0" lang="fr-FR" sz="4400" spc="-1" strike="noStrike">
              <a:solidFill>
                <a:srgbClr val="000000"/>
              </a:solidFill>
              <a:latin typeface="Calibri"/>
            </a:endParaRPr>
          </a:p>
        </p:txBody>
      </p:sp>
      <p:sp>
        <p:nvSpPr>
          <p:cNvPr id="182" name="CustomShape 2"/>
          <p:cNvSpPr/>
          <p:nvPr/>
        </p:nvSpPr>
        <p:spPr>
          <a:xfrm>
            <a:off x="1362240" y="1197720"/>
            <a:ext cx="7853760" cy="3329640"/>
          </a:xfrm>
          <a:prstGeom prst="roundRect">
            <a:avLst>
              <a:gd name="adj" fmla="val 0"/>
            </a:avLst>
          </a:prstGeom>
          <a:solidFill>
            <a:schemeClr val="bg1"/>
          </a:solidFill>
          <a:ln>
            <a:solidFill>
              <a:schemeClr val="bg1">
                <a:lumMod val="50000"/>
              </a:schemeClr>
            </a:solidFill>
          </a:ln>
        </p:spPr>
        <p:style>
          <a:lnRef idx="1">
            <a:schemeClr val="accent1"/>
          </a:lnRef>
          <a:fillRef idx="3">
            <a:schemeClr val="accent1"/>
          </a:fillRef>
          <a:effectRef idx="2">
            <a:schemeClr val="accent1"/>
          </a:effectRef>
          <a:fontRef idx="minor"/>
        </p:style>
      </p:sp>
      <p:sp>
        <p:nvSpPr>
          <p:cNvPr id="183" name="Line 3"/>
          <p:cNvSpPr/>
          <p:nvPr/>
        </p:nvSpPr>
        <p:spPr>
          <a:xfrm>
            <a:off x="4219920" y="1236960"/>
            <a:ext cx="360" cy="3276000"/>
          </a:xfrm>
          <a:prstGeom prst="line">
            <a:avLst/>
          </a:prstGeom>
          <a:ln w="25560">
            <a:solidFill>
              <a:srgbClr val="c00000"/>
            </a:solidFill>
            <a:round/>
          </a:ln>
        </p:spPr>
        <p:style>
          <a:lnRef idx="1">
            <a:schemeClr val="accent5"/>
          </a:lnRef>
          <a:fillRef idx="0">
            <a:schemeClr val="accent5"/>
          </a:fillRef>
          <a:effectRef idx="0">
            <a:schemeClr val="accent5"/>
          </a:effectRef>
          <a:fontRef idx="minor"/>
        </p:style>
      </p:sp>
      <p:sp>
        <p:nvSpPr>
          <p:cNvPr id="184" name="CustomShape 4"/>
          <p:cNvSpPr/>
          <p:nvPr/>
        </p:nvSpPr>
        <p:spPr>
          <a:xfrm>
            <a:off x="3921480" y="1738800"/>
            <a:ext cx="1842120" cy="719640"/>
          </a:xfrm>
          <a:prstGeom prst="chevron">
            <a:avLst>
              <a:gd name="adj" fmla="val 32965"/>
            </a:avLst>
          </a:prstGeom>
          <a:solidFill>
            <a:schemeClr val="bg2">
              <a:lumMod val="65000"/>
            </a:schemeClr>
          </a:solidFill>
          <a:ln w="25560">
            <a:noFill/>
          </a:ln>
        </p:spPr>
        <p:style>
          <a:lnRef idx="0"/>
          <a:fillRef idx="0"/>
          <a:effectRef idx="0"/>
          <a:fontRef idx="minor"/>
        </p:style>
      </p:sp>
      <p:sp>
        <p:nvSpPr>
          <p:cNvPr id="185" name="CustomShape 5"/>
          <p:cNvSpPr/>
          <p:nvPr/>
        </p:nvSpPr>
        <p:spPr>
          <a:xfrm>
            <a:off x="1739160" y="1738800"/>
            <a:ext cx="2120400" cy="719640"/>
          </a:xfrm>
          <a:prstGeom prst="chevron">
            <a:avLst>
              <a:gd name="adj" fmla="val 32965"/>
            </a:avLst>
          </a:prstGeom>
          <a:solidFill>
            <a:schemeClr val="tx2">
              <a:lumMod val="50000"/>
              <a:lumOff val="50000"/>
            </a:schemeClr>
          </a:solidFill>
          <a:ln w="25560">
            <a:noFill/>
          </a:ln>
        </p:spPr>
        <p:style>
          <a:lnRef idx="0"/>
          <a:fillRef idx="0"/>
          <a:effectRef idx="0"/>
          <a:fontRef idx="minor"/>
        </p:style>
      </p:sp>
      <p:sp>
        <p:nvSpPr>
          <p:cNvPr id="186" name="CustomShape 6"/>
          <p:cNvSpPr/>
          <p:nvPr/>
        </p:nvSpPr>
        <p:spPr>
          <a:xfrm>
            <a:off x="2099880" y="1916280"/>
            <a:ext cx="1552320" cy="425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100" spc="-1" strike="noStrike">
                <a:solidFill>
                  <a:srgbClr val="ffffff"/>
                </a:solidFill>
                <a:latin typeface="Calibri"/>
              </a:rPr>
              <a:t>Travail entre la CRE, la DGEC et les opérateurs</a:t>
            </a:r>
            <a:endParaRPr b="0" lang="fr-FR" sz="1100" spc="-1" strike="noStrike">
              <a:latin typeface="Arial"/>
            </a:endParaRPr>
          </a:p>
        </p:txBody>
      </p:sp>
      <p:sp>
        <p:nvSpPr>
          <p:cNvPr id="187" name="CustomShape 7"/>
          <p:cNvSpPr/>
          <p:nvPr/>
        </p:nvSpPr>
        <p:spPr>
          <a:xfrm>
            <a:off x="2726280" y="1613880"/>
            <a:ext cx="287640" cy="287640"/>
          </a:xfrm>
          <a:prstGeom prst="ellipse">
            <a:avLst/>
          </a:prstGeom>
          <a:solidFill>
            <a:srgbClr val="ffffff"/>
          </a:solidFill>
          <a:ln w="19080">
            <a:solidFill>
              <a:schemeClr val="accent2"/>
            </a:solidFill>
            <a:round/>
          </a:ln>
        </p:spPr>
        <p:style>
          <a:lnRef idx="0"/>
          <a:fillRef idx="0"/>
          <a:effectRef idx="0"/>
          <a:fontRef idx="minor"/>
        </p:style>
        <p:txBody>
          <a:bodyPr lIns="90000" rIns="90000" tIns="45000" bIns="45000" anchor="ctr"/>
          <a:p>
            <a:pPr algn="ctr">
              <a:lnSpc>
                <a:spcPct val="100000"/>
              </a:lnSpc>
            </a:pPr>
            <a:r>
              <a:rPr b="1" lang="fr-FR" sz="1400" spc="-1" strike="noStrike">
                <a:solidFill>
                  <a:srgbClr val="ed7d31"/>
                </a:solidFill>
                <a:latin typeface="Calibri"/>
              </a:rPr>
              <a:t>1</a:t>
            </a:r>
            <a:endParaRPr b="0" lang="fr-FR" sz="1400" spc="-1" strike="noStrike">
              <a:latin typeface="Arial"/>
            </a:endParaRPr>
          </a:p>
        </p:txBody>
      </p:sp>
      <p:sp>
        <p:nvSpPr>
          <p:cNvPr id="188" name="CustomShape 8"/>
          <p:cNvSpPr/>
          <p:nvPr/>
        </p:nvSpPr>
        <p:spPr>
          <a:xfrm>
            <a:off x="4714920" y="1644840"/>
            <a:ext cx="287640" cy="287640"/>
          </a:xfrm>
          <a:prstGeom prst="ellipse">
            <a:avLst/>
          </a:prstGeom>
          <a:solidFill>
            <a:srgbClr val="ffffff"/>
          </a:solidFill>
          <a:ln w="19080">
            <a:solidFill>
              <a:schemeClr val="accent2"/>
            </a:solidFill>
            <a:round/>
          </a:ln>
        </p:spPr>
        <p:style>
          <a:lnRef idx="0"/>
          <a:fillRef idx="0"/>
          <a:effectRef idx="0"/>
          <a:fontRef idx="minor"/>
        </p:style>
        <p:txBody>
          <a:bodyPr lIns="90000" rIns="90000" tIns="45000" bIns="45000" anchor="ctr"/>
          <a:p>
            <a:pPr algn="ctr">
              <a:lnSpc>
                <a:spcPct val="100000"/>
              </a:lnSpc>
            </a:pPr>
            <a:r>
              <a:rPr b="1" lang="fr-FR" sz="1400" spc="-1" strike="noStrike">
                <a:solidFill>
                  <a:srgbClr val="ed7d31"/>
                </a:solidFill>
                <a:latin typeface="Calibri"/>
              </a:rPr>
              <a:t>2</a:t>
            </a:r>
            <a:endParaRPr b="0" lang="fr-FR" sz="1400" spc="-1" strike="noStrike">
              <a:latin typeface="Arial"/>
            </a:endParaRPr>
          </a:p>
        </p:txBody>
      </p:sp>
      <p:sp>
        <p:nvSpPr>
          <p:cNvPr id="189" name="CustomShape 9"/>
          <p:cNvSpPr/>
          <p:nvPr/>
        </p:nvSpPr>
        <p:spPr>
          <a:xfrm>
            <a:off x="2217600" y="1417680"/>
            <a:ext cx="1183680" cy="250200"/>
          </a:xfrm>
          <a:prstGeom prst="rect">
            <a:avLst/>
          </a:prstGeom>
          <a:noFill/>
          <a:ln>
            <a:noFill/>
          </a:ln>
        </p:spPr>
        <p:style>
          <a:lnRef idx="0"/>
          <a:fillRef idx="0"/>
          <a:effectRef idx="0"/>
          <a:fontRef idx="minor"/>
        </p:style>
        <p:txBody>
          <a:bodyPr lIns="90000" rIns="90000" tIns="45000" bIns="45000"/>
          <a:p>
            <a:pPr algn="ctr">
              <a:lnSpc>
                <a:spcPct val="100000"/>
              </a:lnSpc>
            </a:pPr>
            <a:r>
              <a:rPr b="0" i="1" lang="fr-FR" sz="1050" spc="-1" strike="noStrike">
                <a:solidFill>
                  <a:srgbClr val="000000"/>
                </a:solidFill>
                <a:latin typeface="Calibri"/>
              </a:rPr>
              <a:t>janvier - mars </a:t>
            </a:r>
            <a:endParaRPr b="0" lang="fr-FR" sz="1050" spc="-1" strike="noStrike">
              <a:latin typeface="Arial"/>
            </a:endParaRPr>
          </a:p>
        </p:txBody>
      </p:sp>
      <p:sp>
        <p:nvSpPr>
          <p:cNvPr id="190" name="CustomShape 10"/>
          <p:cNvSpPr/>
          <p:nvPr/>
        </p:nvSpPr>
        <p:spPr>
          <a:xfrm>
            <a:off x="4300200" y="1415160"/>
            <a:ext cx="1183680" cy="250200"/>
          </a:xfrm>
          <a:prstGeom prst="rect">
            <a:avLst/>
          </a:prstGeom>
          <a:noFill/>
          <a:ln>
            <a:noFill/>
          </a:ln>
        </p:spPr>
        <p:style>
          <a:lnRef idx="0"/>
          <a:fillRef idx="0"/>
          <a:effectRef idx="0"/>
          <a:fontRef idx="minor"/>
        </p:style>
        <p:txBody>
          <a:bodyPr lIns="90000" rIns="90000" tIns="45000" bIns="45000"/>
          <a:p>
            <a:pPr algn="ctr">
              <a:lnSpc>
                <a:spcPct val="100000"/>
              </a:lnSpc>
            </a:pPr>
            <a:r>
              <a:rPr b="0" i="1" lang="fr-FR" sz="1050" spc="-1" strike="noStrike">
                <a:solidFill>
                  <a:srgbClr val="000000"/>
                </a:solidFill>
                <a:latin typeface="Calibri"/>
              </a:rPr>
              <a:t>avril - mai</a:t>
            </a:r>
            <a:endParaRPr b="0" lang="fr-FR" sz="1050" spc="-1" strike="noStrike">
              <a:latin typeface="Arial"/>
            </a:endParaRPr>
          </a:p>
        </p:txBody>
      </p:sp>
      <p:sp>
        <p:nvSpPr>
          <p:cNvPr id="191" name="CustomShape 11"/>
          <p:cNvSpPr/>
          <p:nvPr/>
        </p:nvSpPr>
        <p:spPr>
          <a:xfrm flipV="1">
            <a:off x="3909960" y="1927080"/>
            <a:ext cx="122760" cy="119160"/>
          </a:xfrm>
          <a:prstGeom prst="ellipse">
            <a:avLst/>
          </a:prstGeom>
          <a:solidFill>
            <a:srgbClr val="002060"/>
          </a:solidFill>
          <a:ln w="57240">
            <a:solidFill>
              <a:srgbClr val="002060"/>
            </a:solidFill>
            <a:round/>
          </a:ln>
          <a:effectLst>
            <a:outerShdw algn="tl" blurRad="50800" dir="2700000" dist="38100" rotWithShape="0">
              <a:srgbClr val="000000">
                <a:alpha val="40000"/>
              </a:srgbClr>
            </a:outerShdw>
          </a:effectLst>
        </p:spPr>
        <p:style>
          <a:lnRef idx="0"/>
          <a:fillRef idx="0"/>
          <a:effectRef idx="0"/>
          <a:fontRef idx="minor"/>
        </p:style>
      </p:sp>
      <p:sp>
        <p:nvSpPr>
          <p:cNvPr id="192" name="CustomShape 12"/>
          <p:cNvSpPr/>
          <p:nvPr/>
        </p:nvSpPr>
        <p:spPr>
          <a:xfrm flipH="1">
            <a:off x="3970800" y="2166480"/>
            <a:ext cx="360" cy="498600"/>
          </a:xfrm>
          <a:custGeom>
            <a:avLst/>
            <a:gdLst/>
            <a:ahLst/>
            <a:rect l="l" t="t" r="r" b="b"/>
            <a:pathLst>
              <a:path w="21600" h="21600">
                <a:moveTo>
                  <a:pt x="0" y="0"/>
                </a:moveTo>
                <a:lnTo>
                  <a:pt x="21600" y="21600"/>
                </a:lnTo>
              </a:path>
            </a:pathLst>
          </a:custGeom>
          <a:noFill/>
          <a:ln>
            <a:solidFill>
              <a:schemeClr val="accent2">
                <a:lumMod val="50000"/>
              </a:schemeClr>
            </a:solidFill>
            <a:custDash>
              <a:ds d="100000" sp="100000"/>
            </a:custDash>
            <a:tailEnd len="med" type="triangle" w="med"/>
          </a:ln>
        </p:spPr>
        <p:style>
          <a:lnRef idx="2">
            <a:schemeClr val="accent1"/>
          </a:lnRef>
          <a:fillRef idx="0">
            <a:schemeClr val="accent1"/>
          </a:fillRef>
          <a:effectRef idx="1">
            <a:schemeClr val="accent1"/>
          </a:effectRef>
          <a:fontRef idx="minor"/>
        </p:style>
      </p:sp>
      <p:sp>
        <p:nvSpPr>
          <p:cNvPr id="193" name="CustomShape 13"/>
          <p:cNvSpPr/>
          <p:nvPr/>
        </p:nvSpPr>
        <p:spPr>
          <a:xfrm>
            <a:off x="4368600" y="1916280"/>
            <a:ext cx="1124640" cy="425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100" spc="-1" strike="noStrike">
                <a:solidFill>
                  <a:srgbClr val="ffffff"/>
                </a:solidFill>
                <a:latin typeface="Calibri"/>
              </a:rPr>
              <a:t>Examen du décret </a:t>
            </a:r>
            <a:endParaRPr b="0" lang="fr-FR" sz="1100" spc="-1" strike="noStrike">
              <a:latin typeface="Arial"/>
            </a:endParaRPr>
          </a:p>
        </p:txBody>
      </p:sp>
      <p:sp>
        <p:nvSpPr>
          <p:cNvPr id="194" name="CustomShape 14"/>
          <p:cNvSpPr/>
          <p:nvPr/>
        </p:nvSpPr>
        <p:spPr>
          <a:xfrm flipV="1">
            <a:off x="4871880" y="2165400"/>
            <a:ext cx="122760" cy="119160"/>
          </a:xfrm>
          <a:prstGeom prst="ellipse">
            <a:avLst/>
          </a:prstGeom>
          <a:solidFill>
            <a:srgbClr val="002060"/>
          </a:solidFill>
          <a:ln w="57240">
            <a:solidFill>
              <a:srgbClr val="002060"/>
            </a:solidFill>
            <a:round/>
          </a:ln>
          <a:effectLst>
            <a:outerShdw algn="tl" blurRad="50800" dir="2700000" dist="38100" rotWithShape="0">
              <a:srgbClr val="000000">
                <a:alpha val="40000"/>
              </a:srgbClr>
            </a:outerShdw>
          </a:effectLst>
        </p:spPr>
        <p:style>
          <a:lnRef idx="0"/>
          <a:fillRef idx="0"/>
          <a:effectRef idx="0"/>
          <a:fontRef idx="minor"/>
        </p:style>
      </p:sp>
      <p:sp>
        <p:nvSpPr>
          <p:cNvPr id="195" name="CustomShape 15"/>
          <p:cNvSpPr/>
          <p:nvPr/>
        </p:nvSpPr>
        <p:spPr>
          <a:xfrm>
            <a:off x="4341600" y="2599560"/>
            <a:ext cx="1183680" cy="4100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050" spc="-1" strike="noStrike">
                <a:solidFill>
                  <a:srgbClr val="c55a11"/>
                </a:solidFill>
                <a:latin typeface="Calibri"/>
              </a:rPr>
              <a:t>Passage en CSE</a:t>
            </a:r>
            <a:endParaRPr b="0" lang="fr-FR" sz="1050" spc="-1" strike="noStrike">
              <a:latin typeface="Arial"/>
            </a:endParaRPr>
          </a:p>
          <a:p>
            <a:pPr algn="ctr">
              <a:lnSpc>
                <a:spcPct val="100000"/>
              </a:lnSpc>
            </a:pPr>
            <a:r>
              <a:rPr b="1" lang="fr-FR" sz="1050" spc="-1" strike="noStrike">
                <a:solidFill>
                  <a:srgbClr val="c55a11"/>
                </a:solidFill>
                <a:latin typeface="Calibri"/>
              </a:rPr>
              <a:t>le 16 / 04</a:t>
            </a:r>
            <a:endParaRPr b="0" lang="fr-FR" sz="1050" spc="-1" strike="noStrike">
              <a:latin typeface="Arial"/>
            </a:endParaRPr>
          </a:p>
        </p:txBody>
      </p:sp>
      <p:sp>
        <p:nvSpPr>
          <p:cNvPr id="196" name="CustomShape 16"/>
          <p:cNvSpPr/>
          <p:nvPr/>
        </p:nvSpPr>
        <p:spPr>
          <a:xfrm>
            <a:off x="4933440" y="2508840"/>
            <a:ext cx="360" cy="172440"/>
          </a:xfrm>
          <a:custGeom>
            <a:avLst/>
            <a:gdLst/>
            <a:ahLst/>
            <a:rect l="l" t="t" r="r" b="b"/>
            <a:pathLst>
              <a:path w="21600" h="21600">
                <a:moveTo>
                  <a:pt x="0" y="0"/>
                </a:moveTo>
                <a:lnTo>
                  <a:pt x="21600" y="21600"/>
                </a:lnTo>
              </a:path>
            </a:pathLst>
          </a:custGeom>
          <a:noFill/>
          <a:ln>
            <a:solidFill>
              <a:schemeClr val="accent2">
                <a:lumMod val="50000"/>
              </a:schemeClr>
            </a:solidFill>
            <a:custDash>
              <a:ds d="100000" sp="100000"/>
            </a:custDash>
            <a:tailEnd len="med" type="triangle" w="med"/>
          </a:ln>
        </p:spPr>
        <p:style>
          <a:lnRef idx="2">
            <a:schemeClr val="accent1"/>
          </a:lnRef>
          <a:fillRef idx="0">
            <a:schemeClr val="accent1"/>
          </a:fillRef>
          <a:effectRef idx="1">
            <a:schemeClr val="accent1"/>
          </a:effectRef>
          <a:fontRef idx="minor"/>
        </p:style>
      </p:sp>
      <p:sp>
        <p:nvSpPr>
          <p:cNvPr id="197" name="CustomShape 17"/>
          <p:cNvSpPr/>
          <p:nvPr/>
        </p:nvSpPr>
        <p:spPr>
          <a:xfrm flipV="1">
            <a:off x="4152600" y="1094760"/>
            <a:ext cx="143640" cy="107640"/>
          </a:xfrm>
          <a:prstGeom prst="triangle">
            <a:avLst>
              <a:gd name="adj" fmla="val 50000"/>
            </a:avLst>
          </a:prstGeom>
          <a:solidFill>
            <a:srgbClr val="c00000"/>
          </a:solidFill>
          <a:ln>
            <a:noFill/>
          </a:ln>
        </p:spPr>
        <p:style>
          <a:lnRef idx="1">
            <a:schemeClr val="accent1"/>
          </a:lnRef>
          <a:fillRef idx="3">
            <a:schemeClr val="accent1"/>
          </a:fillRef>
          <a:effectRef idx="2">
            <a:schemeClr val="accent1"/>
          </a:effectRef>
          <a:fontRef idx="minor"/>
        </p:style>
      </p:sp>
      <p:sp>
        <p:nvSpPr>
          <p:cNvPr id="198" name="CustomShape 18"/>
          <p:cNvSpPr/>
          <p:nvPr/>
        </p:nvSpPr>
        <p:spPr>
          <a:xfrm>
            <a:off x="5910480" y="1905120"/>
            <a:ext cx="2462760" cy="425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100" spc="-1" strike="noStrike">
                <a:solidFill>
                  <a:srgbClr val="ffc000"/>
                </a:solidFill>
                <a:latin typeface="Calibri"/>
              </a:rPr>
              <a:t>Publication prévisionnelle décret et arrêté : fin mai / début juin</a:t>
            </a:r>
            <a:endParaRPr b="0" lang="fr-FR" sz="1100" spc="-1" strike="noStrike">
              <a:latin typeface="Arial"/>
            </a:endParaRPr>
          </a:p>
        </p:txBody>
      </p:sp>
      <p:sp>
        <p:nvSpPr>
          <p:cNvPr id="199" name="CustomShape 19"/>
          <p:cNvSpPr/>
          <p:nvPr/>
        </p:nvSpPr>
        <p:spPr>
          <a:xfrm>
            <a:off x="4885920" y="3163680"/>
            <a:ext cx="2289960" cy="719640"/>
          </a:xfrm>
          <a:prstGeom prst="chevron">
            <a:avLst>
              <a:gd name="adj" fmla="val 32965"/>
            </a:avLst>
          </a:prstGeom>
          <a:solidFill>
            <a:schemeClr val="bg2">
              <a:lumMod val="85000"/>
            </a:schemeClr>
          </a:solidFill>
          <a:ln w="25560">
            <a:solidFill>
              <a:schemeClr val="accent5"/>
            </a:solidFill>
            <a:round/>
          </a:ln>
        </p:spPr>
        <p:style>
          <a:lnRef idx="0"/>
          <a:fillRef idx="0"/>
          <a:effectRef idx="0"/>
          <a:fontRef idx="minor"/>
        </p:style>
      </p:sp>
      <p:sp>
        <p:nvSpPr>
          <p:cNvPr id="200" name="CustomShape 20"/>
          <p:cNvSpPr/>
          <p:nvPr/>
        </p:nvSpPr>
        <p:spPr>
          <a:xfrm>
            <a:off x="7404120" y="3163680"/>
            <a:ext cx="1439640" cy="719640"/>
          </a:xfrm>
          <a:prstGeom prst="chevron">
            <a:avLst>
              <a:gd name="adj" fmla="val 32965"/>
            </a:avLst>
          </a:prstGeom>
          <a:solidFill>
            <a:schemeClr val="bg1">
              <a:lumMod val="95000"/>
            </a:schemeClr>
          </a:solidFill>
          <a:ln w="25560">
            <a:noFill/>
          </a:ln>
        </p:spPr>
        <p:style>
          <a:lnRef idx="0"/>
          <a:fillRef idx="0"/>
          <a:effectRef idx="0"/>
          <a:fontRef idx="minor"/>
        </p:style>
      </p:sp>
      <p:sp>
        <p:nvSpPr>
          <p:cNvPr id="201" name="CustomShape 21"/>
          <p:cNvSpPr/>
          <p:nvPr/>
        </p:nvSpPr>
        <p:spPr>
          <a:xfrm>
            <a:off x="5098680" y="3348000"/>
            <a:ext cx="2069640" cy="425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100" spc="-1" strike="noStrike">
                <a:solidFill>
                  <a:srgbClr val="000000"/>
                </a:solidFill>
                <a:latin typeface="Calibri"/>
              </a:rPr>
              <a:t>Consultation dédiée biométhane (~ 1 mois)</a:t>
            </a:r>
            <a:endParaRPr b="0" lang="fr-FR" sz="1100" spc="-1" strike="noStrike">
              <a:latin typeface="Arial"/>
            </a:endParaRPr>
          </a:p>
        </p:txBody>
      </p:sp>
      <p:sp>
        <p:nvSpPr>
          <p:cNvPr id="202" name="CustomShape 22"/>
          <p:cNvSpPr/>
          <p:nvPr/>
        </p:nvSpPr>
        <p:spPr>
          <a:xfrm>
            <a:off x="5815440" y="3032640"/>
            <a:ext cx="287640" cy="287640"/>
          </a:xfrm>
          <a:prstGeom prst="ellipse">
            <a:avLst/>
          </a:prstGeom>
          <a:solidFill>
            <a:srgbClr val="ffffff"/>
          </a:solidFill>
          <a:ln w="19080">
            <a:solidFill>
              <a:schemeClr val="accent5"/>
            </a:solidFill>
            <a:round/>
          </a:ln>
        </p:spPr>
        <p:style>
          <a:lnRef idx="0"/>
          <a:fillRef idx="0"/>
          <a:effectRef idx="0"/>
          <a:fontRef idx="minor"/>
        </p:style>
        <p:txBody>
          <a:bodyPr lIns="90000" rIns="90000" tIns="45000" bIns="45000" anchor="ctr"/>
          <a:p>
            <a:pPr algn="ctr">
              <a:lnSpc>
                <a:spcPct val="100000"/>
              </a:lnSpc>
            </a:pPr>
            <a:r>
              <a:rPr b="1" lang="fr-FR" sz="1400" spc="-1" strike="noStrike">
                <a:solidFill>
                  <a:srgbClr val="4472c4"/>
                </a:solidFill>
                <a:latin typeface="Calibri"/>
              </a:rPr>
              <a:t>4</a:t>
            </a:r>
            <a:endParaRPr b="0" lang="fr-FR" sz="1400" spc="-1" strike="noStrike">
              <a:latin typeface="Arial"/>
            </a:endParaRPr>
          </a:p>
        </p:txBody>
      </p:sp>
      <p:sp>
        <p:nvSpPr>
          <p:cNvPr id="203" name="CustomShape 23"/>
          <p:cNvSpPr/>
          <p:nvPr/>
        </p:nvSpPr>
        <p:spPr>
          <a:xfrm>
            <a:off x="7562520" y="3348000"/>
            <a:ext cx="1187640" cy="425160"/>
          </a:xfrm>
          <a:prstGeom prst="rect">
            <a:avLst/>
          </a:prstGeom>
          <a:noFill/>
          <a:ln>
            <a:noFill/>
          </a:ln>
        </p:spPr>
        <p:style>
          <a:lnRef idx="0"/>
          <a:fillRef idx="0"/>
          <a:effectRef idx="0"/>
          <a:fontRef idx="minor"/>
        </p:style>
        <p:txBody>
          <a:bodyPr lIns="90000" rIns="90000" tIns="45000" bIns="45000"/>
          <a:p>
            <a:pPr algn="ctr">
              <a:lnSpc>
                <a:spcPct val="100000"/>
              </a:lnSpc>
            </a:pPr>
            <a:r>
              <a:rPr b="0" lang="fr-FR" sz="1100" spc="-1" strike="noStrike">
                <a:solidFill>
                  <a:srgbClr val="000000"/>
                </a:solidFill>
                <a:latin typeface="Calibri"/>
              </a:rPr>
              <a:t>Délibérations ATRT 7 et ATRD 6</a:t>
            </a:r>
            <a:endParaRPr b="0" lang="fr-FR" sz="1100" spc="-1" strike="noStrike">
              <a:latin typeface="Arial"/>
            </a:endParaRPr>
          </a:p>
        </p:txBody>
      </p:sp>
      <p:sp>
        <p:nvSpPr>
          <p:cNvPr id="204" name="CustomShape 24"/>
          <p:cNvSpPr/>
          <p:nvPr/>
        </p:nvSpPr>
        <p:spPr>
          <a:xfrm>
            <a:off x="8052480" y="3058920"/>
            <a:ext cx="287640" cy="287640"/>
          </a:xfrm>
          <a:prstGeom prst="ellipse">
            <a:avLst/>
          </a:prstGeom>
          <a:solidFill>
            <a:srgbClr val="ffffff"/>
          </a:solidFill>
          <a:ln w="19080">
            <a:solidFill>
              <a:schemeClr val="accent2"/>
            </a:solidFill>
            <a:round/>
          </a:ln>
        </p:spPr>
        <p:style>
          <a:lnRef idx="0"/>
          <a:fillRef idx="0"/>
          <a:effectRef idx="0"/>
          <a:fontRef idx="minor"/>
        </p:style>
        <p:txBody>
          <a:bodyPr lIns="90000" rIns="90000" tIns="45000" bIns="45000" anchor="ctr"/>
          <a:p>
            <a:pPr algn="ctr">
              <a:lnSpc>
                <a:spcPct val="100000"/>
              </a:lnSpc>
            </a:pPr>
            <a:r>
              <a:rPr b="1" lang="fr-FR" sz="1400" spc="-1" strike="noStrike">
                <a:solidFill>
                  <a:srgbClr val="ed7d31"/>
                </a:solidFill>
                <a:latin typeface="Calibri"/>
              </a:rPr>
              <a:t>5</a:t>
            </a:r>
            <a:endParaRPr b="0" lang="fr-FR" sz="1400" spc="-1" strike="noStrike">
              <a:latin typeface="Arial"/>
            </a:endParaRPr>
          </a:p>
        </p:txBody>
      </p:sp>
      <p:sp>
        <p:nvSpPr>
          <p:cNvPr id="205" name="CustomShape 25"/>
          <p:cNvSpPr/>
          <p:nvPr/>
        </p:nvSpPr>
        <p:spPr>
          <a:xfrm>
            <a:off x="3057120" y="3159720"/>
            <a:ext cx="1814040" cy="719640"/>
          </a:xfrm>
          <a:prstGeom prst="chevron">
            <a:avLst>
              <a:gd name="adj" fmla="val 32965"/>
            </a:avLst>
          </a:prstGeom>
          <a:solidFill>
            <a:schemeClr val="bg2">
              <a:lumMod val="85000"/>
            </a:schemeClr>
          </a:solidFill>
          <a:ln w="25560">
            <a:noFill/>
          </a:ln>
        </p:spPr>
        <p:style>
          <a:lnRef idx="0"/>
          <a:fillRef idx="0"/>
          <a:effectRef idx="0"/>
          <a:fontRef idx="minor"/>
        </p:style>
      </p:sp>
      <p:sp>
        <p:nvSpPr>
          <p:cNvPr id="206" name="CustomShape 26"/>
          <p:cNvSpPr/>
          <p:nvPr/>
        </p:nvSpPr>
        <p:spPr>
          <a:xfrm>
            <a:off x="3850920" y="3065760"/>
            <a:ext cx="287640" cy="287640"/>
          </a:xfrm>
          <a:prstGeom prst="ellipse">
            <a:avLst/>
          </a:prstGeom>
          <a:solidFill>
            <a:srgbClr val="ffffff"/>
          </a:solidFill>
          <a:ln w="19080">
            <a:solidFill>
              <a:schemeClr val="accent2"/>
            </a:solidFill>
            <a:round/>
          </a:ln>
        </p:spPr>
        <p:style>
          <a:lnRef idx="0"/>
          <a:fillRef idx="0"/>
          <a:effectRef idx="0"/>
          <a:fontRef idx="minor"/>
        </p:style>
        <p:txBody>
          <a:bodyPr lIns="90000" rIns="90000" tIns="45000" bIns="45000" anchor="ctr"/>
          <a:p>
            <a:pPr algn="ctr">
              <a:lnSpc>
                <a:spcPct val="100000"/>
              </a:lnSpc>
            </a:pPr>
            <a:r>
              <a:rPr b="1" lang="fr-FR" sz="1400" spc="-1" strike="noStrike">
                <a:solidFill>
                  <a:srgbClr val="ed7d31"/>
                </a:solidFill>
                <a:latin typeface="Calibri"/>
              </a:rPr>
              <a:t>3</a:t>
            </a:r>
            <a:endParaRPr b="0" lang="fr-FR" sz="1400" spc="-1" strike="noStrike">
              <a:latin typeface="Arial"/>
            </a:endParaRPr>
          </a:p>
        </p:txBody>
      </p:sp>
      <p:sp>
        <p:nvSpPr>
          <p:cNvPr id="207" name="CustomShape 27"/>
          <p:cNvSpPr/>
          <p:nvPr/>
        </p:nvSpPr>
        <p:spPr>
          <a:xfrm>
            <a:off x="7481520" y="3931560"/>
            <a:ext cx="1183680" cy="250200"/>
          </a:xfrm>
          <a:prstGeom prst="rect">
            <a:avLst/>
          </a:prstGeom>
          <a:noFill/>
          <a:ln>
            <a:noFill/>
          </a:ln>
        </p:spPr>
        <p:style>
          <a:lnRef idx="0"/>
          <a:fillRef idx="0"/>
          <a:effectRef idx="0"/>
          <a:fontRef idx="minor"/>
        </p:style>
        <p:txBody>
          <a:bodyPr lIns="90000" rIns="90000" tIns="45000" bIns="45000"/>
          <a:p>
            <a:pPr algn="ctr">
              <a:lnSpc>
                <a:spcPct val="100000"/>
              </a:lnSpc>
            </a:pPr>
            <a:r>
              <a:rPr b="0" i="1" lang="fr-FR" sz="1050" spc="-1" strike="noStrike">
                <a:solidFill>
                  <a:srgbClr val="000000"/>
                </a:solidFill>
                <a:latin typeface="Calibri"/>
              </a:rPr>
              <a:t>fin d’année</a:t>
            </a:r>
            <a:endParaRPr b="0" lang="fr-FR" sz="1050" spc="-1" strike="noStrike">
              <a:latin typeface="Arial"/>
            </a:endParaRPr>
          </a:p>
        </p:txBody>
      </p:sp>
      <p:sp>
        <p:nvSpPr>
          <p:cNvPr id="208" name="CustomShape 28"/>
          <p:cNvSpPr/>
          <p:nvPr/>
        </p:nvSpPr>
        <p:spPr>
          <a:xfrm>
            <a:off x="4152600" y="4419360"/>
            <a:ext cx="143640" cy="107640"/>
          </a:xfrm>
          <a:prstGeom prst="triangle">
            <a:avLst>
              <a:gd name="adj" fmla="val 50000"/>
            </a:avLst>
          </a:prstGeom>
          <a:solidFill>
            <a:srgbClr val="c00000"/>
          </a:solidFill>
          <a:ln>
            <a:noFill/>
          </a:ln>
        </p:spPr>
        <p:style>
          <a:lnRef idx="1">
            <a:schemeClr val="accent1"/>
          </a:lnRef>
          <a:fillRef idx="3">
            <a:schemeClr val="accent1"/>
          </a:fillRef>
          <a:effectRef idx="2">
            <a:schemeClr val="accent1"/>
          </a:effectRef>
          <a:fontRef idx="minor"/>
        </p:style>
      </p:sp>
      <p:sp>
        <p:nvSpPr>
          <p:cNvPr id="209" name="CustomShape 29"/>
          <p:cNvSpPr/>
          <p:nvPr/>
        </p:nvSpPr>
        <p:spPr>
          <a:xfrm>
            <a:off x="5795280" y="1954440"/>
            <a:ext cx="251640" cy="251640"/>
          </a:xfrm>
          <a:prstGeom prst="star5">
            <a:avLst>
              <a:gd name="adj" fmla="val 19098"/>
              <a:gd name="hf" fmla="val 105146"/>
              <a:gd name="vf" fmla="val 110557"/>
            </a:avLst>
          </a:prstGeom>
          <a:solidFill>
            <a:schemeClr val="accent4"/>
          </a:solidFill>
          <a:ln>
            <a:noFill/>
          </a:ln>
        </p:spPr>
        <p:style>
          <a:lnRef idx="1">
            <a:schemeClr val="accent1"/>
          </a:lnRef>
          <a:fillRef idx="3">
            <a:schemeClr val="accent1"/>
          </a:fillRef>
          <a:effectRef idx="2">
            <a:schemeClr val="accent1"/>
          </a:effectRef>
          <a:fontRef idx="minor"/>
        </p:style>
      </p:sp>
      <p:sp>
        <p:nvSpPr>
          <p:cNvPr id="210" name="CustomShape 30"/>
          <p:cNvSpPr/>
          <p:nvPr/>
        </p:nvSpPr>
        <p:spPr>
          <a:xfrm>
            <a:off x="5333400" y="3944160"/>
            <a:ext cx="1397520" cy="25020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1" i="1" lang="fr-FR" sz="1050" spc="-1" strike="noStrike">
                <a:solidFill>
                  <a:srgbClr val="4472c4"/>
                </a:solidFill>
                <a:latin typeface="Calibri"/>
              </a:rPr>
              <a:t>Démarrage : ~ 23 mai </a:t>
            </a:r>
            <a:endParaRPr b="0" lang="fr-FR" sz="1050" spc="-1" strike="noStrike">
              <a:latin typeface="Arial"/>
            </a:endParaRPr>
          </a:p>
        </p:txBody>
      </p:sp>
      <p:sp>
        <p:nvSpPr>
          <p:cNvPr id="211" name="CustomShape 31"/>
          <p:cNvSpPr/>
          <p:nvPr/>
        </p:nvSpPr>
        <p:spPr>
          <a:xfrm>
            <a:off x="4892400" y="4892760"/>
            <a:ext cx="4874760" cy="1548000"/>
          </a:xfrm>
          <a:prstGeom prst="roundRect">
            <a:avLst>
              <a:gd name="adj" fmla="val 0"/>
            </a:avLst>
          </a:prstGeom>
          <a:solidFill>
            <a:schemeClr val="accent5">
              <a:lumMod val="20000"/>
              <a:lumOff val="80000"/>
            </a:schemeClr>
          </a:solidFill>
          <a:ln>
            <a:solidFill>
              <a:schemeClr val="accent5"/>
            </a:solidFill>
          </a:ln>
        </p:spPr>
        <p:style>
          <a:lnRef idx="1">
            <a:schemeClr val="accent1"/>
          </a:lnRef>
          <a:fillRef idx="3">
            <a:schemeClr val="accent1"/>
          </a:fillRef>
          <a:effectRef idx="2">
            <a:schemeClr val="accent1"/>
          </a:effectRef>
          <a:fontRef idx="minor"/>
        </p:style>
        <p:txBody>
          <a:bodyPr lIns="90000" rIns="90000" tIns="45000" bIns="45000" anchor="ctr"/>
          <a:p>
            <a:pPr algn="just">
              <a:lnSpc>
                <a:spcPct val="100000"/>
              </a:lnSpc>
            </a:pPr>
            <a:r>
              <a:rPr b="1" lang="fr-FR" sz="1200" spc="-1" strike="noStrike" u="sng">
                <a:solidFill>
                  <a:srgbClr val="000000"/>
                </a:solidFill>
                <a:uFillTx/>
                <a:latin typeface="Calibri"/>
              </a:rPr>
              <a:t>Contenu probable de la consultation dédiée biométhane :</a:t>
            </a:r>
            <a:endParaRPr b="0" lang="fr-FR" sz="1200" spc="-1" strike="noStrike">
              <a:latin typeface="Arial"/>
            </a:endParaRPr>
          </a:p>
          <a:p>
            <a:pPr algn="just">
              <a:lnSpc>
                <a:spcPct val="100000"/>
              </a:lnSpc>
            </a:pPr>
            <a:r>
              <a:rPr b="1" lang="fr-FR" sz="1200" spc="-1" strike="noStrike">
                <a:solidFill>
                  <a:srgbClr val="000000"/>
                </a:solidFill>
                <a:latin typeface="Calibri"/>
              </a:rPr>
              <a:t> </a:t>
            </a:r>
            <a:endParaRPr b="0" lang="fr-FR" sz="1200" spc="-1" strike="noStrike">
              <a:latin typeface="Arial"/>
            </a:endParaRPr>
          </a:p>
          <a:p>
            <a:pPr marL="343080" indent="-342720">
              <a:lnSpc>
                <a:spcPct val="100000"/>
              </a:lnSpc>
              <a:buClr>
                <a:srgbClr val="000000"/>
              </a:buClr>
              <a:buFont typeface="Calibri Light"/>
              <a:buAutoNum type="arabicPeriod"/>
            </a:pPr>
            <a:r>
              <a:rPr b="0" lang="fr-FR" sz="1200" spc="-1" strike="noStrike">
                <a:solidFill>
                  <a:srgbClr val="000000"/>
                </a:solidFill>
                <a:latin typeface="Calibri"/>
                <a:ea typeface="Calibri"/>
              </a:rPr>
              <a:t>Processus d’approbation des investissements </a:t>
            </a:r>
            <a:endParaRPr b="0" lang="fr-FR" sz="1200" spc="-1" strike="noStrike">
              <a:latin typeface="Arial"/>
            </a:endParaRPr>
          </a:p>
          <a:p>
            <a:pPr marL="343080" indent="-342720">
              <a:lnSpc>
                <a:spcPct val="100000"/>
              </a:lnSpc>
              <a:buClr>
                <a:srgbClr val="000000"/>
              </a:buClr>
              <a:buFont typeface="Calibri Light"/>
              <a:buAutoNum type="arabicPeriod"/>
            </a:pPr>
            <a:r>
              <a:rPr b="0" lang="fr-FR" sz="1200" spc="-1" strike="noStrike">
                <a:solidFill>
                  <a:srgbClr val="000000"/>
                </a:solidFill>
                <a:latin typeface="Calibri"/>
                <a:ea typeface="Calibri"/>
              </a:rPr>
              <a:t>Modalité de calcul du I/V et méthodologie d’approbation par la CRE</a:t>
            </a:r>
            <a:endParaRPr b="0" lang="fr-FR" sz="1200" spc="-1" strike="noStrike">
              <a:latin typeface="Arial"/>
            </a:endParaRPr>
          </a:p>
          <a:p>
            <a:pPr marL="343080" indent="-342720">
              <a:lnSpc>
                <a:spcPct val="100000"/>
              </a:lnSpc>
              <a:buClr>
                <a:srgbClr val="000000"/>
              </a:buClr>
              <a:buFont typeface="Calibri Light"/>
              <a:buAutoNum type="arabicPeriod"/>
            </a:pPr>
            <a:r>
              <a:rPr b="0" lang="fr-FR" sz="1200" spc="-1" strike="noStrike">
                <a:solidFill>
                  <a:srgbClr val="000000"/>
                </a:solidFill>
                <a:latin typeface="Calibri"/>
                <a:ea typeface="Calibri"/>
              </a:rPr>
              <a:t>Modalités du Zonage </a:t>
            </a:r>
            <a:endParaRPr b="0" lang="fr-FR" sz="1200" spc="-1" strike="noStrike">
              <a:latin typeface="Arial"/>
            </a:endParaRPr>
          </a:p>
          <a:p>
            <a:pPr marL="343080" indent="-342720">
              <a:lnSpc>
                <a:spcPct val="100000"/>
              </a:lnSpc>
              <a:buClr>
                <a:srgbClr val="000000"/>
              </a:buClr>
              <a:buFont typeface="Calibri Light"/>
              <a:buAutoNum type="arabicPeriod"/>
            </a:pPr>
            <a:r>
              <a:rPr b="1" lang="fr-FR" sz="1200" spc="-1" strike="noStrike">
                <a:solidFill>
                  <a:srgbClr val="000000"/>
                </a:solidFill>
                <a:latin typeface="Calibri"/>
                <a:ea typeface="Calibri"/>
              </a:rPr>
              <a:t>Modalité de recouvrement des coûts</a:t>
            </a:r>
            <a:endParaRPr b="0" lang="fr-FR" sz="1200" spc="-1" strike="noStrike">
              <a:latin typeface="Arial"/>
            </a:endParaRPr>
          </a:p>
          <a:p>
            <a:pPr marL="343080" indent="-342720">
              <a:lnSpc>
                <a:spcPct val="100000"/>
              </a:lnSpc>
              <a:buClr>
                <a:srgbClr val="000000"/>
              </a:buClr>
              <a:buFont typeface="Calibri Light"/>
              <a:buAutoNum type="arabicPeriod"/>
            </a:pPr>
            <a:r>
              <a:rPr b="1" lang="fr-FR" sz="1200" spc="-1" strike="noStrike">
                <a:solidFill>
                  <a:srgbClr val="000000"/>
                </a:solidFill>
                <a:latin typeface="Calibri"/>
                <a:ea typeface="Calibri"/>
              </a:rPr>
              <a:t>Mise en place et évolution d’un terme d’injection D/T</a:t>
            </a:r>
            <a:endParaRPr b="0" lang="fr-FR" sz="1200" spc="-1" strike="noStrike">
              <a:latin typeface="Arial"/>
            </a:endParaRPr>
          </a:p>
          <a:p>
            <a:pPr>
              <a:lnSpc>
                <a:spcPct val="100000"/>
              </a:lnSpc>
            </a:pPr>
            <a:endParaRPr b="0" lang="fr-FR" sz="1200" spc="-1" strike="noStrike">
              <a:latin typeface="Arial"/>
            </a:endParaRPr>
          </a:p>
        </p:txBody>
      </p:sp>
      <p:sp>
        <p:nvSpPr>
          <p:cNvPr id="212" name="CustomShape 32"/>
          <p:cNvSpPr/>
          <p:nvPr/>
        </p:nvSpPr>
        <p:spPr>
          <a:xfrm>
            <a:off x="3276360" y="3931560"/>
            <a:ext cx="1183680" cy="25020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i="1" lang="fr-FR" sz="1050" spc="-1" strike="noStrike">
                <a:solidFill>
                  <a:srgbClr val="000000"/>
                </a:solidFill>
                <a:latin typeface="Calibri"/>
              </a:rPr>
              <a:t>27 mars - 30 avril</a:t>
            </a:r>
            <a:endParaRPr b="0" lang="fr-FR" sz="1050" spc="-1" strike="noStrike">
              <a:latin typeface="Arial"/>
            </a:endParaRPr>
          </a:p>
        </p:txBody>
      </p:sp>
      <p:sp>
        <p:nvSpPr>
          <p:cNvPr id="213" name="CustomShape 33"/>
          <p:cNvSpPr/>
          <p:nvPr/>
        </p:nvSpPr>
        <p:spPr>
          <a:xfrm>
            <a:off x="1628640" y="4892760"/>
            <a:ext cx="3142080" cy="1528920"/>
          </a:xfrm>
          <a:prstGeom prst="rect">
            <a:avLst/>
          </a:prstGeom>
          <a:solidFill>
            <a:schemeClr val="bg1">
              <a:lumMod val="95000"/>
            </a:schemeClr>
          </a:solidFill>
          <a:ln>
            <a:solidFill>
              <a:schemeClr val="tx2"/>
            </a:solidFill>
          </a:ln>
        </p:spPr>
        <p:style>
          <a:lnRef idx="0"/>
          <a:fillRef idx="0"/>
          <a:effectRef idx="0"/>
          <a:fontRef idx="minor"/>
        </p:style>
        <p:txBody>
          <a:bodyPr lIns="90000" rIns="90000" tIns="45000" bIns="45000"/>
          <a:p>
            <a:pPr algn="just">
              <a:lnSpc>
                <a:spcPct val="100000"/>
              </a:lnSpc>
            </a:pPr>
            <a:r>
              <a:rPr b="1" lang="fr-FR" sz="1050" spc="-1" strike="noStrike">
                <a:solidFill>
                  <a:srgbClr val="000000"/>
                </a:solidFill>
                <a:latin typeface="Calibri"/>
              </a:rPr>
              <a:t>Question 11 (GRD) ou 24 (GRT) « </a:t>
            </a:r>
            <a:r>
              <a:rPr b="0" lang="fr-FR" sz="1050" spc="-1" strike="noStrike">
                <a:solidFill>
                  <a:srgbClr val="000000"/>
                </a:solidFill>
                <a:latin typeface="Calibri"/>
              </a:rPr>
              <a:t>Êtes-vous favorable à l’envoi d’un signal économique aux producteurs de biométhane concernant la localisation des installations, afin de réaliser en priorité les installations engendrant le moins de contraintes sur le réseau ? »</a:t>
            </a:r>
            <a:endParaRPr b="0" lang="fr-FR" sz="1050" spc="-1" strike="noStrike">
              <a:latin typeface="Arial"/>
            </a:endParaRPr>
          </a:p>
          <a:p>
            <a:pPr algn="just">
              <a:lnSpc>
                <a:spcPct val="100000"/>
              </a:lnSpc>
            </a:pPr>
            <a:endParaRPr b="0" lang="fr-FR" sz="1050" spc="-1" strike="noStrike">
              <a:latin typeface="Arial"/>
            </a:endParaRPr>
          </a:p>
          <a:p>
            <a:pPr algn="just">
              <a:lnSpc>
                <a:spcPct val="100000"/>
              </a:lnSpc>
            </a:pPr>
            <a:r>
              <a:rPr b="1" lang="fr-FR" sz="1050" spc="-1" strike="noStrike">
                <a:solidFill>
                  <a:srgbClr val="000000"/>
                </a:solidFill>
                <a:latin typeface="Calibri"/>
              </a:rPr>
              <a:t>Question 12 (GRD) ou 25 (GRT) « </a:t>
            </a:r>
            <a:r>
              <a:rPr b="0" lang="fr-FR" sz="1050" spc="-1" strike="noStrike">
                <a:solidFill>
                  <a:srgbClr val="000000"/>
                </a:solidFill>
                <a:latin typeface="Calibri"/>
              </a:rPr>
              <a:t>Avez-vous toute autre proposition ou remarque sur la structure du tarif ATRT7 ? »</a:t>
            </a:r>
            <a:endParaRPr b="0" lang="fr-FR" sz="1050" spc="-1" strike="noStrike">
              <a:latin typeface="Arial"/>
            </a:endParaRPr>
          </a:p>
        </p:txBody>
      </p:sp>
      <p:sp>
        <p:nvSpPr>
          <p:cNvPr id="214" name="CustomShape 34"/>
          <p:cNvSpPr/>
          <p:nvPr/>
        </p:nvSpPr>
        <p:spPr>
          <a:xfrm>
            <a:off x="3813120" y="4275360"/>
            <a:ext cx="108000" cy="323280"/>
          </a:xfrm>
          <a:prstGeom prst="rect">
            <a:avLst/>
          </a:prstGeom>
          <a:solidFill>
            <a:schemeClr val="bg1"/>
          </a:solidFill>
          <a:ln>
            <a:noFill/>
          </a:ln>
        </p:spPr>
        <p:style>
          <a:lnRef idx="1">
            <a:schemeClr val="accent1"/>
          </a:lnRef>
          <a:fillRef idx="3">
            <a:schemeClr val="accent1"/>
          </a:fillRef>
          <a:effectRef idx="2">
            <a:schemeClr val="accent1"/>
          </a:effectRef>
          <a:fontRef idx="minor"/>
        </p:style>
      </p:sp>
      <p:sp>
        <p:nvSpPr>
          <p:cNvPr id="215" name="CustomShape 35"/>
          <p:cNvSpPr/>
          <p:nvPr/>
        </p:nvSpPr>
        <p:spPr>
          <a:xfrm>
            <a:off x="5986440" y="4309560"/>
            <a:ext cx="116640" cy="323280"/>
          </a:xfrm>
          <a:prstGeom prst="rect">
            <a:avLst/>
          </a:prstGeom>
          <a:solidFill>
            <a:schemeClr val="bg1"/>
          </a:solidFill>
          <a:ln>
            <a:noFill/>
          </a:ln>
        </p:spPr>
        <p:style>
          <a:lnRef idx="1">
            <a:schemeClr val="accent1"/>
          </a:lnRef>
          <a:fillRef idx="3">
            <a:schemeClr val="accent1"/>
          </a:fillRef>
          <a:effectRef idx="2">
            <a:schemeClr val="accent1"/>
          </a:effectRef>
          <a:fontRef idx="minor"/>
        </p:style>
      </p:sp>
      <p:sp>
        <p:nvSpPr>
          <p:cNvPr id="216" name="CustomShape 36"/>
          <p:cNvSpPr/>
          <p:nvPr/>
        </p:nvSpPr>
        <p:spPr>
          <a:xfrm>
            <a:off x="6032520" y="4197960"/>
            <a:ext cx="360" cy="620280"/>
          </a:xfrm>
          <a:custGeom>
            <a:avLst/>
            <a:gdLst/>
            <a:ahLst/>
            <a:rect l="l" t="t" r="r" b="b"/>
            <a:pathLst>
              <a:path w="21600" h="21600">
                <a:moveTo>
                  <a:pt x="0" y="0"/>
                </a:moveTo>
                <a:lnTo>
                  <a:pt x="21600" y="21600"/>
                </a:lnTo>
              </a:path>
            </a:pathLst>
          </a:custGeom>
          <a:noFill/>
          <a:ln w="12600">
            <a:tailEnd len="med" type="triangle" w="med"/>
          </a:ln>
        </p:spPr>
        <p:style>
          <a:lnRef idx="1">
            <a:schemeClr val="accent5"/>
          </a:lnRef>
          <a:fillRef idx="0">
            <a:schemeClr val="accent5"/>
          </a:fillRef>
          <a:effectRef idx="0">
            <a:schemeClr val="accent5"/>
          </a:effectRef>
          <a:fontRef idx="minor"/>
        </p:style>
      </p:sp>
      <p:sp>
        <p:nvSpPr>
          <p:cNvPr id="217" name="CustomShape 37"/>
          <p:cNvSpPr/>
          <p:nvPr/>
        </p:nvSpPr>
        <p:spPr>
          <a:xfrm flipH="1">
            <a:off x="3867480" y="4193280"/>
            <a:ext cx="720" cy="623880"/>
          </a:xfrm>
          <a:custGeom>
            <a:avLst/>
            <a:gdLst/>
            <a:ahLst/>
            <a:rect l="l" t="t" r="r" b="b"/>
            <a:pathLst>
              <a:path w="21600" h="21600">
                <a:moveTo>
                  <a:pt x="0" y="0"/>
                </a:moveTo>
                <a:lnTo>
                  <a:pt x="21600" y="21600"/>
                </a:lnTo>
              </a:path>
            </a:pathLst>
          </a:custGeom>
          <a:noFill/>
          <a:ln>
            <a:tailEnd len="med" type="triangle" w="med"/>
          </a:ln>
        </p:spPr>
        <p:style>
          <a:lnRef idx="1">
            <a:schemeClr val="dk1"/>
          </a:lnRef>
          <a:fillRef idx="0">
            <a:schemeClr val="dk1"/>
          </a:fillRef>
          <a:effectRef idx="0">
            <a:schemeClr val="dk1"/>
          </a:effectRef>
          <a:fontRef idx="minor"/>
        </p:style>
      </p:sp>
      <p:sp>
        <p:nvSpPr>
          <p:cNvPr id="218" name="CustomShape 38"/>
          <p:cNvSpPr/>
          <p:nvPr/>
        </p:nvSpPr>
        <p:spPr>
          <a:xfrm>
            <a:off x="1484280" y="1073520"/>
            <a:ext cx="1626840" cy="251640"/>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fr-FR" sz="1400" spc="-1" strike="noStrike">
                <a:solidFill>
                  <a:srgbClr val="ffffff"/>
                </a:solidFill>
                <a:latin typeface="Calibri"/>
              </a:rPr>
              <a:t>Planning 2019 </a:t>
            </a:r>
            <a:endParaRPr b="0" lang="fr-FR" sz="1400" spc="-1" strike="noStrike">
              <a:latin typeface="Arial"/>
            </a:endParaRPr>
          </a:p>
        </p:txBody>
      </p:sp>
      <p:sp>
        <p:nvSpPr>
          <p:cNvPr id="219" name="CustomShape 39"/>
          <p:cNvSpPr/>
          <p:nvPr/>
        </p:nvSpPr>
        <p:spPr>
          <a:xfrm>
            <a:off x="5029920" y="4179240"/>
            <a:ext cx="2069640" cy="25776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lang="fr-FR" sz="1100" spc="-1" strike="noStrike">
                <a:solidFill>
                  <a:srgbClr val="000000"/>
                </a:solidFill>
                <a:latin typeface="Calibri"/>
              </a:rPr>
              <a:t>(structure tarifaire)</a:t>
            </a:r>
            <a:endParaRPr b="0" lang="fr-FR" sz="1100" spc="-1" strike="noStrike">
              <a:latin typeface="Arial"/>
            </a:endParaRPr>
          </a:p>
        </p:txBody>
      </p:sp>
      <p:sp>
        <p:nvSpPr>
          <p:cNvPr id="220" name="CustomShape 40"/>
          <p:cNvSpPr/>
          <p:nvPr/>
        </p:nvSpPr>
        <p:spPr>
          <a:xfrm>
            <a:off x="7099920" y="4178880"/>
            <a:ext cx="2069640" cy="25776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0" lang="fr-FR" sz="1100" spc="-1" strike="noStrike">
                <a:solidFill>
                  <a:srgbClr val="000000"/>
                </a:solidFill>
                <a:latin typeface="Calibri"/>
              </a:rPr>
              <a:t>(niveaux tarifaires)</a:t>
            </a:r>
            <a:endParaRPr b="0" lang="fr-FR" sz="1100" spc="-1" strike="noStrike">
              <a:latin typeface="Arial"/>
            </a:endParaRPr>
          </a:p>
        </p:txBody>
      </p:sp>
      <p:sp>
        <p:nvSpPr>
          <p:cNvPr id="221" name="CustomShape 41"/>
          <p:cNvSpPr/>
          <p:nvPr/>
        </p:nvSpPr>
        <p:spPr>
          <a:xfrm>
            <a:off x="3379680" y="2665440"/>
            <a:ext cx="1183680" cy="4100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050" spc="-1" strike="noStrike">
                <a:solidFill>
                  <a:srgbClr val="c55a11"/>
                </a:solidFill>
                <a:latin typeface="Calibri"/>
              </a:rPr>
              <a:t>Projet de décret </a:t>
            </a:r>
            <a:endParaRPr b="0" lang="fr-FR" sz="1050" spc="-1" strike="noStrike">
              <a:latin typeface="Arial"/>
            </a:endParaRPr>
          </a:p>
          <a:p>
            <a:pPr algn="ctr">
              <a:lnSpc>
                <a:spcPct val="100000"/>
              </a:lnSpc>
            </a:pPr>
            <a:r>
              <a:rPr b="1" lang="fr-FR" sz="1050" spc="-1" strike="noStrike">
                <a:solidFill>
                  <a:srgbClr val="c55a11"/>
                </a:solidFill>
                <a:latin typeface="Calibri"/>
              </a:rPr>
              <a:t>02 / 04</a:t>
            </a:r>
            <a:endParaRPr b="0" lang="fr-FR" sz="1050" spc="-1" strike="noStrike">
              <a:latin typeface="Arial"/>
            </a:endParaRPr>
          </a:p>
        </p:txBody>
      </p:sp>
      <p:sp>
        <p:nvSpPr>
          <p:cNvPr id="222" name="CustomShape 42"/>
          <p:cNvSpPr/>
          <p:nvPr/>
        </p:nvSpPr>
        <p:spPr>
          <a:xfrm>
            <a:off x="3210480" y="3306960"/>
            <a:ext cx="1449720" cy="592560"/>
          </a:xfrm>
          <a:prstGeom prst="rect">
            <a:avLst/>
          </a:prstGeom>
          <a:noFill/>
          <a:ln>
            <a:noFill/>
          </a:ln>
        </p:spPr>
        <p:style>
          <a:lnRef idx="0"/>
          <a:fillRef idx="0"/>
          <a:effectRef idx="0"/>
          <a:fontRef idx="minor"/>
        </p:style>
        <p:txBody>
          <a:bodyPr lIns="90000" rIns="90000" tIns="45000" bIns="45000"/>
          <a:p>
            <a:pPr algn="ctr">
              <a:lnSpc>
                <a:spcPct val="100000"/>
              </a:lnSpc>
            </a:pPr>
            <a:r>
              <a:rPr b="0" lang="fr-FR" sz="1100" spc="-1" strike="noStrike">
                <a:solidFill>
                  <a:srgbClr val="000000"/>
                </a:solidFill>
                <a:latin typeface="Calibri"/>
              </a:rPr>
              <a:t>Consultations structures </a:t>
            </a:r>
            <a:r>
              <a:rPr b="0" lang="fr-FR" sz="1100" spc="-1" strike="noStrike" u="sng">
                <a:solidFill>
                  <a:srgbClr val="0563c1"/>
                </a:solidFill>
                <a:uFillTx/>
                <a:latin typeface="Calibri"/>
                <a:hlinkClick r:id="rId1"/>
              </a:rPr>
              <a:t>ATRT 7</a:t>
            </a:r>
            <a:r>
              <a:rPr b="0" lang="fr-FR" sz="1100" spc="-1" strike="noStrike">
                <a:solidFill>
                  <a:srgbClr val="000000"/>
                </a:solidFill>
                <a:latin typeface="Calibri"/>
              </a:rPr>
              <a:t> et </a:t>
            </a:r>
            <a:r>
              <a:rPr b="0" lang="fr-FR" sz="1100" spc="-1" strike="noStrike" u="sng">
                <a:solidFill>
                  <a:srgbClr val="0563c1"/>
                </a:solidFill>
                <a:uFillTx/>
                <a:latin typeface="Calibri"/>
                <a:hlinkClick r:id="rId2"/>
              </a:rPr>
              <a:t>ATRD 6</a:t>
            </a:r>
            <a:endParaRPr b="0" lang="fr-FR" sz="1100" spc="-1" strike="noStrike">
              <a:latin typeface="Arial"/>
            </a:endParaRPr>
          </a:p>
        </p:txBody>
      </p:sp>
      <p:sp>
        <p:nvSpPr>
          <p:cNvPr id="223" name="CustomShape 43"/>
          <p:cNvSpPr/>
          <p:nvPr/>
        </p:nvSpPr>
        <p:spPr>
          <a:xfrm>
            <a:off x="9334440" y="162720"/>
            <a:ext cx="2571480" cy="533160"/>
          </a:xfrm>
          <a:prstGeom prst="roundRect">
            <a:avLst>
              <a:gd name="adj"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i="1" lang="fr-FR" sz="1200" spc="-1" strike="noStrike">
                <a:solidFill>
                  <a:srgbClr val="ffffff"/>
                </a:solidFill>
                <a:latin typeface="Calibri"/>
              </a:rPr>
              <a:t>Attention, éléments non définitifs et non validés par le Ministre</a:t>
            </a:r>
            <a:endParaRPr b="0" lang="fr-FR" sz="1200" spc="-1" strike="noStrike">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TextShape 1"/>
          <p:cNvSpPr txBox="1"/>
          <p:nvPr/>
        </p:nvSpPr>
        <p:spPr>
          <a:xfrm>
            <a:off x="141120" y="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Des définitions…en cours de définition</a:t>
            </a:r>
            <a:endParaRPr b="0" lang="fr-FR" sz="4400" spc="-1" strike="noStrike">
              <a:solidFill>
                <a:srgbClr val="000000"/>
              </a:solidFill>
              <a:latin typeface="Calibri"/>
            </a:endParaRPr>
          </a:p>
        </p:txBody>
      </p:sp>
      <p:sp>
        <p:nvSpPr>
          <p:cNvPr id="225" name="TextShape 2"/>
          <p:cNvSpPr txBox="1"/>
          <p:nvPr/>
        </p:nvSpPr>
        <p:spPr>
          <a:xfrm>
            <a:off x="3709440" y="4447080"/>
            <a:ext cx="7643880" cy="2162880"/>
          </a:xfrm>
          <a:prstGeom prst="rect">
            <a:avLst/>
          </a:prstGeom>
          <a:noFill/>
          <a:ln>
            <a:noFill/>
          </a:ln>
        </p:spPr>
        <p:txBody>
          <a:bodyPr>
            <a:normAutofit/>
          </a:bodyPr>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Art. D. 453-20. </a:t>
            </a:r>
            <a:endParaRPr b="0" lang="fr-FR" sz="28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 1° « </a:t>
            </a:r>
            <a:r>
              <a:rPr b="1" lang="fr-FR" sz="2400" spc="-1" strike="noStrike">
                <a:solidFill>
                  <a:srgbClr val="92d050"/>
                </a:solidFill>
                <a:latin typeface="Calibri"/>
              </a:rPr>
              <a:t>Maillage</a:t>
            </a:r>
            <a:r>
              <a:rPr b="0" lang="fr-FR" sz="2400" spc="-1" strike="noStrike">
                <a:solidFill>
                  <a:srgbClr val="808080"/>
                </a:solidFill>
                <a:latin typeface="Calibri"/>
              </a:rPr>
              <a:t> » : canalisation permettant de </a:t>
            </a:r>
            <a:r>
              <a:rPr b="1" lang="fr-FR" sz="2400" spc="-1" strike="noStrike">
                <a:solidFill>
                  <a:srgbClr val="808080"/>
                </a:solidFill>
                <a:latin typeface="Calibri"/>
              </a:rPr>
              <a:t>relier deux sections préexistantes</a:t>
            </a:r>
            <a:r>
              <a:rPr b="0" lang="fr-FR" sz="2400" spc="-1" strike="noStrike">
                <a:solidFill>
                  <a:srgbClr val="808080"/>
                </a:solidFill>
                <a:latin typeface="Calibri"/>
              </a:rPr>
              <a:t> d’un ou de plusieurs </a:t>
            </a:r>
            <a:r>
              <a:rPr b="1" lang="fr-FR" sz="2400" spc="-1" strike="noStrike">
                <a:solidFill>
                  <a:srgbClr val="808080"/>
                </a:solidFill>
                <a:latin typeface="Calibri"/>
              </a:rPr>
              <a:t>réseaux de distribution </a:t>
            </a:r>
            <a:r>
              <a:rPr b="0" lang="fr-FR" sz="2400" spc="-1" strike="noStrike">
                <a:solidFill>
                  <a:srgbClr val="808080"/>
                </a:solidFill>
                <a:latin typeface="Calibri"/>
              </a:rPr>
              <a:t>de gaz naturel</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 2° « </a:t>
            </a:r>
            <a:r>
              <a:rPr b="1" lang="fr-FR" sz="2400" spc="-1" strike="noStrike">
                <a:solidFill>
                  <a:srgbClr val="92d050"/>
                </a:solidFill>
                <a:latin typeface="Calibri"/>
              </a:rPr>
              <a:t>Rebours</a:t>
            </a:r>
            <a:r>
              <a:rPr b="0" lang="fr-FR" sz="2400" spc="-1" strike="noStrike">
                <a:solidFill>
                  <a:srgbClr val="808080"/>
                </a:solidFill>
                <a:latin typeface="Calibri"/>
              </a:rPr>
              <a:t> » : installation de </a:t>
            </a:r>
            <a:r>
              <a:rPr b="1" lang="fr-FR" sz="2400" spc="-1" strike="noStrike">
                <a:solidFill>
                  <a:srgbClr val="808080"/>
                </a:solidFill>
                <a:latin typeface="Calibri"/>
              </a:rPr>
              <a:t>compression</a:t>
            </a:r>
            <a:r>
              <a:rPr b="0" lang="fr-FR" sz="2400" spc="-1" strike="noStrike">
                <a:solidFill>
                  <a:srgbClr val="808080"/>
                </a:solidFill>
                <a:latin typeface="Calibri"/>
              </a:rPr>
              <a:t> permettant un flux de gaz naturel d’une </a:t>
            </a:r>
            <a:r>
              <a:rPr b="1" lang="fr-FR" sz="2400" spc="-1" strike="noStrike">
                <a:solidFill>
                  <a:srgbClr val="808080"/>
                </a:solidFill>
                <a:latin typeface="Calibri"/>
              </a:rPr>
              <a:t>section préexistante </a:t>
            </a:r>
            <a:r>
              <a:rPr b="0" lang="fr-FR" sz="2400" spc="-1" strike="noStrike">
                <a:solidFill>
                  <a:srgbClr val="808080"/>
                </a:solidFill>
                <a:latin typeface="Calibri"/>
              </a:rPr>
              <a:t>d’un réseau de transport ou de distribution de gaz naturel </a:t>
            </a:r>
            <a:r>
              <a:rPr b="1" lang="fr-FR" sz="2400" spc="-1" strike="noStrike">
                <a:solidFill>
                  <a:srgbClr val="808080"/>
                </a:solidFill>
                <a:latin typeface="Calibri"/>
              </a:rPr>
              <a:t>vers une section préexistante </a:t>
            </a:r>
            <a:r>
              <a:rPr b="0" lang="fr-FR" sz="2400" spc="-1" strike="noStrike">
                <a:solidFill>
                  <a:srgbClr val="808080"/>
                </a:solidFill>
                <a:latin typeface="Calibri"/>
              </a:rPr>
              <a:t>d’un réseau de transport ou de distribution de gaz naturel </a:t>
            </a:r>
            <a:r>
              <a:rPr b="1" lang="fr-FR" sz="2400" spc="-1" strike="noStrike">
                <a:solidFill>
                  <a:srgbClr val="808080"/>
                </a:solidFill>
                <a:latin typeface="Calibri"/>
              </a:rPr>
              <a:t>de pression supérieure </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 3° « </a:t>
            </a:r>
            <a:r>
              <a:rPr b="1" lang="fr-FR" sz="2400" spc="-1" strike="noStrike">
                <a:solidFill>
                  <a:srgbClr val="92d050"/>
                </a:solidFill>
                <a:latin typeface="Calibri"/>
              </a:rPr>
              <a:t>Renforcement</a:t>
            </a:r>
            <a:r>
              <a:rPr b="0" lang="fr-FR" sz="2400" spc="-1" strike="noStrike">
                <a:solidFill>
                  <a:srgbClr val="808080"/>
                </a:solidFill>
                <a:latin typeface="Calibri"/>
              </a:rPr>
              <a:t> » : </a:t>
            </a:r>
            <a:r>
              <a:rPr b="1" lang="fr-FR" sz="2400" spc="-1" strike="noStrike">
                <a:solidFill>
                  <a:srgbClr val="808080"/>
                </a:solidFill>
                <a:latin typeface="Calibri"/>
              </a:rPr>
              <a:t>renouvellement</a:t>
            </a:r>
            <a:r>
              <a:rPr b="0" lang="fr-FR" sz="2400" spc="-1" strike="noStrike">
                <a:solidFill>
                  <a:srgbClr val="808080"/>
                </a:solidFill>
                <a:latin typeface="Calibri"/>
              </a:rPr>
              <a:t> d’une canalisation existante, </a:t>
            </a:r>
            <a:r>
              <a:rPr b="1" lang="fr-FR" sz="2400" spc="-1" strike="noStrike">
                <a:solidFill>
                  <a:srgbClr val="808080"/>
                </a:solidFill>
                <a:latin typeface="Calibri"/>
              </a:rPr>
              <a:t>doublement</a:t>
            </a:r>
            <a:r>
              <a:rPr b="0" lang="fr-FR" sz="2400" spc="-1" strike="noStrike">
                <a:solidFill>
                  <a:srgbClr val="808080"/>
                </a:solidFill>
                <a:latin typeface="Calibri"/>
              </a:rPr>
              <a:t> d’une canalisation existante, </a:t>
            </a:r>
            <a:r>
              <a:rPr b="1" lang="fr-FR" sz="2400" spc="-1" strike="noStrike">
                <a:solidFill>
                  <a:srgbClr val="808080"/>
                </a:solidFill>
                <a:latin typeface="Calibri"/>
              </a:rPr>
              <a:t>maillage</a:t>
            </a:r>
            <a:r>
              <a:rPr b="0" lang="fr-FR" sz="2400" spc="-1" strike="noStrike">
                <a:solidFill>
                  <a:srgbClr val="808080"/>
                </a:solidFill>
                <a:latin typeface="Calibri"/>
              </a:rPr>
              <a:t>, </a:t>
            </a:r>
            <a:r>
              <a:rPr b="1" lang="fr-FR" sz="2400" spc="-1" strike="noStrike">
                <a:solidFill>
                  <a:srgbClr val="808080"/>
                </a:solidFill>
                <a:latin typeface="Calibri"/>
              </a:rPr>
              <a:t>rebours</a:t>
            </a:r>
            <a:r>
              <a:rPr b="0" lang="fr-FR" sz="2400" spc="-1" strike="noStrike">
                <a:solidFill>
                  <a:srgbClr val="808080"/>
                </a:solidFill>
                <a:latin typeface="Calibri"/>
              </a:rPr>
              <a:t>, </a:t>
            </a:r>
            <a:r>
              <a:rPr b="1" lang="fr-FR" sz="2400" spc="-1" strike="noStrike">
                <a:solidFill>
                  <a:srgbClr val="808080"/>
                </a:solidFill>
                <a:latin typeface="Calibri"/>
              </a:rPr>
              <a:t>modification</a:t>
            </a:r>
            <a:r>
              <a:rPr b="0" lang="fr-FR" sz="2400" spc="-1" strike="noStrike">
                <a:solidFill>
                  <a:srgbClr val="808080"/>
                </a:solidFill>
                <a:latin typeface="Calibri"/>
              </a:rPr>
              <a:t> d’un </a:t>
            </a:r>
            <a:r>
              <a:rPr b="1" lang="fr-FR" sz="2400" spc="-1" strike="noStrike">
                <a:solidFill>
                  <a:srgbClr val="808080"/>
                </a:solidFill>
                <a:latin typeface="Calibri"/>
              </a:rPr>
              <a:t>poste de détente existant </a:t>
            </a:r>
            <a:r>
              <a:rPr b="0" lang="fr-FR" sz="2400" spc="-1" strike="noStrike">
                <a:solidFill>
                  <a:srgbClr val="808080"/>
                </a:solidFill>
                <a:latin typeface="Calibri"/>
              </a:rPr>
              <a:t>permettant d’accroître la capacité d’injection de biogaz dans une </a:t>
            </a:r>
            <a:r>
              <a:rPr b="1" lang="fr-FR" sz="2400" spc="-1" strike="noStrike">
                <a:solidFill>
                  <a:srgbClr val="808080"/>
                </a:solidFill>
                <a:latin typeface="Calibri"/>
              </a:rPr>
              <a:t>section préexistante </a:t>
            </a:r>
            <a:r>
              <a:rPr b="0" lang="fr-FR" sz="2400" spc="-1" strike="noStrike">
                <a:solidFill>
                  <a:srgbClr val="808080"/>
                </a:solidFill>
                <a:latin typeface="Calibri"/>
              </a:rPr>
              <a:t>d’un réseau de </a:t>
            </a:r>
            <a:r>
              <a:rPr b="1" lang="fr-FR" sz="2400" spc="-1" strike="noStrike">
                <a:solidFill>
                  <a:srgbClr val="808080"/>
                </a:solidFill>
                <a:latin typeface="Calibri"/>
              </a:rPr>
              <a:t>transport</a:t>
            </a:r>
            <a:r>
              <a:rPr b="0" lang="fr-FR" sz="2400" spc="-1" strike="noStrike">
                <a:solidFill>
                  <a:srgbClr val="808080"/>
                </a:solidFill>
                <a:latin typeface="Calibri"/>
              </a:rPr>
              <a:t> ou de </a:t>
            </a:r>
            <a:r>
              <a:rPr b="1" lang="fr-FR" sz="2400" spc="-1" strike="noStrike">
                <a:solidFill>
                  <a:srgbClr val="808080"/>
                </a:solidFill>
                <a:latin typeface="Calibri"/>
              </a:rPr>
              <a:t> </a:t>
            </a:r>
            <a:r>
              <a:rPr b="0" lang="fr-FR" sz="2400" spc="-1" strike="noStrike">
                <a:solidFill>
                  <a:srgbClr val="808080"/>
                </a:solidFill>
                <a:latin typeface="Calibri"/>
              </a:rPr>
              <a:t>de gaz naturel</a:t>
            </a:r>
            <a:endParaRPr b="0" lang="fr-FR" sz="2400" spc="-1" strike="noStrike">
              <a:solidFill>
                <a:srgbClr val="000000"/>
              </a:solidFill>
              <a:latin typeface="Calibri"/>
            </a:endParaRPr>
          </a:p>
          <a:p>
            <a:pPr>
              <a:lnSpc>
                <a:spcPct val="100000"/>
              </a:lnSpc>
              <a:spcBef>
                <a:spcPts val="1001"/>
              </a:spcBef>
            </a:pPr>
            <a:endParaRPr b="0" lang="fr-FR" sz="2400" spc="-1" strike="noStrike">
              <a:solidFill>
                <a:srgbClr val="000000"/>
              </a:solidFill>
              <a:latin typeface="Calibri"/>
            </a:endParaRPr>
          </a:p>
        </p:txBody>
      </p:sp>
      <p:sp>
        <p:nvSpPr>
          <p:cNvPr id="226" name="Line 3"/>
          <p:cNvSpPr/>
          <p:nvPr/>
        </p:nvSpPr>
        <p:spPr>
          <a:xfrm flipH="1">
            <a:off x="2029680" y="2655720"/>
            <a:ext cx="221760" cy="20628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27" name="Line 4"/>
          <p:cNvSpPr/>
          <p:nvPr/>
        </p:nvSpPr>
        <p:spPr>
          <a:xfrm flipH="1">
            <a:off x="3640680" y="1795680"/>
            <a:ext cx="105840" cy="2664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28" name="Line 5"/>
          <p:cNvSpPr/>
          <p:nvPr/>
        </p:nvSpPr>
        <p:spPr>
          <a:xfrm>
            <a:off x="3564360" y="1853280"/>
            <a:ext cx="52200" cy="3240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29" name="CustomShape 6"/>
          <p:cNvSpPr/>
          <p:nvPr/>
        </p:nvSpPr>
        <p:spPr>
          <a:xfrm>
            <a:off x="141120" y="1488240"/>
            <a:ext cx="7648560" cy="2305440"/>
          </a:xfrm>
          <a:prstGeom prst="rect">
            <a:avLst/>
          </a:prstGeom>
          <a:noFill/>
          <a:ln>
            <a:noFill/>
          </a:ln>
        </p:spPr>
        <p:style>
          <a:lnRef idx="0"/>
          <a:fillRef idx="0"/>
          <a:effectRef idx="0"/>
          <a:fontRef idx="minor"/>
        </p:style>
        <p:txBody>
          <a:bodyPr>
            <a:normAutofit/>
          </a:bodyPr>
          <a:p>
            <a:pPr marL="538200">
              <a:lnSpc>
                <a:spcPct val="100000"/>
              </a:lnSpc>
              <a:spcBef>
                <a:spcPts val="499"/>
              </a:spcBef>
            </a:pPr>
            <a:endParaRPr b="0" lang="fr-FR" sz="2800" spc="-1" strike="noStrike">
              <a:latin typeface="Arial"/>
            </a:endParaRPr>
          </a:p>
          <a:p>
            <a:pPr marL="358920">
              <a:lnSpc>
                <a:spcPct val="100000"/>
              </a:lnSpc>
              <a:spcBef>
                <a:spcPts val="1001"/>
              </a:spcBef>
            </a:pPr>
            <a:endParaRPr b="0" lang="fr-FR" sz="2800" spc="-1" strike="noStrike">
              <a:latin typeface="Arial"/>
            </a:endParaRPr>
          </a:p>
          <a:p>
            <a:pPr marL="358920">
              <a:lnSpc>
                <a:spcPct val="100000"/>
              </a:lnSpc>
              <a:spcBef>
                <a:spcPts val="1001"/>
              </a:spcBef>
            </a:pPr>
            <a:endParaRPr b="0" lang="fr-FR" sz="2800" spc="-1" strike="noStrike">
              <a:latin typeface="Arial"/>
            </a:endParaRPr>
          </a:p>
          <a:p>
            <a:pPr>
              <a:lnSpc>
                <a:spcPct val="100000"/>
              </a:lnSpc>
              <a:spcBef>
                <a:spcPts val="499"/>
              </a:spcBef>
            </a:pPr>
            <a:endParaRPr b="0" lang="fr-FR" sz="2800" spc="-1" strike="noStrike">
              <a:latin typeface="Arial"/>
            </a:endParaRPr>
          </a:p>
          <a:p>
            <a:pPr marL="538200">
              <a:lnSpc>
                <a:spcPct val="100000"/>
              </a:lnSpc>
              <a:spcBef>
                <a:spcPts val="499"/>
              </a:spcBef>
            </a:pPr>
            <a:endParaRPr b="0" lang="fr-FR" sz="2800" spc="-1" strike="noStrike">
              <a:latin typeface="Arial"/>
            </a:endParaRPr>
          </a:p>
          <a:p>
            <a:pPr>
              <a:lnSpc>
                <a:spcPct val="100000"/>
              </a:lnSpc>
              <a:spcBef>
                <a:spcPts val="499"/>
              </a:spcBef>
            </a:pPr>
            <a:endParaRPr b="0" lang="fr-FR" sz="2800" spc="-1" strike="noStrike">
              <a:latin typeface="Arial"/>
            </a:endParaRPr>
          </a:p>
          <a:p>
            <a:pPr>
              <a:lnSpc>
                <a:spcPct val="100000"/>
              </a:lnSpc>
              <a:spcBef>
                <a:spcPts val="1001"/>
              </a:spcBef>
            </a:pPr>
            <a:endParaRPr b="0" lang="fr-FR" sz="2800" spc="-1" strike="noStrike">
              <a:latin typeface="Arial"/>
            </a:endParaRPr>
          </a:p>
          <a:p>
            <a:pPr>
              <a:lnSpc>
                <a:spcPct val="100000"/>
              </a:lnSpc>
              <a:spcBef>
                <a:spcPts val="499"/>
              </a:spcBef>
            </a:pPr>
            <a:endParaRPr b="0" lang="fr-FR" sz="2800" spc="-1" strike="noStrike">
              <a:latin typeface="Arial"/>
            </a:endParaRPr>
          </a:p>
        </p:txBody>
      </p:sp>
      <p:sp>
        <p:nvSpPr>
          <p:cNvPr id="230" name="Line 7"/>
          <p:cNvSpPr/>
          <p:nvPr/>
        </p:nvSpPr>
        <p:spPr>
          <a:xfrm>
            <a:off x="1166400" y="2054520"/>
            <a:ext cx="6013080" cy="83520"/>
          </a:xfrm>
          <a:prstGeom prst="line">
            <a:avLst/>
          </a:prstGeom>
          <a:ln w="76320">
            <a:solidFill>
              <a:srgbClr val="92d050"/>
            </a:solidFill>
          </a:ln>
        </p:spPr>
        <p:style>
          <a:lnRef idx="2">
            <a:schemeClr val="accent1"/>
          </a:lnRef>
          <a:fillRef idx="0">
            <a:schemeClr val="accent1"/>
          </a:fillRef>
          <a:effectRef idx="1">
            <a:schemeClr val="accent1"/>
          </a:effectRef>
          <a:fontRef idx="minor"/>
        </p:style>
      </p:sp>
      <p:sp>
        <p:nvSpPr>
          <p:cNvPr id="231" name="Line 8"/>
          <p:cNvSpPr/>
          <p:nvPr/>
        </p:nvSpPr>
        <p:spPr>
          <a:xfrm flipH="1">
            <a:off x="3030120" y="1707120"/>
            <a:ext cx="146520" cy="388800"/>
          </a:xfrm>
          <a:prstGeom prst="line">
            <a:avLst/>
          </a:prstGeom>
          <a:ln w="76320">
            <a:solidFill>
              <a:srgbClr val="92d050"/>
            </a:solidFill>
          </a:ln>
        </p:spPr>
        <p:style>
          <a:lnRef idx="2">
            <a:schemeClr val="accent1"/>
          </a:lnRef>
          <a:fillRef idx="0">
            <a:schemeClr val="accent1"/>
          </a:fillRef>
          <a:effectRef idx="1">
            <a:schemeClr val="accent1"/>
          </a:effectRef>
          <a:fontRef idx="minor"/>
        </p:style>
      </p:sp>
      <p:sp>
        <p:nvSpPr>
          <p:cNvPr id="232" name="Line 9"/>
          <p:cNvSpPr/>
          <p:nvPr/>
        </p:nvSpPr>
        <p:spPr>
          <a:xfrm>
            <a:off x="1811880" y="2077560"/>
            <a:ext cx="279720" cy="1362240"/>
          </a:xfrm>
          <a:prstGeom prst="line">
            <a:avLst/>
          </a:prstGeom>
          <a:ln w="76320">
            <a:solidFill>
              <a:srgbClr val="92d050"/>
            </a:solidFill>
          </a:ln>
        </p:spPr>
        <p:style>
          <a:lnRef idx="2">
            <a:schemeClr val="accent1"/>
          </a:lnRef>
          <a:fillRef idx="0">
            <a:schemeClr val="accent1"/>
          </a:fillRef>
          <a:effectRef idx="1">
            <a:schemeClr val="accent1"/>
          </a:effectRef>
          <a:fontRef idx="minor"/>
        </p:style>
      </p:sp>
      <p:sp>
        <p:nvSpPr>
          <p:cNvPr id="233" name="CustomShape 10"/>
          <p:cNvSpPr/>
          <p:nvPr/>
        </p:nvSpPr>
        <p:spPr>
          <a:xfrm>
            <a:off x="3109680" y="1583280"/>
            <a:ext cx="506520" cy="16236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txBody>
          <a:bodyPr lIns="0" rIns="0" tIns="0" bIns="0" anchor="ctr"/>
          <a:p>
            <a:pPr algn="ctr">
              <a:lnSpc>
                <a:spcPct val="100000"/>
              </a:lnSpc>
            </a:pPr>
            <a:r>
              <a:rPr b="0" lang="fr-FR" sz="800" spc="-1" strike="noStrike">
                <a:solidFill>
                  <a:srgbClr val="ffffff"/>
                </a:solidFill>
                <a:latin typeface="Calibri"/>
              </a:rPr>
              <a:t>Industriel</a:t>
            </a:r>
            <a:endParaRPr b="0" lang="fr-FR" sz="800" spc="-1" strike="noStrike">
              <a:latin typeface="Arial"/>
            </a:endParaRPr>
          </a:p>
        </p:txBody>
      </p:sp>
      <p:sp>
        <p:nvSpPr>
          <p:cNvPr id="234" name="CustomShape 11"/>
          <p:cNvSpPr/>
          <p:nvPr/>
        </p:nvSpPr>
        <p:spPr>
          <a:xfrm>
            <a:off x="2015640" y="3390480"/>
            <a:ext cx="169920" cy="16992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txBody>
          <a:bodyPr lIns="0" rIns="0" tIns="0" bIns="0" anchor="ctr"/>
          <a:p>
            <a:pPr algn="ctr">
              <a:lnSpc>
                <a:spcPct val="100000"/>
              </a:lnSpc>
            </a:pPr>
            <a:r>
              <a:rPr b="0" lang="fr-FR" sz="800" spc="-1" strike="noStrike">
                <a:solidFill>
                  <a:srgbClr val="ffffff"/>
                </a:solidFill>
                <a:latin typeface="Calibri"/>
              </a:rPr>
              <a:t>DP</a:t>
            </a:r>
            <a:endParaRPr b="0" lang="fr-FR" sz="800" spc="-1" strike="noStrike">
              <a:latin typeface="Arial"/>
            </a:endParaRPr>
          </a:p>
        </p:txBody>
      </p:sp>
      <p:sp>
        <p:nvSpPr>
          <p:cNvPr id="235" name="CustomShape 12"/>
          <p:cNvSpPr/>
          <p:nvPr/>
        </p:nvSpPr>
        <p:spPr>
          <a:xfrm>
            <a:off x="3328560" y="1995120"/>
            <a:ext cx="624240" cy="28080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txBody>
          <a:bodyPr lIns="0" rIns="0" tIns="0" bIns="0" anchor="ctr"/>
          <a:p>
            <a:pPr algn="ctr">
              <a:lnSpc>
                <a:spcPct val="100000"/>
              </a:lnSpc>
            </a:pPr>
            <a:r>
              <a:rPr b="0" lang="fr-FR" sz="800" spc="-1" strike="noStrike">
                <a:solidFill>
                  <a:srgbClr val="ffffff"/>
                </a:solidFill>
                <a:latin typeface="Calibri"/>
              </a:rPr>
              <a:t>Distribution Publique</a:t>
            </a:r>
            <a:endParaRPr b="0" lang="fr-FR" sz="800" spc="-1" strike="noStrike">
              <a:latin typeface="Arial"/>
            </a:endParaRPr>
          </a:p>
        </p:txBody>
      </p:sp>
      <p:sp>
        <p:nvSpPr>
          <p:cNvPr id="236" name="CustomShape 13"/>
          <p:cNvSpPr/>
          <p:nvPr/>
        </p:nvSpPr>
        <p:spPr>
          <a:xfrm>
            <a:off x="1881360" y="2732760"/>
            <a:ext cx="169920" cy="16992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txBody>
          <a:bodyPr lIns="0" rIns="0" tIns="0" bIns="0" anchor="ctr"/>
          <a:p>
            <a:pPr algn="ctr">
              <a:lnSpc>
                <a:spcPct val="100000"/>
              </a:lnSpc>
            </a:pPr>
            <a:r>
              <a:rPr b="0" lang="fr-FR" sz="800" spc="-1" strike="noStrike">
                <a:solidFill>
                  <a:srgbClr val="ffffff"/>
                </a:solidFill>
                <a:latin typeface="Calibri"/>
              </a:rPr>
              <a:t>DP</a:t>
            </a:r>
            <a:endParaRPr b="0" lang="fr-FR" sz="800" spc="-1" strike="noStrike">
              <a:latin typeface="Arial"/>
            </a:endParaRPr>
          </a:p>
        </p:txBody>
      </p:sp>
      <p:sp>
        <p:nvSpPr>
          <p:cNvPr id="237" name="CustomShape 14"/>
          <p:cNvSpPr/>
          <p:nvPr/>
        </p:nvSpPr>
        <p:spPr>
          <a:xfrm>
            <a:off x="1738440" y="2365920"/>
            <a:ext cx="411120" cy="411120"/>
          </a:xfrm>
          <a:prstGeom prst="star5">
            <a:avLst>
              <a:gd name="adj" fmla="val 19098"/>
              <a:gd name="hf" fmla="val 105146"/>
              <a:gd name="vf" fmla="val 110557"/>
            </a:avLst>
          </a:prstGeom>
          <a:solidFill>
            <a:srgbClr val="ff00ff"/>
          </a:solidFill>
          <a:ln>
            <a:noFill/>
          </a:ln>
        </p:spPr>
        <p:style>
          <a:lnRef idx="2">
            <a:schemeClr val="accent2"/>
          </a:lnRef>
          <a:fillRef idx="1">
            <a:schemeClr val="lt1"/>
          </a:fillRef>
          <a:effectRef idx="0">
            <a:schemeClr val="accent2"/>
          </a:effectRef>
          <a:fontRef idx="minor"/>
        </p:style>
      </p:sp>
      <p:sp>
        <p:nvSpPr>
          <p:cNvPr id="238" name="Line 15"/>
          <p:cNvSpPr/>
          <p:nvPr/>
        </p:nvSpPr>
        <p:spPr>
          <a:xfrm flipH="1">
            <a:off x="5919120" y="2537280"/>
            <a:ext cx="288360" cy="6660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39" name="CustomShape 16"/>
          <p:cNvSpPr/>
          <p:nvPr/>
        </p:nvSpPr>
        <p:spPr>
          <a:xfrm>
            <a:off x="5827680" y="253764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40" name="CustomShape 17"/>
          <p:cNvSpPr/>
          <p:nvPr/>
        </p:nvSpPr>
        <p:spPr>
          <a:xfrm>
            <a:off x="6381720" y="292716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41" name="Line 18"/>
          <p:cNvSpPr/>
          <p:nvPr/>
        </p:nvSpPr>
        <p:spPr>
          <a:xfrm flipH="1">
            <a:off x="2032920" y="3560400"/>
            <a:ext cx="67320" cy="21996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42" name="Line 19"/>
          <p:cNvSpPr/>
          <p:nvPr/>
        </p:nvSpPr>
        <p:spPr>
          <a:xfrm>
            <a:off x="2004480" y="3784680"/>
            <a:ext cx="136440" cy="14076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43" name="Line 20"/>
          <p:cNvSpPr/>
          <p:nvPr/>
        </p:nvSpPr>
        <p:spPr>
          <a:xfrm flipH="1">
            <a:off x="1920600" y="3702240"/>
            <a:ext cx="99000" cy="12852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44" name="Line 21"/>
          <p:cNvSpPr/>
          <p:nvPr/>
        </p:nvSpPr>
        <p:spPr>
          <a:xfrm flipH="1">
            <a:off x="2087640" y="3777120"/>
            <a:ext cx="50040" cy="8388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45" name="Line 22"/>
          <p:cNvSpPr/>
          <p:nvPr/>
        </p:nvSpPr>
        <p:spPr>
          <a:xfrm flipH="1" flipV="1">
            <a:off x="2019960" y="3715920"/>
            <a:ext cx="170640" cy="10116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46" name="Line 23"/>
          <p:cNvSpPr/>
          <p:nvPr/>
        </p:nvSpPr>
        <p:spPr>
          <a:xfrm flipH="1">
            <a:off x="1311120" y="4133520"/>
            <a:ext cx="279360" cy="19836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47" name="Line 24"/>
          <p:cNvSpPr/>
          <p:nvPr/>
        </p:nvSpPr>
        <p:spPr>
          <a:xfrm flipH="1">
            <a:off x="2190600" y="3615480"/>
            <a:ext cx="464760" cy="19584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48" name="Line 25"/>
          <p:cNvSpPr/>
          <p:nvPr/>
        </p:nvSpPr>
        <p:spPr>
          <a:xfrm>
            <a:off x="2120760" y="3890520"/>
            <a:ext cx="239040" cy="52056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49" name="CustomShape 26"/>
          <p:cNvSpPr/>
          <p:nvPr/>
        </p:nvSpPr>
        <p:spPr>
          <a:xfrm>
            <a:off x="1202760" y="430164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50" name="CustomShape 27"/>
          <p:cNvSpPr/>
          <p:nvPr/>
        </p:nvSpPr>
        <p:spPr>
          <a:xfrm>
            <a:off x="2328840" y="439452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51" name="CustomShape 28"/>
          <p:cNvSpPr/>
          <p:nvPr/>
        </p:nvSpPr>
        <p:spPr>
          <a:xfrm>
            <a:off x="2655720" y="355212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52" name="Line 29"/>
          <p:cNvSpPr/>
          <p:nvPr/>
        </p:nvSpPr>
        <p:spPr>
          <a:xfrm>
            <a:off x="3601800" y="1883520"/>
            <a:ext cx="71280" cy="4536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53" name="Line 30"/>
          <p:cNvSpPr/>
          <p:nvPr/>
        </p:nvSpPr>
        <p:spPr>
          <a:xfrm flipH="1" flipV="1">
            <a:off x="3709440" y="1895040"/>
            <a:ext cx="44640" cy="7056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54" name="Line 31"/>
          <p:cNvSpPr/>
          <p:nvPr/>
        </p:nvSpPr>
        <p:spPr>
          <a:xfrm>
            <a:off x="3406680" y="1889280"/>
            <a:ext cx="234000" cy="10584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55" name="Line 32"/>
          <p:cNvSpPr/>
          <p:nvPr/>
        </p:nvSpPr>
        <p:spPr>
          <a:xfrm>
            <a:off x="3532680" y="1842120"/>
            <a:ext cx="176760" cy="414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56" name="CustomShape 33"/>
          <p:cNvSpPr/>
          <p:nvPr/>
        </p:nvSpPr>
        <p:spPr>
          <a:xfrm>
            <a:off x="873720" y="1962720"/>
            <a:ext cx="637200" cy="19080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txBody>
          <a:bodyPr lIns="0" rIns="0" tIns="0" bIns="0" anchor="ctr"/>
          <a:p>
            <a:pPr algn="ctr">
              <a:lnSpc>
                <a:spcPct val="100000"/>
              </a:lnSpc>
            </a:pPr>
            <a:r>
              <a:rPr b="0" lang="fr-FR" sz="800" spc="-1" strike="noStrike">
                <a:solidFill>
                  <a:srgbClr val="ffffff"/>
                </a:solidFill>
                <a:latin typeface="Calibri"/>
              </a:rPr>
              <a:t>Industriel</a:t>
            </a:r>
            <a:endParaRPr b="0" lang="fr-FR" sz="800" spc="-1" strike="noStrike">
              <a:latin typeface="Arial"/>
            </a:endParaRPr>
          </a:p>
        </p:txBody>
      </p:sp>
      <p:sp>
        <p:nvSpPr>
          <p:cNvPr id="257" name="Line 34"/>
          <p:cNvSpPr/>
          <p:nvPr/>
        </p:nvSpPr>
        <p:spPr>
          <a:xfrm>
            <a:off x="2133000" y="2732760"/>
            <a:ext cx="2160" cy="9396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58" name="Line 35"/>
          <p:cNvSpPr/>
          <p:nvPr/>
        </p:nvSpPr>
        <p:spPr>
          <a:xfrm flipH="1" flipV="1">
            <a:off x="2081520" y="2781720"/>
            <a:ext cx="44640" cy="7056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59" name="Line 36"/>
          <p:cNvSpPr/>
          <p:nvPr/>
        </p:nvSpPr>
        <p:spPr>
          <a:xfrm>
            <a:off x="2073240" y="2680200"/>
            <a:ext cx="6840" cy="10584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60" name="Line 37"/>
          <p:cNvSpPr/>
          <p:nvPr/>
        </p:nvSpPr>
        <p:spPr>
          <a:xfrm flipH="1" flipV="1">
            <a:off x="2051280" y="2817720"/>
            <a:ext cx="110880" cy="6048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p:style>
      </p:sp>
      <p:sp>
        <p:nvSpPr>
          <p:cNvPr id="261" name="CustomShape 38"/>
          <p:cNvSpPr/>
          <p:nvPr/>
        </p:nvSpPr>
        <p:spPr>
          <a:xfrm>
            <a:off x="369000" y="2170800"/>
            <a:ext cx="3340800" cy="2568600"/>
          </a:xfrm>
          <a:prstGeom prst="ellipse">
            <a:avLst/>
          </a:prstGeom>
          <a:noFill/>
          <a:ln>
            <a:solidFill>
              <a:srgbClr val="ff00ff"/>
            </a:solidFill>
            <a:custDash>
              <a:ds d="1500000" sp="500000"/>
            </a:custDash>
          </a:ln>
        </p:spPr>
        <p:style>
          <a:lnRef idx="1">
            <a:schemeClr val="accent1"/>
          </a:lnRef>
          <a:fillRef idx="3">
            <a:schemeClr val="accent1"/>
          </a:fillRef>
          <a:effectRef idx="2">
            <a:schemeClr val="accent1"/>
          </a:effectRef>
          <a:fontRef idx="minor"/>
        </p:style>
      </p:sp>
      <p:sp>
        <p:nvSpPr>
          <p:cNvPr id="262" name="CustomShape 39"/>
          <p:cNvSpPr/>
          <p:nvPr/>
        </p:nvSpPr>
        <p:spPr>
          <a:xfrm>
            <a:off x="5381280" y="1605600"/>
            <a:ext cx="2731320" cy="2097360"/>
          </a:xfrm>
          <a:prstGeom prst="ellipse">
            <a:avLst/>
          </a:prstGeom>
          <a:noFill/>
          <a:ln>
            <a:solidFill>
              <a:srgbClr val="00b0f0"/>
            </a:solidFill>
            <a:custDash>
              <a:ds d="1500000" sp="500000"/>
            </a:custDash>
          </a:ln>
        </p:spPr>
        <p:style>
          <a:lnRef idx="1">
            <a:schemeClr val="accent1"/>
          </a:lnRef>
          <a:fillRef idx="3">
            <a:schemeClr val="accent1"/>
          </a:fillRef>
          <a:effectRef idx="2">
            <a:schemeClr val="accent1"/>
          </a:effectRef>
          <a:fontRef idx="minor"/>
        </p:style>
      </p:sp>
      <p:sp>
        <p:nvSpPr>
          <p:cNvPr id="263" name="CustomShape 40"/>
          <p:cNvSpPr/>
          <p:nvPr/>
        </p:nvSpPr>
        <p:spPr>
          <a:xfrm>
            <a:off x="3496680" y="2511360"/>
            <a:ext cx="1822680" cy="45540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e6007e"/>
                </a:solidFill>
                <a:latin typeface="Calibri"/>
              </a:rPr>
              <a:t>Zone de raccordement distribution</a:t>
            </a:r>
            <a:endParaRPr b="0" lang="fr-FR" sz="1200" spc="-1" strike="noStrike">
              <a:latin typeface="Arial"/>
            </a:endParaRPr>
          </a:p>
        </p:txBody>
      </p:sp>
      <p:sp>
        <p:nvSpPr>
          <p:cNvPr id="264" name="CustomShape 41"/>
          <p:cNvSpPr/>
          <p:nvPr/>
        </p:nvSpPr>
        <p:spPr>
          <a:xfrm>
            <a:off x="4417200" y="3494160"/>
            <a:ext cx="1822680" cy="455400"/>
          </a:xfrm>
          <a:prstGeom prst="rect">
            <a:avLst/>
          </a:prstGeom>
          <a:noFill/>
          <a:ln>
            <a:noFill/>
          </a:ln>
        </p:spPr>
        <p:style>
          <a:lnRef idx="0"/>
          <a:fillRef idx="0"/>
          <a:effectRef idx="0"/>
          <a:fontRef idx="minor"/>
        </p:style>
        <p:txBody>
          <a:bodyPr lIns="90000" rIns="90000" tIns="45000" bIns="45000"/>
          <a:p>
            <a:pPr>
              <a:lnSpc>
                <a:spcPct val="100000"/>
              </a:lnSpc>
            </a:pPr>
            <a:r>
              <a:rPr b="0" lang="fr-FR" sz="1200" spc="-1" strike="noStrike">
                <a:solidFill>
                  <a:srgbClr val="00b0f0"/>
                </a:solidFill>
                <a:latin typeface="Calibri"/>
              </a:rPr>
              <a:t>Zone de raccordement </a:t>
            </a:r>
            <a:endParaRPr b="0" lang="fr-FR" sz="1200" spc="-1" strike="noStrike">
              <a:latin typeface="Arial"/>
            </a:endParaRPr>
          </a:p>
          <a:p>
            <a:pPr>
              <a:lnSpc>
                <a:spcPct val="100000"/>
              </a:lnSpc>
            </a:pPr>
            <a:r>
              <a:rPr b="0" lang="fr-FR" sz="1200" spc="-1" strike="noStrike">
                <a:solidFill>
                  <a:srgbClr val="00b0f0"/>
                </a:solidFill>
                <a:latin typeface="Calibri"/>
              </a:rPr>
              <a:t>transport</a:t>
            </a:r>
            <a:endParaRPr b="0" lang="fr-FR" sz="1200" spc="-1" strike="noStrike">
              <a:latin typeface="Arial"/>
            </a:endParaRPr>
          </a:p>
        </p:txBody>
      </p:sp>
      <p:sp>
        <p:nvSpPr>
          <p:cNvPr id="265" name="Line 42"/>
          <p:cNvSpPr/>
          <p:nvPr/>
        </p:nvSpPr>
        <p:spPr>
          <a:xfrm>
            <a:off x="2135160" y="2807640"/>
            <a:ext cx="257040" cy="448920"/>
          </a:xfrm>
          <a:prstGeom prst="line">
            <a:avLst/>
          </a:prstGeom>
          <a:ln w="28440">
            <a:solidFill>
              <a:srgbClr val="ff00ff"/>
            </a:solidFill>
          </a:ln>
        </p:spPr>
        <p:style>
          <a:lnRef idx="2">
            <a:schemeClr val="accent1"/>
          </a:lnRef>
          <a:fillRef idx="0">
            <a:schemeClr val="accent1"/>
          </a:fillRef>
          <a:effectRef idx="1">
            <a:schemeClr val="accent1"/>
          </a:effectRef>
          <a:fontRef idx="minor"/>
        </p:style>
      </p:sp>
      <p:sp>
        <p:nvSpPr>
          <p:cNvPr id="266" name="Line 43"/>
          <p:cNvSpPr/>
          <p:nvPr/>
        </p:nvSpPr>
        <p:spPr>
          <a:xfrm flipH="1">
            <a:off x="2100240" y="3229920"/>
            <a:ext cx="298800" cy="527760"/>
          </a:xfrm>
          <a:prstGeom prst="line">
            <a:avLst/>
          </a:prstGeom>
          <a:ln w="28440">
            <a:solidFill>
              <a:srgbClr val="ff00ff"/>
            </a:solidFill>
          </a:ln>
        </p:spPr>
        <p:style>
          <a:lnRef idx="2">
            <a:schemeClr val="accent1"/>
          </a:lnRef>
          <a:fillRef idx="0">
            <a:schemeClr val="accent1"/>
          </a:fillRef>
          <a:effectRef idx="1">
            <a:schemeClr val="accent1"/>
          </a:effectRef>
          <a:fontRef idx="minor"/>
        </p:style>
      </p:sp>
      <p:sp>
        <p:nvSpPr>
          <p:cNvPr id="267" name="Line 44"/>
          <p:cNvSpPr/>
          <p:nvPr/>
        </p:nvSpPr>
        <p:spPr>
          <a:xfrm flipH="1">
            <a:off x="2199960" y="2531520"/>
            <a:ext cx="464760" cy="19584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68" name="CustomShape 45"/>
          <p:cNvSpPr/>
          <p:nvPr/>
        </p:nvSpPr>
        <p:spPr>
          <a:xfrm>
            <a:off x="2665080" y="246816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69" name="Line 46"/>
          <p:cNvSpPr/>
          <p:nvPr/>
        </p:nvSpPr>
        <p:spPr>
          <a:xfrm>
            <a:off x="2218320" y="2727360"/>
            <a:ext cx="473400" cy="27036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70" name="CustomShape 47"/>
          <p:cNvSpPr/>
          <p:nvPr/>
        </p:nvSpPr>
        <p:spPr>
          <a:xfrm>
            <a:off x="2628360" y="295812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71" name="CustomShape 48"/>
          <p:cNvSpPr/>
          <p:nvPr/>
        </p:nvSpPr>
        <p:spPr>
          <a:xfrm>
            <a:off x="6096960" y="1886400"/>
            <a:ext cx="411120" cy="411120"/>
          </a:xfrm>
          <a:prstGeom prst="star5">
            <a:avLst>
              <a:gd name="adj" fmla="val 19098"/>
              <a:gd name="hf" fmla="val 105146"/>
              <a:gd name="vf" fmla="val 110557"/>
            </a:avLst>
          </a:prstGeom>
          <a:solidFill>
            <a:srgbClr val="00b0f0"/>
          </a:solidFill>
          <a:ln>
            <a:solidFill>
              <a:srgbClr val="00b0f0"/>
            </a:solidFill>
          </a:ln>
        </p:spPr>
        <p:style>
          <a:lnRef idx="2">
            <a:schemeClr val="accent5"/>
          </a:lnRef>
          <a:fillRef idx="1">
            <a:schemeClr val="lt1"/>
          </a:fillRef>
          <a:effectRef idx="0">
            <a:schemeClr val="accent5"/>
          </a:effectRef>
          <a:fontRef idx="minor"/>
        </p:style>
      </p:sp>
      <p:sp>
        <p:nvSpPr>
          <p:cNvPr id="272" name="Line 49"/>
          <p:cNvSpPr/>
          <p:nvPr/>
        </p:nvSpPr>
        <p:spPr>
          <a:xfrm flipH="1">
            <a:off x="6138360" y="2209320"/>
            <a:ext cx="132480" cy="566280"/>
          </a:xfrm>
          <a:prstGeom prst="line">
            <a:avLst/>
          </a:prstGeom>
          <a:ln w="28440">
            <a:solidFill>
              <a:srgbClr val="00b0f0"/>
            </a:solidFill>
          </a:ln>
        </p:spPr>
        <p:style>
          <a:lnRef idx="2">
            <a:schemeClr val="accent1"/>
          </a:lnRef>
          <a:fillRef idx="0">
            <a:schemeClr val="accent1"/>
          </a:fillRef>
          <a:effectRef idx="1">
            <a:schemeClr val="accent1"/>
          </a:effectRef>
          <a:fontRef idx="minor"/>
        </p:style>
      </p:sp>
      <p:sp>
        <p:nvSpPr>
          <p:cNvPr id="273" name="Line 50"/>
          <p:cNvSpPr/>
          <p:nvPr/>
        </p:nvSpPr>
        <p:spPr>
          <a:xfrm>
            <a:off x="6147360" y="2756520"/>
            <a:ext cx="290880" cy="21744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74" name="Line 51"/>
          <p:cNvSpPr/>
          <p:nvPr/>
        </p:nvSpPr>
        <p:spPr>
          <a:xfrm flipH="1">
            <a:off x="6014520" y="2756520"/>
            <a:ext cx="128160" cy="64872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75" name="CustomShape 52"/>
          <p:cNvSpPr/>
          <p:nvPr/>
        </p:nvSpPr>
        <p:spPr>
          <a:xfrm>
            <a:off x="5932440" y="334800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76" name="CustomShape 53"/>
          <p:cNvSpPr/>
          <p:nvPr/>
        </p:nvSpPr>
        <p:spPr>
          <a:xfrm>
            <a:off x="757440" y="2500560"/>
            <a:ext cx="1822680" cy="272880"/>
          </a:xfrm>
          <a:prstGeom prst="rect">
            <a:avLst/>
          </a:prstGeom>
          <a:noFill/>
          <a:ln>
            <a:noFill/>
          </a:ln>
        </p:spPr>
        <p:style>
          <a:lnRef idx="0"/>
          <a:fillRef idx="0"/>
          <a:effectRef idx="0"/>
          <a:fontRef idx="minor"/>
        </p:style>
        <p:txBody>
          <a:bodyPr lIns="90000" rIns="90000" tIns="45000" bIns="45000"/>
          <a:p>
            <a:pPr>
              <a:lnSpc>
                <a:spcPct val="100000"/>
              </a:lnSpc>
            </a:pPr>
            <a:r>
              <a:rPr b="0" i="1" lang="fr-FR" sz="1200" spc="-1" strike="noStrike">
                <a:solidFill>
                  <a:srgbClr val="ff00ff"/>
                </a:solidFill>
                <a:latin typeface="Calibri"/>
              </a:rPr>
              <a:t>Rebours D/T</a:t>
            </a:r>
            <a:endParaRPr b="0" lang="fr-FR" sz="1200" spc="-1" strike="noStrike">
              <a:latin typeface="Arial"/>
            </a:endParaRPr>
          </a:p>
        </p:txBody>
      </p:sp>
      <p:sp>
        <p:nvSpPr>
          <p:cNvPr id="277" name="CustomShape 54"/>
          <p:cNvSpPr/>
          <p:nvPr/>
        </p:nvSpPr>
        <p:spPr>
          <a:xfrm>
            <a:off x="2341080" y="3151080"/>
            <a:ext cx="1822680" cy="272880"/>
          </a:xfrm>
          <a:prstGeom prst="rect">
            <a:avLst/>
          </a:prstGeom>
          <a:noFill/>
          <a:ln>
            <a:noFill/>
          </a:ln>
        </p:spPr>
        <p:style>
          <a:lnRef idx="0"/>
          <a:fillRef idx="0"/>
          <a:effectRef idx="0"/>
          <a:fontRef idx="minor"/>
        </p:style>
        <p:txBody>
          <a:bodyPr lIns="90000" rIns="90000" tIns="45000" bIns="45000"/>
          <a:p>
            <a:pPr>
              <a:lnSpc>
                <a:spcPct val="100000"/>
              </a:lnSpc>
            </a:pPr>
            <a:r>
              <a:rPr b="0" i="1" lang="fr-FR" sz="1200" spc="-1" strike="noStrike">
                <a:solidFill>
                  <a:srgbClr val="e6007e"/>
                </a:solidFill>
                <a:latin typeface="Calibri"/>
              </a:rPr>
              <a:t>Maillage</a:t>
            </a:r>
            <a:endParaRPr b="0" lang="fr-FR" sz="1200" spc="-1" strike="noStrike">
              <a:latin typeface="Arial"/>
            </a:endParaRPr>
          </a:p>
        </p:txBody>
      </p:sp>
      <p:sp>
        <p:nvSpPr>
          <p:cNvPr id="278" name="CustomShape 55"/>
          <p:cNvSpPr/>
          <p:nvPr/>
        </p:nvSpPr>
        <p:spPr>
          <a:xfrm>
            <a:off x="6246720" y="1750680"/>
            <a:ext cx="1822680" cy="272880"/>
          </a:xfrm>
          <a:prstGeom prst="rect">
            <a:avLst/>
          </a:prstGeom>
          <a:noFill/>
          <a:ln>
            <a:noFill/>
          </a:ln>
        </p:spPr>
        <p:style>
          <a:lnRef idx="0"/>
          <a:fillRef idx="0"/>
          <a:effectRef idx="0"/>
          <a:fontRef idx="minor"/>
        </p:style>
        <p:txBody>
          <a:bodyPr lIns="90000" rIns="90000" tIns="45000" bIns="45000"/>
          <a:p>
            <a:pPr>
              <a:lnSpc>
                <a:spcPct val="100000"/>
              </a:lnSpc>
            </a:pPr>
            <a:r>
              <a:rPr b="0" i="1" lang="fr-FR" sz="1200" spc="-1" strike="noStrike">
                <a:solidFill>
                  <a:srgbClr val="00b0f0"/>
                </a:solidFill>
                <a:latin typeface="Calibri"/>
              </a:rPr>
              <a:t>Compression T/T</a:t>
            </a:r>
            <a:endParaRPr b="0" lang="fr-FR" sz="1200" spc="-1" strike="noStrike">
              <a:latin typeface="Arial"/>
            </a:endParaRPr>
          </a:p>
        </p:txBody>
      </p:sp>
      <p:sp>
        <p:nvSpPr>
          <p:cNvPr id="279" name="CustomShape 56"/>
          <p:cNvSpPr/>
          <p:nvPr/>
        </p:nvSpPr>
        <p:spPr>
          <a:xfrm>
            <a:off x="6172920" y="2378520"/>
            <a:ext cx="1822680" cy="455400"/>
          </a:xfrm>
          <a:prstGeom prst="rect">
            <a:avLst/>
          </a:prstGeom>
          <a:noFill/>
          <a:ln>
            <a:noFill/>
          </a:ln>
        </p:spPr>
        <p:style>
          <a:lnRef idx="0"/>
          <a:fillRef idx="0"/>
          <a:effectRef idx="0"/>
          <a:fontRef idx="minor"/>
        </p:style>
        <p:txBody>
          <a:bodyPr lIns="90000" rIns="90000" tIns="45000" bIns="45000"/>
          <a:p>
            <a:pPr>
              <a:lnSpc>
                <a:spcPct val="100000"/>
              </a:lnSpc>
            </a:pPr>
            <a:r>
              <a:rPr b="0" i="1" lang="fr-FR" sz="1200" spc="-1" strike="noStrike">
                <a:solidFill>
                  <a:srgbClr val="00b0f0"/>
                </a:solidFill>
                <a:latin typeface="Calibri"/>
              </a:rPr>
              <a:t>Réseau de collecte </a:t>
            </a:r>
            <a:endParaRPr b="0" lang="fr-FR" sz="1200" spc="-1" strike="noStrike">
              <a:latin typeface="Arial"/>
            </a:endParaRPr>
          </a:p>
          <a:p>
            <a:pPr>
              <a:lnSpc>
                <a:spcPct val="100000"/>
              </a:lnSpc>
            </a:pPr>
            <a:r>
              <a:rPr b="0" i="1" lang="fr-FR" sz="1200" spc="-1" strike="noStrike">
                <a:solidFill>
                  <a:srgbClr val="00b0f0"/>
                </a:solidFill>
                <a:latin typeface="Calibri"/>
              </a:rPr>
              <a:t>Mutualisé GRT</a:t>
            </a:r>
            <a:endParaRPr b="0" lang="fr-FR" sz="1200" spc="-1" strike="noStrike">
              <a:latin typeface="Arial"/>
            </a:endParaRPr>
          </a:p>
        </p:txBody>
      </p:sp>
      <p:sp>
        <p:nvSpPr>
          <p:cNvPr id="280" name="CustomShape 57"/>
          <p:cNvSpPr/>
          <p:nvPr/>
        </p:nvSpPr>
        <p:spPr>
          <a:xfrm>
            <a:off x="2718000" y="3374280"/>
            <a:ext cx="1000800" cy="410040"/>
          </a:xfrm>
          <a:prstGeom prst="rect">
            <a:avLst/>
          </a:prstGeom>
          <a:noFill/>
          <a:ln>
            <a:noFill/>
          </a:ln>
        </p:spPr>
        <p:style>
          <a:lnRef idx="0"/>
          <a:fillRef idx="0"/>
          <a:effectRef idx="0"/>
          <a:fontRef idx="minor"/>
        </p:style>
        <p:txBody>
          <a:bodyPr lIns="90000" rIns="90000" tIns="45000" bIns="45000"/>
          <a:p>
            <a:pPr>
              <a:lnSpc>
                <a:spcPct val="100000"/>
              </a:lnSpc>
            </a:pPr>
            <a:r>
              <a:rPr b="1" i="1" lang="fr-FR" sz="1050" spc="-1" strike="noStrike">
                <a:solidFill>
                  <a:srgbClr val="92d050"/>
                </a:solidFill>
                <a:latin typeface="Calibri"/>
              </a:rPr>
              <a:t>Poste d’injection</a:t>
            </a:r>
            <a:endParaRPr b="0" lang="fr-FR" sz="1050" spc="-1" strike="noStrike">
              <a:latin typeface="Arial"/>
            </a:endParaRPr>
          </a:p>
        </p:txBody>
      </p:sp>
      <p:sp>
        <p:nvSpPr>
          <p:cNvPr id="281" name="CustomShape 58"/>
          <p:cNvSpPr/>
          <p:nvPr/>
        </p:nvSpPr>
        <p:spPr>
          <a:xfrm>
            <a:off x="2236320" y="3775320"/>
            <a:ext cx="1232280" cy="250200"/>
          </a:xfrm>
          <a:prstGeom prst="rect">
            <a:avLst/>
          </a:prstGeom>
          <a:noFill/>
          <a:ln>
            <a:noFill/>
          </a:ln>
        </p:spPr>
        <p:style>
          <a:lnRef idx="0"/>
          <a:fillRef idx="0"/>
          <a:effectRef idx="0"/>
          <a:fontRef idx="minor"/>
        </p:style>
        <p:txBody>
          <a:bodyPr lIns="90000" rIns="90000" tIns="45000" bIns="45000"/>
          <a:p>
            <a:pPr>
              <a:lnSpc>
                <a:spcPct val="100000"/>
              </a:lnSpc>
            </a:pPr>
            <a:r>
              <a:rPr b="1" i="1" lang="fr-FR" sz="1050" spc="-1" strike="noStrike">
                <a:solidFill>
                  <a:srgbClr val="f39200"/>
                </a:solidFill>
                <a:latin typeface="Calibri"/>
              </a:rPr>
              <a:t>Raccordement</a:t>
            </a:r>
            <a:endParaRPr b="0" lang="fr-FR" sz="1050" spc="-1" strike="noStrike">
              <a:latin typeface="Arial"/>
            </a:endParaRPr>
          </a:p>
        </p:txBody>
      </p:sp>
      <p:sp>
        <p:nvSpPr>
          <p:cNvPr id="282" name="CustomShape 59"/>
          <p:cNvSpPr/>
          <p:nvPr/>
        </p:nvSpPr>
        <p:spPr>
          <a:xfrm>
            <a:off x="1177560" y="3402720"/>
            <a:ext cx="1000800" cy="410040"/>
          </a:xfrm>
          <a:prstGeom prst="rect">
            <a:avLst/>
          </a:prstGeom>
          <a:noFill/>
          <a:ln>
            <a:noFill/>
          </a:ln>
        </p:spPr>
        <p:style>
          <a:lnRef idx="0"/>
          <a:fillRef idx="0"/>
          <a:effectRef idx="0"/>
          <a:fontRef idx="minor"/>
        </p:style>
        <p:txBody>
          <a:bodyPr lIns="90000" rIns="90000" tIns="45000" bIns="45000"/>
          <a:p>
            <a:pPr>
              <a:lnSpc>
                <a:spcPct val="100000"/>
              </a:lnSpc>
            </a:pPr>
            <a:r>
              <a:rPr b="1" i="1" lang="fr-FR" sz="1050" spc="-1" strike="noStrike">
                <a:solidFill>
                  <a:srgbClr val="a6a6a6"/>
                </a:solidFill>
                <a:latin typeface="Calibri"/>
              </a:rPr>
              <a:t>Réseau de distribution</a:t>
            </a:r>
            <a:endParaRPr b="0" lang="fr-FR" sz="1050" spc="-1" strike="noStrike">
              <a:latin typeface="Arial"/>
            </a:endParaRPr>
          </a:p>
        </p:txBody>
      </p:sp>
      <p:sp>
        <p:nvSpPr>
          <p:cNvPr id="283" name="CustomShape 60"/>
          <p:cNvSpPr/>
          <p:nvPr/>
        </p:nvSpPr>
        <p:spPr>
          <a:xfrm>
            <a:off x="2159640" y="1629720"/>
            <a:ext cx="1000800" cy="410040"/>
          </a:xfrm>
          <a:prstGeom prst="rect">
            <a:avLst/>
          </a:prstGeom>
          <a:noFill/>
          <a:ln>
            <a:noFill/>
          </a:ln>
        </p:spPr>
        <p:style>
          <a:lnRef idx="0"/>
          <a:fillRef idx="0"/>
          <a:effectRef idx="0"/>
          <a:fontRef idx="minor"/>
        </p:style>
        <p:txBody>
          <a:bodyPr lIns="90000" rIns="90000" tIns="45000" bIns="45000"/>
          <a:p>
            <a:pPr>
              <a:lnSpc>
                <a:spcPct val="100000"/>
              </a:lnSpc>
            </a:pPr>
            <a:r>
              <a:rPr b="1" i="1" lang="fr-FR" sz="1050" spc="-1" strike="noStrike">
                <a:solidFill>
                  <a:srgbClr val="92d050"/>
                </a:solidFill>
                <a:latin typeface="Calibri"/>
              </a:rPr>
              <a:t>Réseau de transport</a:t>
            </a:r>
            <a:endParaRPr b="0" lang="fr-FR" sz="1050" spc="-1" strike="noStrike">
              <a:latin typeface="Arial"/>
            </a:endParaRPr>
          </a:p>
        </p:txBody>
      </p:sp>
      <p:sp>
        <p:nvSpPr>
          <p:cNvPr id="284" name="CustomShape 61"/>
          <p:cNvSpPr/>
          <p:nvPr/>
        </p:nvSpPr>
        <p:spPr>
          <a:xfrm>
            <a:off x="8402400" y="1052280"/>
            <a:ext cx="3644280" cy="3081240"/>
          </a:xfrm>
          <a:prstGeom prst="rect">
            <a:avLst/>
          </a:prstGeom>
          <a:noFill/>
          <a:ln>
            <a:noFill/>
          </a:ln>
        </p:spPr>
        <p:style>
          <a:lnRef idx="0"/>
          <a:fillRef idx="0"/>
          <a:effectRef idx="0"/>
          <a:fontRef idx="minor"/>
        </p:style>
        <p:txBody>
          <a:bodyPr>
            <a:normAutofit/>
          </a:bodyPr>
          <a:p>
            <a:pPr marL="228600" indent="-228240">
              <a:lnSpc>
                <a:spcPct val="90000"/>
              </a:lnSpc>
              <a:spcBef>
                <a:spcPts val="1001"/>
              </a:spcBef>
              <a:buClr>
                <a:srgbClr val="808080"/>
              </a:buClr>
              <a:buFont typeface="Arial"/>
              <a:buChar char="•"/>
            </a:pPr>
            <a:r>
              <a:rPr b="0" lang="fr-FR" sz="1600" spc="-1" strike="noStrike">
                <a:solidFill>
                  <a:srgbClr val="808080"/>
                </a:solidFill>
                <a:latin typeface="Calibri"/>
              </a:rPr>
              <a:t>Art. D. 453-21. - Les gestionnaires des réseaux de transport et de distribution de gaz naturel </a:t>
            </a:r>
            <a:r>
              <a:rPr b="1" lang="fr-FR" sz="1600" spc="-1" strike="noStrike">
                <a:solidFill>
                  <a:srgbClr val="808080"/>
                </a:solidFill>
                <a:latin typeface="Calibri"/>
              </a:rPr>
              <a:t>élaborent un zonage de raccordement des installations de production de biogaz à un réseau </a:t>
            </a:r>
            <a:r>
              <a:rPr b="0" lang="fr-FR" sz="1600" spc="-1" strike="noStrike">
                <a:solidFill>
                  <a:srgbClr val="808080"/>
                </a:solidFill>
                <a:latin typeface="Calibri"/>
              </a:rPr>
              <a:t>de gaz naturel, qu’ils </a:t>
            </a:r>
            <a:r>
              <a:rPr b="1" lang="fr-FR" sz="1600" spc="-1" strike="noStrike">
                <a:solidFill>
                  <a:srgbClr val="808080"/>
                </a:solidFill>
                <a:latin typeface="Calibri"/>
              </a:rPr>
              <a:t>soumettent à l’approbation de la Commission de régulation de l’énergie</a:t>
            </a:r>
            <a:endParaRPr b="0" lang="fr-FR" sz="1600" spc="-1" strike="noStrike">
              <a:latin typeface="Arial"/>
            </a:endParaRPr>
          </a:p>
          <a:p>
            <a:pPr marL="228600" indent="-228240">
              <a:lnSpc>
                <a:spcPct val="90000"/>
              </a:lnSpc>
              <a:spcBef>
                <a:spcPts val="1001"/>
              </a:spcBef>
              <a:buClr>
                <a:srgbClr val="808080"/>
              </a:buClr>
              <a:buFont typeface="Arial"/>
              <a:buChar char="•"/>
            </a:pPr>
            <a:r>
              <a:rPr b="0" lang="fr-FR" sz="1600" spc="-1" strike="noStrike">
                <a:solidFill>
                  <a:srgbClr val="808080"/>
                </a:solidFill>
                <a:latin typeface="Calibri"/>
              </a:rPr>
              <a:t>« Le zonage de raccordement </a:t>
            </a:r>
            <a:r>
              <a:rPr b="1" lang="fr-FR" sz="1600" spc="-1" strike="noStrike">
                <a:solidFill>
                  <a:srgbClr val="808080"/>
                </a:solidFill>
                <a:latin typeface="Calibri"/>
              </a:rPr>
              <a:t>définit pour chaque zone du territoire métropolitain </a:t>
            </a:r>
            <a:r>
              <a:rPr b="0" lang="fr-FR" sz="1600" spc="-1" strike="noStrike">
                <a:solidFill>
                  <a:srgbClr val="808080"/>
                </a:solidFill>
                <a:latin typeface="Calibri"/>
              </a:rPr>
              <a:t>continental située à proximité d’un réseau de gaz naturel </a:t>
            </a:r>
            <a:r>
              <a:rPr b="1" lang="fr-FR" sz="1600" spc="-1" strike="noStrike">
                <a:solidFill>
                  <a:srgbClr val="808080"/>
                </a:solidFill>
                <a:latin typeface="Calibri"/>
              </a:rPr>
              <a:t>le réseau gazier le plus pertinent d’un point de vue technico-économique pour le raccordement d’une nouvelle installation de production de biogaz</a:t>
            </a:r>
            <a:r>
              <a:rPr b="0" lang="fr-FR" sz="1600" spc="-1" strike="noStrike">
                <a:solidFill>
                  <a:srgbClr val="808080"/>
                </a:solidFill>
                <a:latin typeface="Calibri"/>
              </a:rPr>
              <a:t> qui s’y implanterait</a:t>
            </a:r>
            <a:endParaRPr b="0" lang="fr-FR" sz="1600" spc="-1" strike="noStrike">
              <a:latin typeface="Arial"/>
            </a:endParaRPr>
          </a:p>
          <a:p>
            <a:pPr marL="228600" indent="-228240">
              <a:lnSpc>
                <a:spcPct val="90000"/>
              </a:lnSpc>
              <a:spcBef>
                <a:spcPts val="1001"/>
              </a:spcBef>
              <a:buClr>
                <a:srgbClr val="808080"/>
              </a:buClr>
              <a:buFont typeface="Arial"/>
              <a:buChar char="•"/>
            </a:pPr>
            <a:r>
              <a:rPr b="0" lang="fr-FR" sz="1600" spc="-1" strike="noStrike">
                <a:solidFill>
                  <a:srgbClr val="808080"/>
                </a:solidFill>
                <a:latin typeface="Calibri"/>
              </a:rPr>
              <a:t>« Le zonage de raccordement est révisé au moins </a:t>
            </a:r>
            <a:r>
              <a:rPr b="1" lang="fr-FR" sz="1600" spc="-1" strike="noStrike">
                <a:solidFill>
                  <a:srgbClr val="808080"/>
                </a:solidFill>
                <a:latin typeface="Calibri"/>
              </a:rPr>
              <a:t>tous les deux ans</a:t>
            </a:r>
            <a:endParaRPr b="0" lang="fr-FR" sz="1600" spc="-1" strike="noStrike">
              <a:latin typeface="Arial"/>
            </a:endParaRPr>
          </a:p>
        </p:txBody>
      </p:sp>
      <p:sp>
        <p:nvSpPr>
          <p:cNvPr id="285" name="CustomShape 62"/>
          <p:cNvSpPr/>
          <p:nvPr/>
        </p:nvSpPr>
        <p:spPr>
          <a:xfrm>
            <a:off x="9334440" y="162720"/>
            <a:ext cx="2571480" cy="533160"/>
          </a:xfrm>
          <a:prstGeom prst="roundRect">
            <a:avLst>
              <a:gd name="adj"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i="1" lang="fr-FR" sz="1200" spc="-1" strike="noStrike">
                <a:solidFill>
                  <a:srgbClr val="ffffff"/>
                </a:solidFill>
                <a:latin typeface="Calibri"/>
              </a:rPr>
              <a:t>Attention, éléments non définitifs et non validés par le Ministre</a:t>
            </a:r>
            <a:endParaRPr b="0" lang="fr-FR" sz="1200" spc="-1" strike="noStrike">
              <a:latin typeface="Arial"/>
            </a:endParaRPr>
          </a:p>
        </p:txBody>
      </p:sp>
      <p:sp>
        <p:nvSpPr>
          <p:cNvPr id="286" name="Line 63"/>
          <p:cNvSpPr/>
          <p:nvPr/>
        </p:nvSpPr>
        <p:spPr>
          <a:xfrm>
            <a:off x="1695600" y="4085640"/>
            <a:ext cx="45000" cy="379800"/>
          </a:xfrm>
          <a:prstGeom prst="line">
            <a:avLst/>
          </a:prstGeom>
          <a:ln w="28440">
            <a:solidFill>
              <a:schemeClr val="accent2"/>
            </a:solidFill>
          </a:ln>
        </p:spPr>
        <p:style>
          <a:lnRef idx="2">
            <a:schemeClr val="accent1"/>
          </a:lnRef>
          <a:fillRef idx="0">
            <a:schemeClr val="accent1"/>
          </a:fillRef>
          <a:effectRef idx="1">
            <a:schemeClr val="accent1"/>
          </a:effectRef>
          <a:fontRef idx="minor"/>
        </p:style>
      </p:sp>
      <p:sp>
        <p:nvSpPr>
          <p:cNvPr id="287" name="CustomShape 64"/>
          <p:cNvSpPr/>
          <p:nvPr/>
        </p:nvSpPr>
        <p:spPr>
          <a:xfrm>
            <a:off x="1632240" y="4435200"/>
            <a:ext cx="126720" cy="126720"/>
          </a:xfrm>
          <a:prstGeom prst="ellipse">
            <a:avLst/>
          </a:prstGeom>
          <a:solidFill>
            <a:srgbClr val="92d050"/>
          </a:solidFill>
          <a:ln>
            <a:solidFill>
              <a:srgbClr val="92d050"/>
            </a:solidFill>
          </a:ln>
        </p:spPr>
        <p:style>
          <a:lnRef idx="1">
            <a:schemeClr val="accent1"/>
          </a:lnRef>
          <a:fillRef idx="3">
            <a:schemeClr val="accent1"/>
          </a:fillRef>
          <a:effectRef idx="2">
            <a:schemeClr val="accent1"/>
          </a:effectRef>
          <a:fontRef idx="minor"/>
        </p:style>
      </p:sp>
      <p:sp>
        <p:nvSpPr>
          <p:cNvPr id="288" name="Line 65"/>
          <p:cNvSpPr/>
          <p:nvPr/>
        </p:nvSpPr>
        <p:spPr>
          <a:xfrm flipH="1">
            <a:off x="1592640" y="3844080"/>
            <a:ext cx="415800" cy="287640"/>
          </a:xfrm>
          <a:prstGeom prst="line">
            <a:avLst/>
          </a:prstGeom>
          <a:ln w="28440">
            <a:solidFill>
              <a:srgbClr val="00b0f0"/>
            </a:solidFill>
          </a:ln>
        </p:spPr>
        <p:style>
          <a:lnRef idx="2">
            <a:schemeClr val="accent1"/>
          </a:lnRef>
          <a:fillRef idx="0">
            <a:schemeClr val="accent1"/>
          </a:fillRef>
          <a:effectRef idx="1">
            <a:schemeClr val="accent1"/>
          </a:effectRef>
          <a:fontRef idx="minor"/>
        </p:style>
      </p:sp>
      <p:sp>
        <p:nvSpPr>
          <p:cNvPr id="289" name="CustomShape 66"/>
          <p:cNvSpPr/>
          <p:nvPr/>
        </p:nvSpPr>
        <p:spPr>
          <a:xfrm>
            <a:off x="572400" y="3731040"/>
            <a:ext cx="1822680" cy="455400"/>
          </a:xfrm>
          <a:prstGeom prst="rect">
            <a:avLst/>
          </a:prstGeom>
          <a:noFill/>
          <a:ln>
            <a:noFill/>
          </a:ln>
        </p:spPr>
        <p:style>
          <a:lnRef idx="0"/>
          <a:fillRef idx="0"/>
          <a:effectRef idx="0"/>
          <a:fontRef idx="minor"/>
        </p:style>
        <p:txBody>
          <a:bodyPr lIns="90000" rIns="90000" tIns="45000" bIns="45000"/>
          <a:p>
            <a:pPr>
              <a:lnSpc>
                <a:spcPct val="100000"/>
              </a:lnSpc>
            </a:pPr>
            <a:r>
              <a:rPr b="0" i="1" lang="fr-FR" sz="1200" spc="-1" strike="noStrike">
                <a:solidFill>
                  <a:srgbClr val="00b0f0"/>
                </a:solidFill>
                <a:latin typeface="Calibri"/>
              </a:rPr>
              <a:t>Réseau de collecte </a:t>
            </a:r>
            <a:endParaRPr b="0" lang="fr-FR" sz="1200" spc="-1" strike="noStrike">
              <a:latin typeface="Arial"/>
            </a:endParaRPr>
          </a:p>
          <a:p>
            <a:pPr>
              <a:lnSpc>
                <a:spcPct val="100000"/>
              </a:lnSpc>
            </a:pPr>
            <a:r>
              <a:rPr b="0" i="1" lang="fr-FR" sz="1200" spc="-1" strike="noStrike">
                <a:solidFill>
                  <a:srgbClr val="00b0f0"/>
                </a:solidFill>
                <a:latin typeface="Calibri"/>
              </a:rPr>
              <a:t>Mutualisé GRD</a:t>
            </a:r>
            <a:endParaRPr b="0" lang="fr-FR" sz="1200" spc="-1" strike="noStrike">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alpha val="31000"/>
          </a:srgbClr>
        </a:solidFill>
      </p:bgPr>
    </p:bg>
    <p:spTree>
      <p:nvGrpSpPr>
        <p:cNvPr id="1" name=""/>
        <p:cNvGrpSpPr/>
        <p:nvPr/>
      </p:nvGrpSpPr>
      <p:grpSpPr>
        <a:xfrm>
          <a:off x="0" y="0"/>
          <a:ext cx="0" cy="0"/>
          <a:chOff x="0" y="0"/>
          <a:chExt cx="0" cy="0"/>
        </a:xfrm>
      </p:grpSpPr>
      <p:sp>
        <p:nvSpPr>
          <p:cNvPr id="290" name="TextShape 1"/>
          <p:cNvSpPr txBox="1"/>
          <p:nvPr/>
        </p:nvSpPr>
        <p:spPr>
          <a:xfrm>
            <a:off x="838080" y="16272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Un cas concret</a:t>
            </a:r>
            <a:endParaRPr b="0" lang="fr-FR" sz="4400" spc="-1" strike="noStrike">
              <a:solidFill>
                <a:srgbClr val="000000"/>
              </a:solidFill>
              <a:latin typeface="Calibri"/>
            </a:endParaRPr>
          </a:p>
        </p:txBody>
      </p:sp>
      <p:sp>
        <p:nvSpPr>
          <p:cNvPr id="291" name="TextShape 2"/>
          <p:cNvSpPr txBox="1"/>
          <p:nvPr/>
        </p:nvSpPr>
        <p:spPr>
          <a:xfrm>
            <a:off x="207720" y="1287360"/>
            <a:ext cx="5846040" cy="4350960"/>
          </a:xfrm>
          <a:prstGeom prst="rect">
            <a:avLst/>
          </a:prstGeom>
          <a:noFill/>
          <a:ln>
            <a:noFill/>
          </a:ln>
        </p:spPr>
        <p:txBody>
          <a:bodyPr>
            <a:normAutofit/>
          </a:bodyPr>
          <a:p>
            <a:pPr>
              <a:lnSpc>
                <a:spcPct val="100000"/>
              </a:lnSpc>
              <a:spcBef>
                <a:spcPts val="1001"/>
              </a:spcBef>
            </a:pPr>
            <a:r>
              <a:rPr b="1" lang="fr-FR" sz="2000" spc="-1" strike="noStrike">
                <a:solidFill>
                  <a:srgbClr val="595959"/>
                </a:solidFill>
                <a:latin typeface="Calibri"/>
              </a:rPr>
              <a:t>Investissement</a:t>
            </a:r>
            <a:endParaRPr b="0" lang="fr-FR" sz="2000" spc="-1" strike="noStrike">
              <a:solidFill>
                <a:srgbClr val="000000"/>
              </a:solidFill>
              <a:latin typeface="Calibri"/>
            </a:endParaRPr>
          </a:p>
          <a:p>
            <a:pPr>
              <a:lnSpc>
                <a:spcPct val="100000"/>
              </a:lnSpc>
            </a:pPr>
            <a:r>
              <a:rPr b="1" lang="fr-FR" sz="2800" spc="-1" strike="noStrike">
                <a:solidFill>
                  <a:srgbClr val="808080"/>
                </a:solidFill>
                <a:latin typeface="Calibri"/>
              </a:rPr>
              <a:t>=</a:t>
            </a:r>
            <a:r>
              <a:rPr b="0" lang="fr-FR" sz="2800" spc="-1" strike="noStrike">
                <a:solidFill>
                  <a:srgbClr val="808080"/>
                </a:solidFill>
                <a:latin typeface="Calibri"/>
              </a:rPr>
              <a:t> </a:t>
            </a:r>
            <a:r>
              <a:rPr b="0" lang="fr-FR" sz="2000" spc="-1" strike="noStrike">
                <a:solidFill>
                  <a:srgbClr val="808080"/>
                </a:solidFill>
                <a:latin typeface="Calibri"/>
              </a:rPr>
              <a:t>I</a:t>
            </a:r>
            <a:r>
              <a:rPr b="0" lang="fr-FR" sz="2000" spc="-1" strike="noStrike" baseline="-25000">
                <a:solidFill>
                  <a:srgbClr val="808080"/>
                </a:solidFill>
                <a:latin typeface="Calibri"/>
              </a:rPr>
              <a:t>maill1</a:t>
            </a:r>
            <a:r>
              <a:rPr b="0" lang="fr-FR" sz="2000" spc="-1" strike="noStrike">
                <a:solidFill>
                  <a:srgbClr val="808080"/>
                </a:solidFill>
                <a:latin typeface="Calibri"/>
              </a:rPr>
              <a:t>+ I</a:t>
            </a:r>
            <a:r>
              <a:rPr b="0" lang="fr-FR" sz="2000" spc="-1" strike="noStrike" baseline="-25000">
                <a:solidFill>
                  <a:srgbClr val="808080"/>
                </a:solidFill>
                <a:latin typeface="Calibri"/>
              </a:rPr>
              <a:t>maill2</a:t>
            </a:r>
            <a:r>
              <a:rPr b="0" lang="fr-FR" sz="2000" spc="-1" strike="noStrike">
                <a:solidFill>
                  <a:srgbClr val="808080"/>
                </a:solidFill>
                <a:latin typeface="Calibri"/>
              </a:rPr>
              <a:t> + I</a:t>
            </a:r>
            <a:r>
              <a:rPr b="0" lang="fr-FR" sz="2000" spc="-1" strike="noStrike" baseline="-25000">
                <a:solidFill>
                  <a:srgbClr val="808080"/>
                </a:solidFill>
                <a:latin typeface="Calibri"/>
              </a:rPr>
              <a:t>maill3</a:t>
            </a:r>
            <a:r>
              <a:rPr b="0" lang="fr-FR" sz="2000" spc="-1" strike="noStrike">
                <a:solidFill>
                  <a:srgbClr val="808080"/>
                </a:solidFill>
                <a:latin typeface="Calibri"/>
              </a:rPr>
              <a:t> + I</a:t>
            </a:r>
            <a:r>
              <a:rPr b="0" lang="fr-FR" sz="2000" spc="-1" strike="noStrike" baseline="-25000">
                <a:solidFill>
                  <a:srgbClr val="808080"/>
                </a:solidFill>
                <a:latin typeface="Calibri"/>
              </a:rPr>
              <a:t>rebours</a:t>
            </a:r>
            <a:endParaRPr b="0" lang="fr-FR" sz="2000" spc="-1" strike="noStrike">
              <a:solidFill>
                <a:srgbClr val="000000"/>
              </a:solidFill>
              <a:latin typeface="Calibri"/>
            </a:endParaRPr>
          </a:p>
          <a:p>
            <a:pPr>
              <a:lnSpc>
                <a:spcPct val="100000"/>
              </a:lnSpc>
            </a:pPr>
            <a:r>
              <a:rPr b="1" lang="fr-FR" sz="2800" spc="-1" strike="noStrike">
                <a:solidFill>
                  <a:srgbClr val="808080"/>
                </a:solidFill>
                <a:latin typeface="Calibri"/>
              </a:rPr>
              <a:t>= </a:t>
            </a:r>
            <a:r>
              <a:rPr b="1" lang="fr-FR" sz="2000" spc="-1" strike="noStrike">
                <a:solidFill>
                  <a:srgbClr val="808080"/>
                </a:solidFill>
                <a:latin typeface="Calibri"/>
              </a:rPr>
              <a:t>200 + 200 + 350 + 2 500 k€</a:t>
            </a:r>
            <a:endParaRPr b="0" lang="fr-FR" sz="2000" spc="-1" strike="noStrike">
              <a:solidFill>
                <a:srgbClr val="000000"/>
              </a:solidFill>
              <a:latin typeface="Calibri"/>
            </a:endParaRPr>
          </a:p>
          <a:p>
            <a:pPr>
              <a:lnSpc>
                <a:spcPct val="100000"/>
              </a:lnSpc>
            </a:pPr>
            <a:r>
              <a:rPr b="1" lang="fr-FR" sz="2800" spc="-1" strike="noStrike">
                <a:solidFill>
                  <a:srgbClr val="808080"/>
                </a:solidFill>
                <a:latin typeface="Calibri"/>
              </a:rPr>
              <a:t>= </a:t>
            </a:r>
            <a:r>
              <a:rPr b="1" lang="fr-FR" sz="2000" spc="-1" strike="noStrike">
                <a:solidFill>
                  <a:srgbClr val="808080"/>
                </a:solidFill>
                <a:latin typeface="Calibri"/>
              </a:rPr>
              <a:t>3 250 k€</a:t>
            </a:r>
            <a:endParaRPr b="0" lang="fr-FR" sz="2000" spc="-1" strike="noStrike">
              <a:solidFill>
                <a:srgbClr val="000000"/>
              </a:solidFill>
              <a:latin typeface="Calibri"/>
            </a:endParaRPr>
          </a:p>
          <a:p>
            <a:pPr>
              <a:lnSpc>
                <a:spcPct val="100000"/>
              </a:lnSpc>
              <a:spcBef>
                <a:spcPts val="1001"/>
              </a:spcBef>
            </a:pPr>
            <a:endParaRPr b="0" lang="fr-FR" sz="2000" spc="-1" strike="noStrike">
              <a:solidFill>
                <a:srgbClr val="000000"/>
              </a:solidFill>
              <a:latin typeface="Calibri"/>
            </a:endParaRPr>
          </a:p>
          <a:p>
            <a:pPr>
              <a:lnSpc>
                <a:spcPct val="100000"/>
              </a:lnSpc>
              <a:spcBef>
                <a:spcPts val="1001"/>
              </a:spcBef>
            </a:pPr>
            <a:r>
              <a:rPr b="1" lang="fr-FR" sz="2000" spc="-1" strike="noStrike">
                <a:solidFill>
                  <a:srgbClr val="595959"/>
                </a:solidFill>
                <a:latin typeface="Calibri"/>
              </a:rPr>
              <a:t>Volume</a:t>
            </a:r>
            <a:endParaRPr b="0" lang="fr-FR" sz="2000" spc="-1" strike="noStrike">
              <a:solidFill>
                <a:srgbClr val="000000"/>
              </a:solidFill>
              <a:latin typeface="Calibri"/>
            </a:endParaRPr>
          </a:p>
          <a:p>
            <a:pPr>
              <a:lnSpc>
                <a:spcPct val="100000"/>
              </a:lnSpc>
            </a:pPr>
            <a:r>
              <a:rPr b="1" lang="fr-FR" sz="2800" spc="-1" strike="noStrike">
                <a:solidFill>
                  <a:srgbClr val="808080"/>
                </a:solidFill>
                <a:latin typeface="Calibri"/>
              </a:rPr>
              <a:t>= </a:t>
            </a:r>
            <a:r>
              <a:rPr b="0" lang="fr-FR" sz="2800" spc="-1" strike="noStrike">
                <a:solidFill>
                  <a:srgbClr val="808080"/>
                </a:solidFill>
                <a:latin typeface="Calibri"/>
              </a:rPr>
              <a:t>Σ </a:t>
            </a:r>
            <a:r>
              <a:rPr b="0" lang="fr-FR" sz="2000" spc="-1" strike="noStrike">
                <a:solidFill>
                  <a:srgbClr val="808080"/>
                </a:solidFill>
                <a:latin typeface="Calibri"/>
              </a:rPr>
              <a:t>Débits x % + Gisement diffus </a:t>
            </a:r>
            <a:r>
              <a:rPr b="0" lang="fr-FR" sz="1500" spc="-1" strike="noStrike">
                <a:solidFill>
                  <a:srgbClr val="808080"/>
                </a:solidFill>
                <a:latin typeface="Calibri"/>
              </a:rPr>
              <a:t>(6 km autour réseaux)</a:t>
            </a:r>
            <a:endParaRPr b="0" lang="fr-FR" sz="1500" spc="-1" strike="noStrike">
              <a:solidFill>
                <a:srgbClr val="000000"/>
              </a:solidFill>
              <a:latin typeface="Calibri"/>
            </a:endParaRPr>
          </a:p>
          <a:p>
            <a:pPr>
              <a:lnSpc>
                <a:spcPct val="100000"/>
              </a:lnSpc>
            </a:pPr>
            <a:r>
              <a:rPr b="1" lang="fr-FR" sz="2800" spc="-1" strike="noStrike">
                <a:solidFill>
                  <a:srgbClr val="808080"/>
                </a:solidFill>
                <a:latin typeface="Calibri"/>
              </a:rPr>
              <a:t>= </a:t>
            </a:r>
            <a:r>
              <a:rPr b="1" lang="fr-FR" sz="1600" spc="-1" strike="noStrike">
                <a:solidFill>
                  <a:srgbClr val="808080"/>
                </a:solidFill>
                <a:latin typeface="Calibri"/>
              </a:rPr>
              <a:t>200 x 90% +150 x 70% + (120+150)x40% + </a:t>
            </a:r>
            <a:r>
              <a:rPr b="1" lang="fr-FR" sz="1600" spc="-1" strike="noStrike">
                <a:solidFill>
                  <a:srgbClr val="1f4e79"/>
                </a:solidFill>
                <a:latin typeface="Calibri"/>
              </a:rPr>
              <a:t>500 x20%</a:t>
            </a:r>
            <a:endParaRPr b="0" lang="fr-FR" sz="1600" spc="-1" strike="noStrike">
              <a:solidFill>
                <a:srgbClr val="000000"/>
              </a:solidFill>
              <a:latin typeface="Calibri"/>
            </a:endParaRPr>
          </a:p>
          <a:p>
            <a:pPr>
              <a:lnSpc>
                <a:spcPct val="100000"/>
              </a:lnSpc>
            </a:pPr>
            <a:r>
              <a:rPr b="1" lang="fr-FR" sz="2800" spc="-1" strike="noStrike">
                <a:solidFill>
                  <a:srgbClr val="808080"/>
                </a:solidFill>
                <a:latin typeface="Calibri"/>
              </a:rPr>
              <a:t>= </a:t>
            </a:r>
            <a:r>
              <a:rPr b="1" lang="fr-FR" sz="2000" spc="-1" strike="noStrike">
                <a:solidFill>
                  <a:srgbClr val="808080"/>
                </a:solidFill>
                <a:latin typeface="Calibri"/>
              </a:rPr>
              <a:t>493 Nm3/h</a:t>
            </a:r>
            <a:endParaRPr b="0" lang="fr-FR" sz="2000" spc="-1" strike="noStrike">
              <a:solidFill>
                <a:srgbClr val="000000"/>
              </a:solidFill>
              <a:latin typeface="Calibri"/>
            </a:endParaRPr>
          </a:p>
          <a:p>
            <a:pPr>
              <a:lnSpc>
                <a:spcPct val="100000"/>
              </a:lnSpc>
            </a:pPr>
            <a:endParaRPr b="0" lang="fr-FR" sz="2000" spc="-1" strike="noStrike">
              <a:solidFill>
                <a:srgbClr val="000000"/>
              </a:solidFill>
              <a:latin typeface="Calibri"/>
            </a:endParaRPr>
          </a:p>
          <a:p>
            <a:pPr>
              <a:lnSpc>
                <a:spcPct val="100000"/>
              </a:lnSpc>
            </a:pPr>
            <a:endParaRPr b="0" lang="fr-FR" sz="2000" spc="-1" strike="noStrike">
              <a:solidFill>
                <a:srgbClr val="000000"/>
              </a:solidFill>
              <a:latin typeface="Calibri"/>
            </a:endParaRPr>
          </a:p>
          <a:p>
            <a:pPr>
              <a:lnSpc>
                <a:spcPct val="100000"/>
              </a:lnSpc>
            </a:pPr>
            <a:endParaRPr b="0" lang="fr-FR" sz="2000" spc="-1" strike="noStrike">
              <a:solidFill>
                <a:srgbClr val="000000"/>
              </a:solidFill>
              <a:latin typeface="Calibri"/>
            </a:endParaRPr>
          </a:p>
          <a:p>
            <a:pPr>
              <a:lnSpc>
                <a:spcPct val="100000"/>
              </a:lnSpc>
            </a:pPr>
            <a:r>
              <a:rPr b="1" lang="fr-FR" sz="2000" spc="-1" strike="noStrike">
                <a:solidFill>
                  <a:srgbClr val="c00000"/>
                </a:solidFill>
                <a:latin typeface="Calibri"/>
              </a:rPr>
              <a:t>I/V = 6 592 €/Nm3/h</a:t>
            </a:r>
            <a:endParaRPr b="0" lang="fr-FR" sz="2000" spc="-1" strike="noStrike">
              <a:solidFill>
                <a:srgbClr val="000000"/>
              </a:solidFill>
              <a:latin typeface="Calibri"/>
            </a:endParaRPr>
          </a:p>
        </p:txBody>
      </p:sp>
      <p:pic>
        <p:nvPicPr>
          <p:cNvPr id="292" name="Image 3" descr=""/>
          <p:cNvPicPr/>
          <p:nvPr/>
        </p:nvPicPr>
        <p:blipFill>
          <a:blip r:embed="rId1"/>
          <a:srcRect l="0" t="0" r="14779" b="0"/>
          <a:stretch/>
        </p:blipFill>
        <p:spPr>
          <a:xfrm>
            <a:off x="6178680" y="1000080"/>
            <a:ext cx="5927760" cy="5778720"/>
          </a:xfrm>
          <a:prstGeom prst="rect">
            <a:avLst/>
          </a:prstGeom>
          <a:ln>
            <a:noFill/>
          </a:ln>
        </p:spPr>
      </p:pic>
      <p:sp>
        <p:nvSpPr>
          <p:cNvPr id="293" name="CustomShape 3"/>
          <p:cNvSpPr/>
          <p:nvPr/>
        </p:nvSpPr>
        <p:spPr>
          <a:xfrm>
            <a:off x="6168600" y="996480"/>
            <a:ext cx="5403960" cy="5671080"/>
          </a:xfrm>
          <a:custGeom>
            <a:avLst/>
            <a:gdLst/>
            <a:ahLst/>
            <a:rect l="l" t="t" r="r" b="b"/>
            <a:pathLst>
              <a:path w="5404207" h="5671335">
                <a:moveTo>
                  <a:pt x="462337" y="102742"/>
                </a:moveTo>
                <a:lnTo>
                  <a:pt x="462337" y="102742"/>
                </a:lnTo>
                <a:lnTo>
                  <a:pt x="143839" y="1304818"/>
                </a:lnTo>
                <a:lnTo>
                  <a:pt x="0" y="2804845"/>
                </a:lnTo>
                <a:lnTo>
                  <a:pt x="164387" y="4376791"/>
                </a:lnTo>
                <a:lnTo>
                  <a:pt x="164387" y="4613097"/>
                </a:lnTo>
                <a:lnTo>
                  <a:pt x="1839075" y="5609690"/>
                </a:lnTo>
                <a:lnTo>
                  <a:pt x="5044612" y="5671335"/>
                </a:lnTo>
                <a:lnTo>
                  <a:pt x="5404207" y="2332234"/>
                </a:lnTo>
                <a:lnTo>
                  <a:pt x="3585681" y="0"/>
                </a:lnTo>
                <a:lnTo>
                  <a:pt x="462337" y="102742"/>
                </a:lnTo>
                <a:close/>
              </a:path>
            </a:pathLst>
          </a:custGeom>
          <a:noFill/>
          <a:ln w="34920">
            <a:solidFill>
              <a:srgbClr val="7030a0"/>
            </a:solidFill>
          </a:ln>
        </p:spPr>
        <p:style>
          <a:lnRef idx="2">
            <a:schemeClr val="accent1">
              <a:shade val="50000"/>
            </a:schemeClr>
          </a:lnRef>
          <a:fillRef idx="1">
            <a:schemeClr val="accent1"/>
          </a:fillRef>
          <a:effectRef idx="0">
            <a:schemeClr val="accent1"/>
          </a:effectRef>
          <a:fontRef idx="minor"/>
        </p:style>
      </p:sp>
      <p:sp>
        <p:nvSpPr>
          <p:cNvPr id="294" name="CustomShape 4"/>
          <p:cNvSpPr/>
          <p:nvPr/>
        </p:nvSpPr>
        <p:spPr>
          <a:xfrm>
            <a:off x="10122120" y="4052880"/>
            <a:ext cx="1432440" cy="303480"/>
          </a:xfrm>
          <a:prstGeom prst="rect">
            <a:avLst/>
          </a:prstGeom>
          <a:noFill/>
          <a:ln>
            <a:noFill/>
          </a:ln>
        </p:spPr>
        <p:style>
          <a:lnRef idx="0"/>
          <a:fillRef idx="0"/>
          <a:effectRef idx="0"/>
          <a:fontRef idx="minor"/>
        </p:style>
        <p:txBody>
          <a:bodyPr lIns="90000" rIns="90000" tIns="45000" bIns="45000"/>
          <a:p>
            <a:pPr>
              <a:lnSpc>
                <a:spcPct val="100000"/>
              </a:lnSpc>
            </a:pPr>
            <a:r>
              <a:rPr b="1" lang="fr-FR" sz="1400" spc="-1" strike="noStrike">
                <a:solidFill>
                  <a:srgbClr val="1f4e79"/>
                </a:solidFill>
                <a:latin typeface="Calibri"/>
              </a:rPr>
              <a:t>Gisement diffus</a:t>
            </a:r>
            <a:endParaRPr b="0" lang="fr-FR" sz="1400" spc="-1" strike="noStrike">
              <a:latin typeface="Arial"/>
            </a:endParaRPr>
          </a:p>
        </p:txBody>
      </p:sp>
      <p:sp>
        <p:nvSpPr>
          <p:cNvPr id="295" name="CustomShape 5"/>
          <p:cNvSpPr/>
          <p:nvPr/>
        </p:nvSpPr>
        <p:spPr>
          <a:xfrm>
            <a:off x="7259040" y="2188800"/>
            <a:ext cx="279000" cy="266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296" name="CustomShape 6"/>
          <p:cNvSpPr/>
          <p:nvPr/>
        </p:nvSpPr>
        <p:spPr>
          <a:xfrm>
            <a:off x="7119360" y="4428360"/>
            <a:ext cx="279000" cy="266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297" name="CustomShape 7"/>
          <p:cNvSpPr/>
          <p:nvPr/>
        </p:nvSpPr>
        <p:spPr>
          <a:xfrm>
            <a:off x="8731080" y="6323760"/>
            <a:ext cx="279000" cy="266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298" name="CustomShape 8"/>
          <p:cNvSpPr/>
          <p:nvPr/>
        </p:nvSpPr>
        <p:spPr>
          <a:xfrm>
            <a:off x="10154520" y="3580920"/>
            <a:ext cx="279000" cy="266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p:style>
      </p:sp>
      <p:sp>
        <p:nvSpPr>
          <p:cNvPr id="299" name="CustomShape 9"/>
          <p:cNvSpPr/>
          <p:nvPr/>
        </p:nvSpPr>
        <p:spPr>
          <a:xfrm>
            <a:off x="6456240" y="2165400"/>
            <a:ext cx="1515240" cy="729720"/>
          </a:xfrm>
          <a:prstGeom prst="rect">
            <a:avLst/>
          </a:prstGeom>
          <a:noFill/>
          <a:ln>
            <a:noFill/>
          </a:ln>
        </p:spPr>
        <p:style>
          <a:lnRef idx="0"/>
          <a:fillRef idx="0"/>
          <a:effectRef idx="0"/>
          <a:fontRef idx="minor"/>
        </p:style>
        <p:txBody>
          <a:bodyPr lIns="90000" rIns="90000" tIns="45000" bIns="45000"/>
          <a:p>
            <a:pPr>
              <a:lnSpc>
                <a:spcPct val="100000"/>
              </a:lnSpc>
            </a:pPr>
            <a:r>
              <a:rPr b="0" lang="fr-FR" sz="1400" spc="-1" strike="noStrike">
                <a:solidFill>
                  <a:srgbClr val="ff0000"/>
                </a:solidFill>
                <a:latin typeface="Calibri"/>
              </a:rPr>
              <a:t>Projet 1</a:t>
            </a:r>
            <a:endParaRPr b="0" lang="fr-FR" sz="1400" spc="-1" strike="noStrike">
              <a:latin typeface="Arial"/>
            </a:endParaRPr>
          </a:p>
          <a:p>
            <a:pPr>
              <a:lnSpc>
                <a:spcPct val="100000"/>
              </a:lnSpc>
            </a:pPr>
            <a:r>
              <a:rPr b="0" lang="fr-FR" sz="1400" spc="-1" strike="noStrike">
                <a:solidFill>
                  <a:srgbClr val="ff0000"/>
                </a:solidFill>
                <a:latin typeface="Calibri"/>
              </a:rPr>
              <a:t>Contrat raccordt</a:t>
            </a:r>
            <a:endParaRPr b="0" lang="fr-FR" sz="1400" spc="-1" strike="noStrike">
              <a:latin typeface="Arial"/>
            </a:endParaRPr>
          </a:p>
          <a:p>
            <a:pPr>
              <a:lnSpc>
                <a:spcPct val="100000"/>
              </a:lnSpc>
            </a:pPr>
            <a:r>
              <a:rPr b="0" lang="fr-FR" sz="1400" spc="-1" strike="noStrike">
                <a:solidFill>
                  <a:srgbClr val="ff0000"/>
                </a:solidFill>
                <a:latin typeface="Calibri"/>
              </a:rPr>
              <a:t>90%</a:t>
            </a:r>
            <a:endParaRPr b="0" lang="fr-FR" sz="1400" spc="-1" strike="noStrike">
              <a:latin typeface="Arial"/>
            </a:endParaRPr>
          </a:p>
        </p:txBody>
      </p:sp>
      <p:sp>
        <p:nvSpPr>
          <p:cNvPr id="300" name="CustomShape 10"/>
          <p:cNvSpPr/>
          <p:nvPr/>
        </p:nvSpPr>
        <p:spPr>
          <a:xfrm>
            <a:off x="6621840" y="3956400"/>
            <a:ext cx="1115640" cy="729720"/>
          </a:xfrm>
          <a:prstGeom prst="rect">
            <a:avLst/>
          </a:prstGeom>
          <a:noFill/>
          <a:ln>
            <a:noFill/>
          </a:ln>
        </p:spPr>
        <p:style>
          <a:lnRef idx="0"/>
          <a:fillRef idx="0"/>
          <a:effectRef idx="0"/>
          <a:fontRef idx="minor"/>
        </p:style>
        <p:txBody>
          <a:bodyPr lIns="90000" rIns="90000" tIns="45000" bIns="45000"/>
          <a:p>
            <a:pPr>
              <a:lnSpc>
                <a:spcPct val="100000"/>
              </a:lnSpc>
            </a:pPr>
            <a:r>
              <a:rPr b="0" lang="fr-FR" sz="1400" spc="-1" strike="noStrike">
                <a:solidFill>
                  <a:srgbClr val="ff0000"/>
                </a:solidFill>
                <a:latin typeface="Calibri"/>
              </a:rPr>
              <a:t>Projet 2</a:t>
            </a:r>
            <a:endParaRPr b="0" lang="fr-FR" sz="1400" spc="-1" strike="noStrike">
              <a:latin typeface="Arial"/>
            </a:endParaRPr>
          </a:p>
          <a:p>
            <a:pPr>
              <a:lnSpc>
                <a:spcPct val="100000"/>
              </a:lnSpc>
            </a:pPr>
            <a:r>
              <a:rPr b="0" lang="fr-FR" sz="1400" spc="-1" strike="noStrike">
                <a:solidFill>
                  <a:srgbClr val="ff0000"/>
                </a:solidFill>
                <a:latin typeface="Calibri"/>
              </a:rPr>
              <a:t>ICPE Déposé</a:t>
            </a:r>
            <a:endParaRPr b="0" lang="fr-FR" sz="1400" spc="-1" strike="noStrike">
              <a:latin typeface="Arial"/>
            </a:endParaRPr>
          </a:p>
          <a:p>
            <a:pPr>
              <a:lnSpc>
                <a:spcPct val="100000"/>
              </a:lnSpc>
            </a:pPr>
            <a:r>
              <a:rPr b="0" lang="fr-FR" sz="1400" spc="-1" strike="noStrike">
                <a:solidFill>
                  <a:srgbClr val="ff0000"/>
                </a:solidFill>
                <a:latin typeface="Calibri"/>
              </a:rPr>
              <a:t>70%</a:t>
            </a:r>
            <a:endParaRPr b="0" lang="fr-FR" sz="1400" spc="-1" strike="noStrike">
              <a:latin typeface="Arial"/>
            </a:endParaRPr>
          </a:p>
        </p:txBody>
      </p:sp>
      <p:sp>
        <p:nvSpPr>
          <p:cNvPr id="301" name="CustomShape 11"/>
          <p:cNvSpPr/>
          <p:nvPr/>
        </p:nvSpPr>
        <p:spPr>
          <a:xfrm>
            <a:off x="9676080" y="3093480"/>
            <a:ext cx="1515240" cy="729720"/>
          </a:xfrm>
          <a:prstGeom prst="rect">
            <a:avLst/>
          </a:prstGeom>
          <a:noFill/>
          <a:ln>
            <a:noFill/>
          </a:ln>
        </p:spPr>
        <p:style>
          <a:lnRef idx="0"/>
          <a:fillRef idx="0"/>
          <a:effectRef idx="0"/>
          <a:fontRef idx="minor"/>
        </p:style>
        <p:txBody>
          <a:bodyPr lIns="90000" rIns="90000" tIns="45000" bIns="45000"/>
          <a:p>
            <a:pPr>
              <a:lnSpc>
                <a:spcPct val="100000"/>
              </a:lnSpc>
            </a:pPr>
            <a:r>
              <a:rPr b="0" lang="fr-FR" sz="1400" spc="-1" strike="noStrike">
                <a:solidFill>
                  <a:srgbClr val="ff0000"/>
                </a:solidFill>
                <a:latin typeface="Calibri"/>
              </a:rPr>
              <a:t>Projet 3</a:t>
            </a:r>
            <a:endParaRPr b="0" lang="fr-FR" sz="1400" spc="-1" strike="noStrike">
              <a:latin typeface="Arial"/>
            </a:endParaRPr>
          </a:p>
          <a:p>
            <a:pPr>
              <a:lnSpc>
                <a:spcPct val="100000"/>
              </a:lnSpc>
            </a:pPr>
            <a:r>
              <a:rPr b="0" lang="fr-FR" sz="1400" spc="-1" strike="noStrike">
                <a:solidFill>
                  <a:srgbClr val="ff0000"/>
                </a:solidFill>
                <a:latin typeface="Calibri"/>
              </a:rPr>
              <a:t>Etude détaillée</a:t>
            </a:r>
            <a:endParaRPr b="0" lang="fr-FR" sz="1400" spc="-1" strike="noStrike">
              <a:latin typeface="Arial"/>
            </a:endParaRPr>
          </a:p>
          <a:p>
            <a:pPr>
              <a:lnSpc>
                <a:spcPct val="100000"/>
              </a:lnSpc>
            </a:pPr>
            <a:r>
              <a:rPr b="0" lang="fr-FR" sz="1400" spc="-1" strike="noStrike">
                <a:solidFill>
                  <a:srgbClr val="ff0000"/>
                </a:solidFill>
                <a:latin typeface="Calibri"/>
              </a:rPr>
              <a:t>40%</a:t>
            </a:r>
            <a:endParaRPr b="0" lang="fr-FR" sz="1400" spc="-1" strike="noStrike">
              <a:latin typeface="Arial"/>
            </a:endParaRPr>
          </a:p>
        </p:txBody>
      </p:sp>
      <p:sp>
        <p:nvSpPr>
          <p:cNvPr id="302" name="CustomShape 12"/>
          <p:cNvSpPr/>
          <p:nvPr/>
        </p:nvSpPr>
        <p:spPr>
          <a:xfrm>
            <a:off x="8982720" y="5915520"/>
            <a:ext cx="1515240" cy="729720"/>
          </a:xfrm>
          <a:prstGeom prst="rect">
            <a:avLst/>
          </a:prstGeom>
          <a:noFill/>
          <a:ln>
            <a:noFill/>
          </a:ln>
        </p:spPr>
        <p:style>
          <a:lnRef idx="0"/>
          <a:fillRef idx="0"/>
          <a:effectRef idx="0"/>
          <a:fontRef idx="minor"/>
        </p:style>
        <p:txBody>
          <a:bodyPr lIns="90000" rIns="90000" tIns="45000" bIns="45000"/>
          <a:p>
            <a:pPr>
              <a:lnSpc>
                <a:spcPct val="100000"/>
              </a:lnSpc>
            </a:pPr>
            <a:r>
              <a:rPr b="0" lang="fr-FR" sz="1400" spc="-1" strike="noStrike">
                <a:solidFill>
                  <a:srgbClr val="ff0000"/>
                </a:solidFill>
                <a:latin typeface="Calibri"/>
              </a:rPr>
              <a:t>Projet 4</a:t>
            </a:r>
            <a:endParaRPr b="0" lang="fr-FR" sz="1400" spc="-1" strike="noStrike">
              <a:latin typeface="Arial"/>
            </a:endParaRPr>
          </a:p>
          <a:p>
            <a:pPr>
              <a:lnSpc>
                <a:spcPct val="100000"/>
              </a:lnSpc>
            </a:pPr>
            <a:r>
              <a:rPr b="0" lang="fr-FR" sz="1400" spc="-1" strike="noStrike">
                <a:solidFill>
                  <a:srgbClr val="ff0000"/>
                </a:solidFill>
                <a:latin typeface="Calibri"/>
              </a:rPr>
              <a:t>Etude détaillée</a:t>
            </a:r>
            <a:endParaRPr b="0" lang="fr-FR" sz="1400" spc="-1" strike="noStrike">
              <a:latin typeface="Arial"/>
            </a:endParaRPr>
          </a:p>
          <a:p>
            <a:pPr>
              <a:lnSpc>
                <a:spcPct val="100000"/>
              </a:lnSpc>
            </a:pPr>
            <a:r>
              <a:rPr b="0" lang="fr-FR" sz="1400" spc="-1" strike="noStrike">
                <a:solidFill>
                  <a:srgbClr val="ff0000"/>
                </a:solidFill>
                <a:latin typeface="Calibri"/>
              </a:rPr>
              <a:t>40%</a:t>
            </a:r>
            <a:endParaRPr b="0" lang="fr-FR" sz="1400" spc="-1" strike="noStrike">
              <a:latin typeface="Arial"/>
            </a:endParaRPr>
          </a:p>
        </p:txBody>
      </p:sp>
      <p:sp>
        <p:nvSpPr>
          <p:cNvPr id="303" name="Line 13"/>
          <p:cNvSpPr/>
          <p:nvPr/>
        </p:nvSpPr>
        <p:spPr>
          <a:xfrm>
            <a:off x="8312040" y="3462840"/>
            <a:ext cx="654840" cy="118080"/>
          </a:xfrm>
          <a:prstGeom prst="line">
            <a:avLst/>
          </a:prstGeom>
          <a:ln w="50760">
            <a:solidFill>
              <a:schemeClr val="tx1"/>
            </a:solidFill>
            <a:custDash>
              <a:ds d="100000" sp="100000"/>
            </a:custDash>
          </a:ln>
        </p:spPr>
        <p:style>
          <a:lnRef idx="1">
            <a:schemeClr val="accent1"/>
          </a:lnRef>
          <a:fillRef idx="0">
            <a:schemeClr val="accent1"/>
          </a:fillRef>
          <a:effectRef idx="0">
            <a:schemeClr val="accent1"/>
          </a:effectRef>
          <a:fontRef idx="minor"/>
        </p:style>
      </p:sp>
      <p:sp>
        <p:nvSpPr>
          <p:cNvPr id="304" name="Line 14"/>
          <p:cNvSpPr/>
          <p:nvPr/>
        </p:nvSpPr>
        <p:spPr>
          <a:xfrm flipV="1">
            <a:off x="7839000" y="3462840"/>
            <a:ext cx="516240" cy="266760"/>
          </a:xfrm>
          <a:prstGeom prst="line">
            <a:avLst/>
          </a:prstGeom>
          <a:ln w="50760">
            <a:solidFill>
              <a:schemeClr val="tx1"/>
            </a:solidFill>
            <a:custDash>
              <a:ds d="100000" sp="100000"/>
            </a:custDash>
          </a:ln>
        </p:spPr>
        <p:style>
          <a:lnRef idx="1">
            <a:schemeClr val="accent1"/>
          </a:lnRef>
          <a:fillRef idx="0">
            <a:schemeClr val="accent1"/>
          </a:fillRef>
          <a:effectRef idx="0">
            <a:schemeClr val="accent1"/>
          </a:effectRef>
          <a:fontRef idx="minor"/>
        </p:style>
      </p:sp>
      <p:sp>
        <p:nvSpPr>
          <p:cNvPr id="305" name="Line 15"/>
          <p:cNvSpPr/>
          <p:nvPr/>
        </p:nvSpPr>
        <p:spPr>
          <a:xfrm flipV="1">
            <a:off x="8059680" y="4991040"/>
            <a:ext cx="75600" cy="713160"/>
          </a:xfrm>
          <a:prstGeom prst="line">
            <a:avLst/>
          </a:prstGeom>
          <a:ln w="50760">
            <a:solidFill>
              <a:schemeClr val="tx1"/>
            </a:solidFill>
            <a:custDash>
              <a:ds d="100000" sp="100000"/>
            </a:custDash>
          </a:ln>
        </p:spPr>
        <p:style>
          <a:lnRef idx="1">
            <a:schemeClr val="accent1"/>
          </a:lnRef>
          <a:fillRef idx="0">
            <a:schemeClr val="accent1"/>
          </a:fillRef>
          <a:effectRef idx="0">
            <a:schemeClr val="accent1"/>
          </a:effectRef>
          <a:fontRef idx="minor"/>
        </p:style>
      </p:sp>
      <p:sp>
        <p:nvSpPr>
          <p:cNvPr id="306" name="CustomShape 16"/>
          <p:cNvSpPr/>
          <p:nvPr/>
        </p:nvSpPr>
        <p:spPr>
          <a:xfrm>
            <a:off x="8403480" y="4614840"/>
            <a:ext cx="279000" cy="266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307" name="Line 17"/>
          <p:cNvSpPr/>
          <p:nvPr/>
        </p:nvSpPr>
        <p:spPr>
          <a:xfrm flipV="1">
            <a:off x="7398360" y="2077200"/>
            <a:ext cx="339480" cy="244800"/>
          </a:xfrm>
          <a:prstGeom prst="line">
            <a:avLst/>
          </a:prstGeom>
          <a:ln w="50760">
            <a:solidFill>
              <a:srgbClr val="ff6106"/>
            </a:solidFill>
            <a:custDash>
              <a:ds d="100000" sp="100000"/>
            </a:custDash>
          </a:ln>
        </p:spPr>
        <p:style>
          <a:lnRef idx="1">
            <a:schemeClr val="accent1"/>
          </a:lnRef>
          <a:fillRef idx="0">
            <a:schemeClr val="accent1"/>
          </a:fillRef>
          <a:effectRef idx="0">
            <a:schemeClr val="accent1"/>
          </a:effectRef>
          <a:fontRef idx="minor"/>
        </p:style>
      </p:sp>
      <p:sp>
        <p:nvSpPr>
          <p:cNvPr id="308" name="Line 18"/>
          <p:cNvSpPr/>
          <p:nvPr/>
        </p:nvSpPr>
        <p:spPr>
          <a:xfrm>
            <a:off x="7368480" y="4580280"/>
            <a:ext cx="379800" cy="360"/>
          </a:xfrm>
          <a:prstGeom prst="line">
            <a:avLst/>
          </a:prstGeom>
          <a:ln w="50760">
            <a:solidFill>
              <a:srgbClr val="ff6106"/>
            </a:solidFill>
            <a:custDash>
              <a:ds d="100000" sp="100000"/>
            </a:custDash>
          </a:ln>
        </p:spPr>
        <p:style>
          <a:lnRef idx="1">
            <a:schemeClr val="accent1"/>
          </a:lnRef>
          <a:fillRef idx="0">
            <a:schemeClr val="accent1"/>
          </a:fillRef>
          <a:effectRef idx="0">
            <a:schemeClr val="accent1"/>
          </a:effectRef>
          <a:fontRef idx="minor"/>
        </p:style>
      </p:sp>
      <p:sp>
        <p:nvSpPr>
          <p:cNvPr id="309" name="Line 19"/>
          <p:cNvSpPr/>
          <p:nvPr/>
        </p:nvSpPr>
        <p:spPr>
          <a:xfrm>
            <a:off x="8449560" y="6414480"/>
            <a:ext cx="379800" cy="360"/>
          </a:xfrm>
          <a:prstGeom prst="line">
            <a:avLst/>
          </a:prstGeom>
          <a:ln w="50760">
            <a:solidFill>
              <a:srgbClr val="ff6106"/>
            </a:solidFill>
            <a:custDash>
              <a:ds d="100000" sp="100000"/>
            </a:custDash>
          </a:ln>
        </p:spPr>
        <p:style>
          <a:lnRef idx="1">
            <a:schemeClr val="accent1"/>
          </a:lnRef>
          <a:fillRef idx="0">
            <a:schemeClr val="accent1"/>
          </a:fillRef>
          <a:effectRef idx="0">
            <a:schemeClr val="accent1"/>
          </a:effectRef>
          <a:fontRef idx="minor"/>
        </p:style>
      </p:sp>
      <p:sp>
        <p:nvSpPr>
          <p:cNvPr id="310" name="Line 20"/>
          <p:cNvSpPr/>
          <p:nvPr/>
        </p:nvSpPr>
        <p:spPr>
          <a:xfrm flipV="1">
            <a:off x="9849600" y="3776760"/>
            <a:ext cx="304920" cy="179640"/>
          </a:xfrm>
          <a:prstGeom prst="line">
            <a:avLst/>
          </a:prstGeom>
          <a:ln w="50760">
            <a:solidFill>
              <a:srgbClr val="ff6106"/>
            </a:solidFill>
            <a:custDash>
              <a:ds d="100000" sp="100000"/>
            </a:custDash>
          </a:ln>
        </p:spPr>
        <p:style>
          <a:lnRef idx="1">
            <a:schemeClr val="accent1"/>
          </a:lnRef>
          <a:fillRef idx="0">
            <a:schemeClr val="accent1"/>
          </a:fillRef>
          <a:effectRef idx="0">
            <a:schemeClr val="accent1"/>
          </a:effectRef>
          <a:fontRef idx="minor"/>
        </p:style>
      </p:sp>
      <p:sp>
        <p:nvSpPr>
          <p:cNvPr id="311" name="CustomShape 21"/>
          <p:cNvSpPr/>
          <p:nvPr/>
        </p:nvSpPr>
        <p:spPr>
          <a:xfrm>
            <a:off x="8682840" y="2428920"/>
            <a:ext cx="1464480" cy="330120"/>
          </a:xfrm>
          <a:prstGeom prst="wedgeRectCallout">
            <a:avLst>
              <a:gd name="adj1" fmla="val -58285"/>
              <a:gd name="adj2" fmla="val 2720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000000"/>
                </a:solidFill>
                <a:latin typeface="Calibri"/>
              </a:rPr>
              <a:t>Maillage 1</a:t>
            </a:r>
            <a:endParaRPr b="0" lang="fr-FR" sz="1800" spc="-1" strike="noStrike">
              <a:latin typeface="Arial"/>
            </a:endParaRPr>
          </a:p>
        </p:txBody>
      </p:sp>
      <p:sp>
        <p:nvSpPr>
          <p:cNvPr id="312" name="CustomShape 22"/>
          <p:cNvSpPr/>
          <p:nvPr/>
        </p:nvSpPr>
        <p:spPr>
          <a:xfrm>
            <a:off x="6273360" y="3056400"/>
            <a:ext cx="1464480" cy="330120"/>
          </a:xfrm>
          <a:prstGeom prst="wedgeRectCallout">
            <a:avLst>
              <a:gd name="adj1" fmla="val 71013"/>
              <a:gd name="adj2" fmla="val 10994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000000"/>
                </a:solidFill>
                <a:latin typeface="Calibri"/>
              </a:rPr>
              <a:t>Maillage 2</a:t>
            </a:r>
            <a:endParaRPr b="0" lang="fr-FR" sz="1800" spc="-1" strike="noStrike">
              <a:latin typeface="Arial"/>
            </a:endParaRPr>
          </a:p>
        </p:txBody>
      </p:sp>
      <p:sp>
        <p:nvSpPr>
          <p:cNvPr id="313" name="CustomShape 23"/>
          <p:cNvSpPr/>
          <p:nvPr/>
        </p:nvSpPr>
        <p:spPr>
          <a:xfrm>
            <a:off x="6307200" y="5063400"/>
            <a:ext cx="1464480" cy="330120"/>
          </a:xfrm>
          <a:prstGeom prst="wedgeRectCallout">
            <a:avLst>
              <a:gd name="adj1" fmla="val 66554"/>
              <a:gd name="adj2" fmla="val 901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000000"/>
                </a:solidFill>
                <a:latin typeface="Calibri"/>
              </a:rPr>
              <a:t>Maillage 3</a:t>
            </a:r>
            <a:endParaRPr b="0" lang="fr-FR" sz="1800" spc="-1" strike="noStrike">
              <a:latin typeface="Arial"/>
            </a:endParaRPr>
          </a:p>
        </p:txBody>
      </p:sp>
      <p:sp>
        <p:nvSpPr>
          <p:cNvPr id="314" name="CustomShape 24"/>
          <p:cNvSpPr/>
          <p:nvPr/>
        </p:nvSpPr>
        <p:spPr>
          <a:xfrm>
            <a:off x="7579800" y="3887640"/>
            <a:ext cx="1464480" cy="330120"/>
          </a:xfrm>
          <a:prstGeom prst="wedgeRectCallout">
            <a:avLst>
              <a:gd name="adj1" fmla="val 14835"/>
              <a:gd name="adj2" fmla="val 1692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fr-FR" sz="1800" spc="-1" strike="noStrike">
                <a:solidFill>
                  <a:srgbClr val="000000"/>
                </a:solidFill>
                <a:latin typeface="Calibri"/>
              </a:rPr>
              <a:t>Rebours</a:t>
            </a:r>
            <a:endParaRPr b="0" lang="fr-FR" sz="1800" spc="-1" strike="noStrike">
              <a:latin typeface="Arial"/>
            </a:endParaRPr>
          </a:p>
        </p:txBody>
      </p:sp>
      <p:sp>
        <p:nvSpPr>
          <p:cNvPr id="315" name="CustomShape 25"/>
          <p:cNvSpPr/>
          <p:nvPr/>
        </p:nvSpPr>
        <p:spPr>
          <a:xfrm>
            <a:off x="6136200" y="1311480"/>
            <a:ext cx="5124960" cy="5317560"/>
          </a:xfrm>
          <a:custGeom>
            <a:avLst/>
            <a:gdLst/>
            <a:ahLst/>
            <a:rect l="l" t="t" r="r" b="b"/>
            <a:pathLst>
              <a:path w="5125452" h="5317958">
                <a:moveTo>
                  <a:pt x="986589" y="132347"/>
                </a:moveTo>
                <a:lnTo>
                  <a:pt x="1564105" y="0"/>
                </a:lnTo>
                <a:lnTo>
                  <a:pt x="2009273" y="794084"/>
                </a:lnTo>
                <a:lnTo>
                  <a:pt x="2430379" y="1034716"/>
                </a:lnTo>
                <a:lnTo>
                  <a:pt x="2430379" y="1852863"/>
                </a:lnTo>
                <a:lnTo>
                  <a:pt x="2875547" y="1564105"/>
                </a:lnTo>
                <a:lnTo>
                  <a:pt x="3429000" y="2117558"/>
                </a:lnTo>
                <a:lnTo>
                  <a:pt x="3344779" y="2346158"/>
                </a:lnTo>
                <a:lnTo>
                  <a:pt x="3789947" y="2069432"/>
                </a:lnTo>
                <a:lnTo>
                  <a:pt x="4355431" y="2683042"/>
                </a:lnTo>
                <a:lnTo>
                  <a:pt x="3862137" y="3092116"/>
                </a:lnTo>
                <a:lnTo>
                  <a:pt x="4054642" y="3296653"/>
                </a:lnTo>
                <a:lnTo>
                  <a:pt x="4547937" y="2767263"/>
                </a:lnTo>
                <a:lnTo>
                  <a:pt x="5125452" y="2839453"/>
                </a:lnTo>
                <a:lnTo>
                  <a:pt x="5065294" y="4150895"/>
                </a:lnTo>
                <a:lnTo>
                  <a:pt x="4319337" y="4427621"/>
                </a:lnTo>
                <a:lnTo>
                  <a:pt x="4981073" y="4644190"/>
                </a:lnTo>
                <a:lnTo>
                  <a:pt x="4656221" y="5269832"/>
                </a:lnTo>
                <a:lnTo>
                  <a:pt x="3344779" y="5317958"/>
                </a:lnTo>
                <a:lnTo>
                  <a:pt x="2923673" y="4427621"/>
                </a:lnTo>
                <a:lnTo>
                  <a:pt x="2526631" y="4439653"/>
                </a:lnTo>
                <a:lnTo>
                  <a:pt x="2478505" y="5089358"/>
                </a:lnTo>
                <a:lnTo>
                  <a:pt x="1768642" y="5257800"/>
                </a:lnTo>
                <a:lnTo>
                  <a:pt x="1431758" y="4427621"/>
                </a:lnTo>
                <a:lnTo>
                  <a:pt x="1431758" y="3621505"/>
                </a:lnTo>
                <a:lnTo>
                  <a:pt x="1383631" y="2923674"/>
                </a:lnTo>
                <a:lnTo>
                  <a:pt x="132347" y="3031958"/>
                </a:lnTo>
                <a:lnTo>
                  <a:pt x="0" y="2346158"/>
                </a:lnTo>
                <a:lnTo>
                  <a:pt x="830179" y="2045369"/>
                </a:lnTo>
                <a:lnTo>
                  <a:pt x="1720515" y="1949116"/>
                </a:lnTo>
                <a:lnTo>
                  <a:pt x="866273" y="156411"/>
                </a:lnTo>
                <a:lnTo>
                  <a:pt x="950494" y="96253"/>
                </a:lnTo>
                <a:lnTo>
                  <a:pt x="986589" y="132347"/>
                </a:lnTo>
                <a:close/>
              </a:path>
            </a:pathLst>
          </a:custGeom>
          <a:solidFill>
            <a:schemeClr val="accent1">
              <a:alpha val="14000"/>
            </a:schemeClr>
          </a:solidFill>
          <a:ln/>
        </p:spPr>
        <p:style>
          <a:lnRef idx="2">
            <a:schemeClr val="accent1">
              <a:shade val="50000"/>
            </a:schemeClr>
          </a:lnRef>
          <a:fillRef idx="1">
            <a:schemeClr val="accent1"/>
          </a:fillRef>
          <a:effectRef idx="0">
            <a:schemeClr val="accent1"/>
          </a:effectRef>
          <a:fontRef idx="minor"/>
        </p:style>
      </p:sp>
      <p:sp>
        <p:nvSpPr>
          <p:cNvPr id="316" name="CustomShape 26"/>
          <p:cNvSpPr/>
          <p:nvPr/>
        </p:nvSpPr>
        <p:spPr>
          <a:xfrm>
            <a:off x="10278000" y="2755800"/>
            <a:ext cx="1515240" cy="516600"/>
          </a:xfrm>
          <a:prstGeom prst="rect">
            <a:avLst/>
          </a:prstGeom>
          <a:noFill/>
          <a:ln>
            <a:noFill/>
          </a:ln>
        </p:spPr>
        <p:style>
          <a:lnRef idx="0"/>
          <a:fillRef idx="0"/>
          <a:effectRef idx="0"/>
          <a:fontRef idx="minor"/>
        </p:style>
        <p:txBody>
          <a:bodyPr lIns="90000" rIns="90000" tIns="45000" bIns="45000"/>
          <a:p>
            <a:pPr>
              <a:lnSpc>
                <a:spcPct val="100000"/>
              </a:lnSpc>
            </a:pPr>
            <a:r>
              <a:rPr b="0" lang="fr-FR" sz="1400" spc="-1" strike="noStrike">
                <a:solidFill>
                  <a:srgbClr val="7030a0"/>
                </a:solidFill>
                <a:latin typeface="Calibri"/>
              </a:rPr>
              <a:t>Zone d’analyse pertinente</a:t>
            </a:r>
            <a:endParaRPr b="0" lang="fr-FR" sz="1400" spc="-1" strike="noStrike">
              <a:latin typeface="Arial"/>
            </a:endParaRPr>
          </a:p>
        </p:txBody>
      </p:sp>
      <p:sp>
        <p:nvSpPr>
          <p:cNvPr id="317" name="CustomShape 27"/>
          <p:cNvSpPr/>
          <p:nvPr/>
        </p:nvSpPr>
        <p:spPr>
          <a:xfrm>
            <a:off x="2885760" y="4777560"/>
            <a:ext cx="3218760" cy="1517400"/>
          </a:xfrm>
          <a:prstGeom prst="rect">
            <a:avLst/>
          </a:prstGeom>
          <a:noFill/>
          <a:ln>
            <a:noFill/>
          </a:ln>
        </p:spPr>
        <p:style>
          <a:lnRef idx="0"/>
          <a:fillRef idx="0"/>
          <a:effectRef idx="0"/>
          <a:fontRef idx="minor"/>
        </p:style>
        <p:txBody>
          <a:bodyPr>
            <a:normAutofit/>
          </a:bodyPr>
          <a:p>
            <a:pPr>
              <a:lnSpc>
                <a:spcPct val="100000"/>
              </a:lnSpc>
              <a:spcBef>
                <a:spcPts val="1001"/>
              </a:spcBef>
            </a:pPr>
            <a:r>
              <a:rPr b="1" lang="fr-FR" sz="1800" spc="-1" strike="noStrike">
                <a:solidFill>
                  <a:srgbClr val="c00000"/>
                </a:solidFill>
                <a:latin typeface="Calibri"/>
              </a:rPr>
              <a:t>I/V -&gt; 4700 – 100% GRT/GRDF</a:t>
            </a:r>
            <a:endParaRPr b="0" lang="fr-FR" sz="1800" spc="-1" strike="noStrike">
              <a:latin typeface="Arial"/>
            </a:endParaRPr>
          </a:p>
          <a:p>
            <a:pPr>
              <a:lnSpc>
                <a:spcPct val="100000"/>
              </a:lnSpc>
              <a:spcBef>
                <a:spcPts val="1001"/>
              </a:spcBef>
            </a:pPr>
            <a:r>
              <a:rPr b="1" lang="fr-FR" sz="1800" spc="-1" strike="noStrike">
                <a:solidFill>
                  <a:srgbClr val="c00000"/>
                </a:solidFill>
                <a:latin typeface="Calibri"/>
              </a:rPr>
              <a:t>Au-delà, l’investissement complémentaire à la charge des Porteurs de projet ou d’un tiers (collectivité…)</a:t>
            </a:r>
            <a:endParaRPr b="0" lang="fr-FR" sz="1800" spc="-1" strike="noStrike">
              <a:latin typeface="Arial"/>
            </a:endParaRPr>
          </a:p>
        </p:txBody>
      </p:sp>
      <p:sp>
        <p:nvSpPr>
          <p:cNvPr id="318" name="CustomShape 28"/>
          <p:cNvSpPr/>
          <p:nvPr/>
        </p:nvSpPr>
        <p:spPr>
          <a:xfrm>
            <a:off x="2586600" y="4726440"/>
            <a:ext cx="398880" cy="1462320"/>
          </a:xfrm>
          <a:prstGeom prst="leftBrace">
            <a:avLst>
              <a:gd name="adj1" fmla="val 8333"/>
              <a:gd name="adj2" fmla="val 50000"/>
            </a:avLst>
          </a:prstGeom>
          <a:noFill/>
          <a:ln>
            <a:solidFill>
              <a:srgbClr val="c00000"/>
            </a:solidFill>
          </a:ln>
        </p:spPr>
        <p:style>
          <a:lnRef idx="1">
            <a:schemeClr val="accent1"/>
          </a:lnRef>
          <a:fillRef idx="0">
            <a:schemeClr val="accent1"/>
          </a:fillRef>
          <a:effectRef idx="0">
            <a:schemeClr val="accent1"/>
          </a:effectRef>
          <a:fontRef idx="minor"/>
        </p:style>
      </p:sp>
      <p:sp>
        <p:nvSpPr>
          <p:cNvPr id="319" name="CustomShape 29"/>
          <p:cNvSpPr/>
          <p:nvPr/>
        </p:nvSpPr>
        <p:spPr>
          <a:xfrm>
            <a:off x="2586600" y="4318920"/>
            <a:ext cx="3597840" cy="1517400"/>
          </a:xfrm>
          <a:prstGeom prst="rect">
            <a:avLst/>
          </a:prstGeom>
          <a:noFill/>
          <a:ln>
            <a:noFill/>
          </a:ln>
        </p:spPr>
        <p:style>
          <a:lnRef idx="0"/>
          <a:fillRef idx="0"/>
          <a:effectRef idx="0"/>
          <a:fontRef idx="minor"/>
        </p:style>
        <p:txBody>
          <a:bodyPr>
            <a:normAutofit/>
          </a:bodyPr>
          <a:p>
            <a:pPr>
              <a:lnSpc>
                <a:spcPct val="100000"/>
              </a:lnSpc>
              <a:spcBef>
                <a:spcPts val="1001"/>
              </a:spcBef>
            </a:pPr>
            <a:r>
              <a:rPr b="1" lang="fr-FR" sz="1800" spc="-1" strike="noStrike">
                <a:solidFill>
                  <a:srgbClr val="000000"/>
                </a:solidFill>
                <a:latin typeface="Calibri"/>
              </a:rPr>
              <a:t>Modalités de prise en charge Invest </a:t>
            </a:r>
            <a:endParaRPr b="0" lang="fr-FR" sz="1800" spc="-1" strike="noStrike">
              <a:latin typeface="Arial"/>
            </a:endParaRPr>
          </a:p>
        </p:txBody>
      </p:sp>
    </p:spTree>
  </p:cSld>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303"/>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3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304"/>
                                        </p:tgtEl>
                                        <p:attrNameLst>
                                          <p:attrName>style.visibility</p:attrName>
                                        </p:attrNameLst>
                                      </p:cBhvr>
                                      <p:to>
                                        <p:strVal val="visible"/>
                                      </p:to>
                                    </p:set>
                                  </p:childTnLst>
                                </p:cTn>
                              </p:par>
                              <p:par>
                                <p:cTn id="25" nodeType="withEffect" fill="hold" presetClass="entr" presetID="1">
                                  <p:stCondLst>
                                    <p:cond delay="0"/>
                                  </p:stCondLst>
                                  <p:childTnLst>
                                    <p:set>
                                      <p:cBhvr>
                                        <p:cTn id="26" dur="1" fill="hold">
                                          <p:stCondLst>
                                            <p:cond delay="0"/>
                                          </p:stCondLst>
                                        </p:cTn>
                                        <p:tgtEl>
                                          <p:spTgt spid="3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fill="hold" presetClass="entr" presetID="1">
                                  <p:stCondLst>
                                    <p:cond delay="0"/>
                                  </p:stCondLst>
                                  <p:childTnLst>
                                    <p:set>
                                      <p:cBhvr>
                                        <p:cTn id="30" dur="1" fill="hold">
                                          <p:stCondLst>
                                            <p:cond delay="0"/>
                                          </p:stCondLst>
                                        </p:cTn>
                                        <p:tgtEl>
                                          <p:spTgt spid="305"/>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3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306"/>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3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315"/>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29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291">
                                            <p:txEl>
                                              <p:pRg st="0"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291">
                                            <p:txEl>
                                              <p:pRg st="15" end="5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291">
                                            <p:txEl>
                                              <p:pRg st="55" end="84"/>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291">
                                            <p:txEl>
                                              <p:pRg st="84" end="9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291">
                                            <p:txEl>
                                              <p:pRg st="96" end="10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291">
                                            <p:txEl>
                                              <p:pRg st="103" end="15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291">
                                            <p:txEl>
                                              <p:pRg st="158" end="20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317">
                                            <p:txEl>
                                              <p:pRg st="0" end="28"/>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nodeType="clickEffect" fill="hold" presetClass="entr" presetID="1">
                                  <p:stCondLst>
                                    <p:cond delay="0"/>
                                  </p:stCondLst>
                                  <p:childTnLst>
                                    <p:set>
                                      <p:cBhvr>
                                        <p:cTn id="80" dur="1" fill="hold">
                                          <p:stCondLst>
                                            <p:cond delay="0"/>
                                          </p:stCondLst>
                                        </p:cTn>
                                        <p:tgtEl>
                                          <p:spTgt spid="317">
                                            <p:txEl>
                                              <p:pRg st="28" end="13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319">
                                            <p:txEl>
                                              <p:pRg st="0" end="3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838080" y="162720"/>
            <a:ext cx="10515240" cy="1325160"/>
          </a:xfrm>
          <a:prstGeom prst="rect">
            <a:avLst/>
          </a:prstGeom>
          <a:noFill/>
          <a:ln>
            <a:noFill/>
          </a:ln>
        </p:spPr>
        <p:txBody>
          <a:bodyPr anchor="ctr"/>
          <a:p>
            <a:pPr>
              <a:lnSpc>
                <a:spcPct val="90000"/>
              </a:lnSpc>
            </a:pPr>
            <a:r>
              <a:rPr b="0" lang="fr-FR" sz="4400" spc="-1" strike="noStrike">
                <a:solidFill>
                  <a:srgbClr val="000000"/>
                </a:solidFill>
                <a:latin typeface="Calibri Light"/>
              </a:rPr>
              <a:t>Renforcements</a:t>
            </a:r>
            <a:endParaRPr b="0" lang="fr-FR" sz="4400" spc="-1" strike="noStrike">
              <a:solidFill>
                <a:srgbClr val="000000"/>
              </a:solidFill>
              <a:latin typeface="Calibri"/>
            </a:endParaRPr>
          </a:p>
        </p:txBody>
      </p:sp>
      <p:sp>
        <p:nvSpPr>
          <p:cNvPr id="321" name="TextShape 2"/>
          <p:cNvSpPr txBox="1"/>
          <p:nvPr/>
        </p:nvSpPr>
        <p:spPr>
          <a:xfrm>
            <a:off x="838080" y="1488240"/>
            <a:ext cx="10515240" cy="4481280"/>
          </a:xfrm>
          <a:prstGeom prst="rect">
            <a:avLst/>
          </a:prstGeom>
          <a:noFill/>
          <a:ln>
            <a:noFill/>
          </a:ln>
        </p:spPr>
        <p:txBody>
          <a:bodyPr>
            <a:normAutofit/>
          </a:bodyPr>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Un </a:t>
            </a:r>
            <a:r>
              <a:rPr b="1" lang="fr-FR" sz="2800" spc="-1" strike="noStrike">
                <a:solidFill>
                  <a:srgbClr val="92d050"/>
                </a:solidFill>
                <a:latin typeface="Calibri"/>
              </a:rPr>
              <a:t>projet de renforcement </a:t>
            </a:r>
            <a:r>
              <a:rPr b="0" lang="fr-FR" sz="2800" spc="-1" strike="noStrike">
                <a:solidFill>
                  <a:srgbClr val="808080"/>
                </a:solidFill>
                <a:latin typeface="Calibri"/>
              </a:rPr>
              <a:t>avec calcul du </a:t>
            </a:r>
            <a:r>
              <a:rPr b="1" lang="fr-FR" sz="2800" spc="-1" strike="noStrike">
                <a:solidFill>
                  <a:srgbClr val="92d050"/>
                </a:solidFill>
                <a:latin typeface="Calibri"/>
              </a:rPr>
              <a:t>ratio Invest / Volumes probabilisés (I/V)</a:t>
            </a:r>
            <a:endParaRPr b="0" lang="fr-FR" sz="28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Quand un projet biométhane sature la capacité d’accueil</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Le I intégrera-t-il les couts de raccordement ?</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Probabilités pour les volumes définies par arrêté : 90% (contrat raccordement OK), 70% (ICPE OK), 40% (étude de raccordement OK), 20% (potentiel diffus à moins de 6km)</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Jalon de déclenchement : étude détaillée (GRD) ou de raccordement (GRT) effectuée pour le ou les producteurs concernés</a:t>
            </a:r>
            <a:endParaRPr b="0" lang="fr-FR" sz="2400" spc="-1" strike="noStrike">
              <a:solidFill>
                <a:srgbClr val="000000"/>
              </a:solidFill>
              <a:latin typeface="Calibri"/>
            </a:endParaRPr>
          </a:p>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Un </a:t>
            </a:r>
            <a:r>
              <a:rPr b="1" lang="fr-FR" sz="2800" spc="-1" strike="noStrike">
                <a:solidFill>
                  <a:srgbClr val="92d050"/>
                </a:solidFill>
                <a:latin typeface="Calibri"/>
              </a:rPr>
              <a:t>programme d’investissement </a:t>
            </a:r>
            <a:r>
              <a:rPr b="0" lang="fr-FR" sz="2800" spc="-1" strike="noStrike">
                <a:solidFill>
                  <a:srgbClr val="808080"/>
                </a:solidFill>
                <a:latin typeface="Calibri"/>
              </a:rPr>
              <a:t>soumis à la CRE</a:t>
            </a:r>
            <a:endParaRPr b="0" lang="fr-FR" sz="28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Jalon de déclenchement : autorisation ICPE obtenue </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Co-établi et soumis à la CRE par les GRD/GRT concernés</a:t>
            </a:r>
            <a:endParaRPr b="0" lang="fr-FR" sz="2400" spc="-1" strike="noStrike">
              <a:solidFill>
                <a:srgbClr val="000000"/>
              </a:solidFill>
              <a:latin typeface="Calibri"/>
            </a:endParaRPr>
          </a:p>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Une </a:t>
            </a:r>
            <a:r>
              <a:rPr b="1" lang="fr-FR" sz="2800" spc="-1" strike="noStrike">
                <a:solidFill>
                  <a:srgbClr val="92d050"/>
                </a:solidFill>
                <a:latin typeface="Calibri"/>
              </a:rPr>
              <a:t>validation</a:t>
            </a:r>
            <a:r>
              <a:rPr b="0" lang="fr-FR" sz="2800" spc="-1" strike="noStrike">
                <a:solidFill>
                  <a:srgbClr val="808080"/>
                </a:solidFill>
                <a:latin typeface="Calibri"/>
              </a:rPr>
              <a:t> par la CRE </a:t>
            </a:r>
            <a:endParaRPr b="0" lang="fr-FR" sz="28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au cas par cas </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sous réserve d’un </a:t>
            </a:r>
            <a:r>
              <a:rPr b="1" lang="fr-FR" sz="2400" spc="-1" strike="noStrike">
                <a:solidFill>
                  <a:srgbClr val="92d050"/>
                </a:solidFill>
                <a:latin typeface="Calibri"/>
              </a:rPr>
              <a:t>I/V plafond défini par arrêté  4700 €/m3/h (ex : V</a:t>
            </a:r>
            <a:r>
              <a:rPr b="1" lang="fr-FR" sz="2400" spc="-1" strike="noStrike" baseline="-25000">
                <a:solidFill>
                  <a:srgbClr val="92d050"/>
                </a:solidFill>
                <a:latin typeface="Calibri"/>
              </a:rPr>
              <a:t> non probabilisé</a:t>
            </a:r>
            <a:r>
              <a:rPr b="1" lang="fr-FR" sz="2400" spc="-1" strike="noStrike">
                <a:solidFill>
                  <a:srgbClr val="92d050"/>
                </a:solidFill>
                <a:latin typeface="Calibri"/>
              </a:rPr>
              <a:t> &gt; 532 m3/h si I </a:t>
            </a:r>
            <a:r>
              <a:rPr b="1" lang="fr-FR" sz="2400" spc="-1" strike="noStrike" baseline="-25000">
                <a:solidFill>
                  <a:srgbClr val="92d050"/>
                </a:solidFill>
                <a:latin typeface="Calibri"/>
              </a:rPr>
              <a:t>rebours D/T seul </a:t>
            </a:r>
            <a:r>
              <a:rPr b="1" lang="fr-FR" sz="2400" spc="-1" strike="noStrike">
                <a:solidFill>
                  <a:srgbClr val="92d050"/>
                </a:solidFill>
                <a:latin typeface="Calibri"/>
              </a:rPr>
              <a:t>= 2,5 M€)</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a:t>
            </a:r>
            <a:r>
              <a:rPr b="0" lang="fr-FR" sz="2400" spc="-1" strike="noStrike">
                <a:solidFill>
                  <a:srgbClr val="808080"/>
                </a:solidFill>
                <a:latin typeface="Calibri"/>
              </a:rPr>
              <a:t>et d’un bouclier d’investissement annuel : </a:t>
            </a:r>
            <a:r>
              <a:rPr b="1" lang="fr-FR" sz="2400" spc="-1" strike="noStrike">
                <a:solidFill>
                  <a:srgbClr val="92d050"/>
                </a:solidFill>
                <a:latin typeface="Calibri"/>
              </a:rPr>
              <a:t>2% des recettes annuelles du tarif ATRD ou ATRT</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La CRE peut demander l’étude d’un projet de renforcement alternatif</a:t>
            </a:r>
            <a:endParaRPr b="0" lang="fr-FR" sz="2400" spc="-1" strike="noStrike">
              <a:solidFill>
                <a:srgbClr val="000000"/>
              </a:solidFill>
              <a:latin typeface="Calibri"/>
            </a:endParaRPr>
          </a:p>
          <a:p>
            <a:pPr lvl="1" marL="685800" indent="-228240">
              <a:lnSpc>
                <a:spcPct val="100000"/>
              </a:lnSpc>
              <a:spcBef>
                <a:spcPts val="499"/>
              </a:spcBef>
              <a:buClr>
                <a:srgbClr val="808080"/>
              </a:buClr>
              <a:buFont typeface="Arial"/>
              <a:buChar char="•"/>
            </a:pPr>
            <a:r>
              <a:rPr b="0" lang="fr-FR" sz="2400" spc="-1" strike="noStrike">
                <a:solidFill>
                  <a:srgbClr val="808080"/>
                </a:solidFill>
                <a:latin typeface="Calibri"/>
              </a:rPr>
              <a:t>Réalisation des investissements conditionnée à la signature du contrat de raccordement par le producteur concerné</a:t>
            </a:r>
            <a:endParaRPr b="0" lang="fr-FR" sz="2400" spc="-1" strike="noStrike">
              <a:solidFill>
                <a:srgbClr val="000000"/>
              </a:solidFill>
              <a:latin typeface="Calibri"/>
            </a:endParaRPr>
          </a:p>
          <a:p>
            <a:pPr marL="228600" indent="-228240">
              <a:lnSpc>
                <a:spcPct val="100000"/>
              </a:lnSpc>
              <a:spcBef>
                <a:spcPts val="1001"/>
              </a:spcBef>
              <a:buClr>
                <a:srgbClr val="808080"/>
              </a:buClr>
              <a:buFont typeface="Arial"/>
              <a:buChar char="•"/>
            </a:pPr>
            <a:r>
              <a:rPr b="0" lang="fr-FR" sz="2800" spc="-1" strike="noStrike">
                <a:solidFill>
                  <a:srgbClr val="808080"/>
                </a:solidFill>
                <a:latin typeface="Calibri"/>
              </a:rPr>
              <a:t>Une </a:t>
            </a:r>
            <a:r>
              <a:rPr b="1" lang="fr-FR" sz="2800" spc="-1" strike="noStrike">
                <a:solidFill>
                  <a:srgbClr val="92d050"/>
                </a:solidFill>
                <a:latin typeface="Calibri"/>
              </a:rPr>
              <a:t>possible prise en charge de coûts </a:t>
            </a:r>
            <a:r>
              <a:rPr b="0" lang="fr-FR" sz="2800" spc="-1" strike="noStrike">
                <a:solidFill>
                  <a:srgbClr val="808080"/>
                </a:solidFill>
                <a:latin typeface="Calibri"/>
              </a:rPr>
              <a:t>par les producteurs ou tiers </a:t>
            </a:r>
            <a:r>
              <a:rPr b="1" lang="fr-FR" sz="2800" spc="-1" strike="noStrike">
                <a:solidFill>
                  <a:srgbClr val="92d050"/>
                </a:solidFill>
                <a:latin typeface="Calibri"/>
              </a:rPr>
              <a:t>si I/V &gt; plafond</a:t>
            </a:r>
            <a:endParaRPr b="0" lang="fr-FR" sz="2800" spc="-1" strike="noStrike">
              <a:solidFill>
                <a:srgbClr val="000000"/>
              </a:solidFill>
              <a:latin typeface="Calibri"/>
            </a:endParaRPr>
          </a:p>
          <a:p>
            <a:pPr>
              <a:lnSpc>
                <a:spcPct val="100000"/>
              </a:lnSpc>
              <a:spcBef>
                <a:spcPts val="1001"/>
              </a:spcBef>
            </a:pPr>
            <a:endParaRPr b="0" lang="fr-FR" sz="2800" spc="-1" strike="noStrike">
              <a:solidFill>
                <a:srgbClr val="000000"/>
              </a:solidFill>
              <a:latin typeface="Calibri"/>
            </a:endParaRPr>
          </a:p>
        </p:txBody>
      </p:sp>
      <p:sp>
        <p:nvSpPr>
          <p:cNvPr id="322" name="CustomShape 3"/>
          <p:cNvSpPr/>
          <p:nvPr/>
        </p:nvSpPr>
        <p:spPr>
          <a:xfrm>
            <a:off x="9334440" y="162720"/>
            <a:ext cx="2571480" cy="533160"/>
          </a:xfrm>
          <a:prstGeom prst="roundRect">
            <a:avLst>
              <a:gd name="adj" fmla="val 16667"/>
            </a:avLst>
          </a:prstGeom>
          <a:solidFill>
            <a:srgbClr val="92d05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i="1" lang="fr-FR" sz="1200" spc="-1" strike="noStrike">
                <a:solidFill>
                  <a:srgbClr val="ffffff"/>
                </a:solidFill>
                <a:latin typeface="Calibri"/>
              </a:rPr>
              <a:t>Attention, éléments non définitifs et non validés par le Ministre</a:t>
            </a:r>
            <a:endParaRPr b="0" lang="fr-FR" sz="1200" spc="-1" strike="noStrike">
              <a:latin typeface="Arial"/>
            </a:endParaRPr>
          </a:p>
        </p:txBody>
      </p:sp>
    </p:spTree>
  </p:cSld>
  <p:timing>
    <p:tnLst>
      <p:par>
        <p:cTn id="85" dur="indefinite" restart="never" nodeType="tmRoot">
          <p:childTnLst>
            <p:seq>
              <p:cTn id="8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LibreOffice/5.4.5.1.M2$Windows_X86_64 LibreOffice_project/a53f759b688cef2ab6d0341f74a62c74ef4a35de</Application>
  <Words>889</Words>
  <Paragraphs>143</Paragraphs>
  <Company>GRTgaz</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2019-04-29T11:58:39Z</dcterms:created>
  <dc:creator/>
  <dc:description/>
  <dc:language>fr-FR</dc:language>
  <cp:lastModifiedBy/>
  <cp:revision>1</cp:revision>
  <dc:subject/>
  <dc:title>Droit à l'injection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GRTgaz</vt:lpwstr>
  </property>
  <property fmtid="{D5CDD505-2E9C-101B-9397-08002B2CF9AE}" pid="4" name="ContentTypeId">
    <vt:lpwstr>0x0101008069EC70035ECD4D885FA3F6679CF0C2001556EA3E1E8A441282597B4AD6D59A9200F5C874F76A3745FD8204EF2053CEC1B100D9FC96F00D242E43B05D72853D6A2216</vt:lpwstr>
  </property>
  <property fmtid="{D5CDD505-2E9C-101B-9397-08002B2CF9AE}" pid="5" name="HiddenSlides">
    <vt:i4>0</vt:i4>
  </property>
  <property fmtid="{D5CDD505-2E9C-101B-9397-08002B2CF9AE}" pid="6" name="HyperlinksChanged">
    <vt:bool>0</vt:bool>
  </property>
  <property fmtid="{D5CDD505-2E9C-101B-9397-08002B2CF9AE}" pid="7" name="LinksUpToDate">
    <vt:bool>0</vt:bool>
  </property>
  <property fmtid="{D5CDD505-2E9C-101B-9397-08002B2CF9AE}" pid="8" name="MMClips">
    <vt:i4>0</vt:i4>
  </property>
  <property fmtid="{D5CDD505-2E9C-101B-9397-08002B2CF9AE}" pid="9" name="MSIP_Label_55d972bf-56dc-4dac-ab09-6f58e6bc3c6d_Application">
    <vt:lpwstr>Microsoft Azure Information Protection</vt:lpwstr>
  </property>
  <property fmtid="{D5CDD505-2E9C-101B-9397-08002B2CF9AE}" pid="10" name="MSIP_Label_55d972bf-56dc-4dac-ab09-6f58e6bc3c6d_Enabled">
    <vt:lpwstr>True</vt:lpwstr>
  </property>
  <property fmtid="{D5CDD505-2E9C-101B-9397-08002B2CF9AE}" pid="11" name="MSIP_Label_55d972bf-56dc-4dac-ab09-6f58e6bc3c6d_Extended_MSFT_Method">
    <vt:lpwstr>Manual</vt:lpwstr>
  </property>
  <property fmtid="{D5CDD505-2E9C-101B-9397-08002B2CF9AE}" pid="12" name="MSIP_Label_55d972bf-56dc-4dac-ab09-6f58e6bc3c6d_Name">
    <vt:lpwstr>Public</vt:lpwstr>
  </property>
  <property fmtid="{D5CDD505-2E9C-101B-9397-08002B2CF9AE}" pid="13" name="MSIP_Label_55d972bf-56dc-4dac-ab09-6f58e6bc3c6d_Owner">
    <vt:lpwstr>1024YV@tera.infragaz.com</vt:lpwstr>
  </property>
  <property fmtid="{D5CDD505-2E9C-101B-9397-08002B2CF9AE}" pid="14" name="MSIP_Label_55d972bf-56dc-4dac-ab09-6f58e6bc3c6d_SetDate">
    <vt:lpwstr>2019-02-21T07:50:08.3585356Z</vt:lpwstr>
  </property>
  <property fmtid="{D5CDD505-2E9C-101B-9397-08002B2CF9AE}" pid="15" name="MSIP_Label_55d972bf-56dc-4dac-ab09-6f58e6bc3c6d_SiteId">
    <vt:lpwstr>081c4a9c-ea86-468c-9b4c-30d99d63df76</vt:lpwstr>
  </property>
  <property fmtid="{D5CDD505-2E9C-101B-9397-08002B2CF9AE}" pid="16" name="Notes">
    <vt:i4>0</vt:i4>
  </property>
  <property fmtid="{D5CDD505-2E9C-101B-9397-08002B2CF9AE}" pid="17" name="PresentationFormat">
    <vt:lpwstr>Grand écran</vt:lpwstr>
  </property>
  <property fmtid="{D5CDD505-2E9C-101B-9397-08002B2CF9AE}" pid="18" name="ScaleCrop">
    <vt:bool>0</vt:bool>
  </property>
  <property fmtid="{D5CDD505-2E9C-101B-9397-08002B2CF9AE}" pid="19" name="Sensitivity">
    <vt:lpwstr>Public</vt:lpwstr>
  </property>
  <property fmtid="{D5CDD505-2E9C-101B-9397-08002B2CF9AE}" pid="20" name="ShareDoc">
    <vt:bool>0</vt:bool>
  </property>
  <property fmtid="{D5CDD505-2E9C-101B-9397-08002B2CF9AE}" pid="21" name="Slides">
    <vt:i4>8</vt:i4>
  </property>
</Properties>
</file>