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slideLayouts/slideLayout14.xml" ContentType="application/vnd.openxmlformats-officedocument.presentationml.slideLayout+xml"/>
  <Override PartName="/ppt/theme/theme12.xml" ContentType="application/vnd.openxmlformats-officedocument.theme+xml"/>
  <Override PartName="/ppt/slideLayouts/slideLayout15.xml" ContentType="application/vnd.openxmlformats-officedocument.presentationml.slideLayout+xml"/>
  <Override PartName="/ppt/theme/theme1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93" r:id="rId2"/>
    <p:sldMasterId id="2147483668" r:id="rId3"/>
    <p:sldMasterId id="2147483670" r:id="rId4"/>
    <p:sldMasterId id="2147483730" r:id="rId5"/>
    <p:sldMasterId id="2147483719" r:id="rId6"/>
    <p:sldMasterId id="2147483725" r:id="rId7"/>
    <p:sldMasterId id="2147483736" r:id="rId8"/>
    <p:sldMasterId id="2147483721" r:id="rId9"/>
    <p:sldMasterId id="2147483712" r:id="rId10"/>
    <p:sldMasterId id="2147483732" r:id="rId11"/>
    <p:sldMasterId id="2147483727" r:id="rId12"/>
    <p:sldMasterId id="2147483674" r:id="rId13"/>
    <p:sldMasterId id="2147483676" r:id="rId14"/>
    <p:sldMasterId id="2147483743" r:id="rId15"/>
  </p:sldMasterIdLst>
  <p:notesMasterIdLst>
    <p:notesMasterId r:id="rId21"/>
  </p:notesMasterIdLst>
  <p:handoutMasterIdLst>
    <p:handoutMasterId r:id="rId22"/>
  </p:handoutMasterIdLst>
  <p:sldIdLst>
    <p:sldId id="293" r:id="rId16"/>
    <p:sldId id="296" r:id="rId17"/>
    <p:sldId id="281" r:id="rId18"/>
    <p:sldId id="297" r:id="rId19"/>
    <p:sldId id="29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334"/>
    <a:srgbClr val="006600"/>
    <a:srgbClr val="3C4693"/>
    <a:srgbClr val="4B58B5"/>
    <a:srgbClr val="A3AA0E"/>
    <a:srgbClr val="6570BF"/>
    <a:srgbClr val="F8F9DB"/>
    <a:srgbClr val="C8D223"/>
    <a:srgbClr val="6DA0A7"/>
    <a:srgbClr val="C3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7" autoAdjust="0"/>
    <p:restoredTop sz="94660"/>
  </p:normalViewPr>
  <p:slideViewPr>
    <p:cSldViewPr showGuides="1">
      <p:cViewPr>
        <p:scale>
          <a:sx n="100" d="100"/>
          <a:sy n="100" d="100"/>
        </p:scale>
        <p:origin x="-12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6845B-3EE3-483A-A928-87E259172E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7AD403C-440D-4D2B-9B9B-F3A58F50D727}">
      <dgm:prSet phldrT="[Texte]"/>
      <dgm:spPr/>
      <dgm:t>
        <a:bodyPr/>
        <a:lstStyle/>
        <a:p>
          <a:r>
            <a:rPr lang="fr-FR" dirty="0" smtClean="0"/>
            <a:t>Doses avec effets observés</a:t>
          </a:r>
          <a:endParaRPr lang="fr-FR" dirty="0"/>
        </a:p>
      </dgm:t>
    </dgm:pt>
    <dgm:pt modelId="{022A854F-BCE3-4D12-973D-CD3FE55B3C13}" type="parTrans" cxnId="{C16FA505-8495-4784-AA5D-3EA27917EF20}">
      <dgm:prSet/>
      <dgm:spPr/>
      <dgm:t>
        <a:bodyPr/>
        <a:lstStyle/>
        <a:p>
          <a:endParaRPr lang="fr-FR"/>
        </a:p>
      </dgm:t>
    </dgm:pt>
    <dgm:pt modelId="{556C2306-4F51-4AF9-A476-B3D6266D5852}" type="sibTrans" cxnId="{C16FA505-8495-4784-AA5D-3EA27917EF20}">
      <dgm:prSet/>
      <dgm:spPr/>
      <dgm:t>
        <a:bodyPr/>
        <a:lstStyle/>
        <a:p>
          <a:endParaRPr lang="fr-FR"/>
        </a:p>
      </dgm:t>
    </dgm:pt>
    <dgm:pt modelId="{042D300E-4832-4EE3-8248-56762DA04F92}">
      <dgm:prSet phldrT="[Texte]"/>
      <dgm:spPr/>
      <dgm:t>
        <a:bodyPr/>
        <a:lstStyle/>
        <a:p>
          <a:r>
            <a:rPr lang="fr-FR" dirty="0" smtClean="0"/>
            <a:t>Application de facteurs de sécurité / Modélisation</a:t>
          </a:r>
          <a:endParaRPr lang="fr-FR" dirty="0"/>
        </a:p>
      </dgm:t>
    </dgm:pt>
    <dgm:pt modelId="{0469200F-DD24-4FB8-BDF4-7C96B7587A7A}" type="parTrans" cxnId="{4459F26A-B3AC-41EE-A272-8B15B7FE268D}">
      <dgm:prSet/>
      <dgm:spPr/>
      <dgm:t>
        <a:bodyPr/>
        <a:lstStyle/>
        <a:p>
          <a:endParaRPr lang="fr-FR"/>
        </a:p>
      </dgm:t>
    </dgm:pt>
    <dgm:pt modelId="{B52716BA-A4A0-433B-B8FA-3FCD1D3EEC68}" type="sibTrans" cxnId="{4459F26A-B3AC-41EE-A272-8B15B7FE268D}">
      <dgm:prSet/>
      <dgm:spPr/>
      <dgm:t>
        <a:bodyPr/>
        <a:lstStyle/>
        <a:p>
          <a:endParaRPr lang="fr-FR"/>
        </a:p>
      </dgm:t>
    </dgm:pt>
    <dgm:pt modelId="{94E9C3B3-1368-46A8-9D96-52CD9DA92FE9}">
      <dgm:prSet phldrT="[Texte]"/>
      <dgm:spPr/>
      <dgm:t>
        <a:bodyPr/>
        <a:lstStyle/>
        <a:p>
          <a:r>
            <a:rPr lang="fr-FR" dirty="0" smtClean="0"/>
            <a:t>Doses d’exposition tolérable</a:t>
          </a:r>
          <a:endParaRPr lang="fr-FR" dirty="0"/>
        </a:p>
      </dgm:t>
    </dgm:pt>
    <dgm:pt modelId="{5833BDBD-BBD8-4589-BB6E-F766D9C35C8C}" type="parTrans" cxnId="{C3FBC9D6-98AC-4059-B839-978E56D092E9}">
      <dgm:prSet/>
      <dgm:spPr/>
      <dgm:t>
        <a:bodyPr/>
        <a:lstStyle/>
        <a:p>
          <a:endParaRPr lang="fr-FR"/>
        </a:p>
      </dgm:t>
    </dgm:pt>
    <dgm:pt modelId="{BC75E0EB-597C-469C-AF99-8F82648B5C61}" type="sibTrans" cxnId="{C3FBC9D6-98AC-4059-B839-978E56D092E9}">
      <dgm:prSet/>
      <dgm:spPr/>
      <dgm:t>
        <a:bodyPr/>
        <a:lstStyle/>
        <a:p>
          <a:endParaRPr lang="fr-FR"/>
        </a:p>
      </dgm:t>
    </dgm:pt>
    <dgm:pt modelId="{CCEE155E-C824-4D52-9B25-8D651F382DFD}">
      <dgm:prSet phldrT="[Texte]"/>
      <dgm:spPr/>
      <dgm:t>
        <a:bodyPr/>
        <a:lstStyle/>
        <a:p>
          <a:r>
            <a:rPr lang="fr-FR" dirty="0" smtClean="0"/>
            <a:t>Valeurs guides / Normes dans les milieux (air, eau)</a:t>
          </a:r>
          <a:endParaRPr lang="fr-FR" dirty="0"/>
        </a:p>
      </dgm:t>
    </dgm:pt>
    <dgm:pt modelId="{F3001FFF-8E5B-4F26-A4DB-A6D6C6B08E56}" type="parTrans" cxnId="{A563FFEC-E514-444D-8FE8-A37A632F9AF8}">
      <dgm:prSet/>
      <dgm:spPr/>
      <dgm:t>
        <a:bodyPr/>
        <a:lstStyle/>
        <a:p>
          <a:endParaRPr lang="fr-FR"/>
        </a:p>
      </dgm:t>
    </dgm:pt>
    <dgm:pt modelId="{918ECEEE-4D9A-4105-AAB5-016A8246003E}" type="sibTrans" cxnId="{A563FFEC-E514-444D-8FE8-A37A632F9AF8}">
      <dgm:prSet/>
      <dgm:spPr/>
      <dgm:t>
        <a:bodyPr/>
        <a:lstStyle/>
        <a:p>
          <a:endParaRPr lang="fr-FR"/>
        </a:p>
      </dgm:t>
    </dgm:pt>
    <dgm:pt modelId="{256B5308-494E-4B83-B84B-3983F75039D7}" type="pres">
      <dgm:prSet presAssocID="{F036845B-3EE3-483A-A928-87E259172EAF}" presName="Name0" presStyleCnt="0">
        <dgm:presLayoutVars>
          <dgm:dir/>
          <dgm:animLvl val="lvl"/>
          <dgm:resizeHandles val="exact"/>
        </dgm:presLayoutVars>
      </dgm:prSet>
      <dgm:spPr/>
    </dgm:pt>
    <dgm:pt modelId="{3995AF47-71EF-4DC1-9045-93B5C6029EE3}" type="pres">
      <dgm:prSet presAssocID="{A7AD403C-440D-4D2B-9B9B-F3A58F50D72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2461DD1-6357-4765-A5E6-BD09D3DE3AFF}" type="pres">
      <dgm:prSet presAssocID="{556C2306-4F51-4AF9-A476-B3D6266D5852}" presName="parTxOnlySpace" presStyleCnt="0"/>
      <dgm:spPr/>
    </dgm:pt>
    <dgm:pt modelId="{97D7171A-C029-4AFC-A5BB-ED916136DF39}" type="pres">
      <dgm:prSet presAssocID="{042D300E-4832-4EE3-8248-56762DA04F9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929DBC-4746-46BB-9E41-CEB015DD1A66}" type="pres">
      <dgm:prSet presAssocID="{B52716BA-A4A0-433B-B8FA-3FCD1D3EEC68}" presName="parTxOnlySpace" presStyleCnt="0"/>
      <dgm:spPr/>
    </dgm:pt>
    <dgm:pt modelId="{30D30727-D7AC-4ECB-B2EC-ADD9C803E806}" type="pres">
      <dgm:prSet presAssocID="{94E9C3B3-1368-46A8-9D96-52CD9DA92FE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DB0E8A-EBFD-4BFC-8EF5-708847A3A6C4}" type="pres">
      <dgm:prSet presAssocID="{BC75E0EB-597C-469C-AF99-8F82648B5C61}" presName="parTxOnlySpace" presStyleCnt="0"/>
      <dgm:spPr/>
    </dgm:pt>
    <dgm:pt modelId="{F63DF784-BA9B-4F5E-B4B5-F89AF693714D}" type="pres">
      <dgm:prSet presAssocID="{CCEE155E-C824-4D52-9B25-8D651F382DF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4B040D5-AC84-48B0-8DFD-190F0F1612A5}" type="presOf" srcId="{A7AD403C-440D-4D2B-9B9B-F3A58F50D727}" destId="{3995AF47-71EF-4DC1-9045-93B5C6029EE3}" srcOrd="0" destOrd="0" presId="urn:microsoft.com/office/officeart/2005/8/layout/chevron1"/>
    <dgm:cxn modelId="{18A70562-2E76-444C-887A-EA5FC5042111}" type="presOf" srcId="{042D300E-4832-4EE3-8248-56762DA04F92}" destId="{97D7171A-C029-4AFC-A5BB-ED916136DF39}" srcOrd="0" destOrd="0" presId="urn:microsoft.com/office/officeart/2005/8/layout/chevron1"/>
    <dgm:cxn modelId="{0C5D88ED-6C77-41EE-941E-76B021A6BE84}" type="presOf" srcId="{CCEE155E-C824-4D52-9B25-8D651F382DFD}" destId="{F63DF784-BA9B-4F5E-B4B5-F89AF693714D}" srcOrd="0" destOrd="0" presId="urn:microsoft.com/office/officeart/2005/8/layout/chevron1"/>
    <dgm:cxn modelId="{A563FFEC-E514-444D-8FE8-A37A632F9AF8}" srcId="{F036845B-3EE3-483A-A928-87E259172EAF}" destId="{CCEE155E-C824-4D52-9B25-8D651F382DFD}" srcOrd="3" destOrd="0" parTransId="{F3001FFF-8E5B-4F26-A4DB-A6D6C6B08E56}" sibTransId="{918ECEEE-4D9A-4105-AAB5-016A8246003E}"/>
    <dgm:cxn modelId="{C16FA505-8495-4784-AA5D-3EA27917EF20}" srcId="{F036845B-3EE3-483A-A928-87E259172EAF}" destId="{A7AD403C-440D-4D2B-9B9B-F3A58F50D727}" srcOrd="0" destOrd="0" parTransId="{022A854F-BCE3-4D12-973D-CD3FE55B3C13}" sibTransId="{556C2306-4F51-4AF9-A476-B3D6266D5852}"/>
    <dgm:cxn modelId="{E3B77D6D-F4B8-48A5-B486-92CBD678A72D}" type="presOf" srcId="{94E9C3B3-1368-46A8-9D96-52CD9DA92FE9}" destId="{30D30727-D7AC-4ECB-B2EC-ADD9C803E806}" srcOrd="0" destOrd="0" presId="urn:microsoft.com/office/officeart/2005/8/layout/chevron1"/>
    <dgm:cxn modelId="{4459F26A-B3AC-41EE-A272-8B15B7FE268D}" srcId="{F036845B-3EE3-483A-A928-87E259172EAF}" destId="{042D300E-4832-4EE3-8248-56762DA04F92}" srcOrd="1" destOrd="0" parTransId="{0469200F-DD24-4FB8-BDF4-7C96B7587A7A}" sibTransId="{B52716BA-A4A0-433B-B8FA-3FCD1D3EEC68}"/>
    <dgm:cxn modelId="{C3FBC9D6-98AC-4059-B839-978E56D092E9}" srcId="{F036845B-3EE3-483A-A928-87E259172EAF}" destId="{94E9C3B3-1368-46A8-9D96-52CD9DA92FE9}" srcOrd="2" destOrd="0" parTransId="{5833BDBD-BBD8-4589-BB6E-F766D9C35C8C}" sibTransId="{BC75E0EB-597C-469C-AF99-8F82648B5C61}"/>
    <dgm:cxn modelId="{208111D6-645C-499F-BE77-8662767D1718}" type="presOf" srcId="{F036845B-3EE3-483A-A928-87E259172EAF}" destId="{256B5308-494E-4B83-B84B-3983F75039D7}" srcOrd="0" destOrd="0" presId="urn:microsoft.com/office/officeart/2005/8/layout/chevron1"/>
    <dgm:cxn modelId="{25DA1810-E251-4154-B783-410F5FCBDC65}" type="presParOf" srcId="{256B5308-494E-4B83-B84B-3983F75039D7}" destId="{3995AF47-71EF-4DC1-9045-93B5C6029EE3}" srcOrd="0" destOrd="0" presId="urn:microsoft.com/office/officeart/2005/8/layout/chevron1"/>
    <dgm:cxn modelId="{B5414D92-8EB5-4D38-BFB9-A64A0FBF436F}" type="presParOf" srcId="{256B5308-494E-4B83-B84B-3983F75039D7}" destId="{82461DD1-6357-4765-A5E6-BD09D3DE3AFF}" srcOrd="1" destOrd="0" presId="urn:microsoft.com/office/officeart/2005/8/layout/chevron1"/>
    <dgm:cxn modelId="{C9565BF1-44CB-46F0-8E36-BC831BCB0EA3}" type="presParOf" srcId="{256B5308-494E-4B83-B84B-3983F75039D7}" destId="{97D7171A-C029-4AFC-A5BB-ED916136DF39}" srcOrd="2" destOrd="0" presId="urn:microsoft.com/office/officeart/2005/8/layout/chevron1"/>
    <dgm:cxn modelId="{FC317004-4513-45DD-A9F4-7FCCBF782193}" type="presParOf" srcId="{256B5308-494E-4B83-B84B-3983F75039D7}" destId="{58929DBC-4746-46BB-9E41-CEB015DD1A66}" srcOrd="3" destOrd="0" presId="urn:microsoft.com/office/officeart/2005/8/layout/chevron1"/>
    <dgm:cxn modelId="{2F432A4F-6923-4C00-A139-6DA78CEB009C}" type="presParOf" srcId="{256B5308-494E-4B83-B84B-3983F75039D7}" destId="{30D30727-D7AC-4ECB-B2EC-ADD9C803E806}" srcOrd="4" destOrd="0" presId="urn:microsoft.com/office/officeart/2005/8/layout/chevron1"/>
    <dgm:cxn modelId="{E1C6ABDC-3713-45E2-A23A-CFBF8411756C}" type="presParOf" srcId="{256B5308-494E-4B83-B84B-3983F75039D7}" destId="{DBDB0E8A-EBFD-4BFC-8EF5-708847A3A6C4}" srcOrd="5" destOrd="0" presId="urn:microsoft.com/office/officeart/2005/8/layout/chevron1"/>
    <dgm:cxn modelId="{BC2D4D7D-E62F-4B7B-AA12-60E12CD89652}" type="presParOf" srcId="{256B5308-494E-4B83-B84B-3983F75039D7}" destId="{F63DF784-BA9B-4F5E-B4B5-F89AF693714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5AF47-71EF-4DC1-9045-93B5C6029EE3}">
      <dsp:nvSpPr>
        <dsp:cNvPr id="0" name=""/>
        <dsp:cNvSpPr/>
      </dsp:nvSpPr>
      <dsp:spPr>
        <a:xfrm>
          <a:off x="3841" y="0"/>
          <a:ext cx="2236010" cy="7358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Doses avec effets observés</a:t>
          </a:r>
          <a:endParaRPr lang="fr-FR" sz="1400" kern="1200" dirty="0"/>
        </a:p>
      </dsp:txBody>
      <dsp:txXfrm>
        <a:off x="371769" y="0"/>
        <a:ext cx="1500154" cy="735856"/>
      </dsp:txXfrm>
    </dsp:sp>
    <dsp:sp modelId="{97D7171A-C029-4AFC-A5BB-ED916136DF39}">
      <dsp:nvSpPr>
        <dsp:cNvPr id="0" name=""/>
        <dsp:cNvSpPr/>
      </dsp:nvSpPr>
      <dsp:spPr>
        <a:xfrm>
          <a:off x="2016250" y="0"/>
          <a:ext cx="2236010" cy="7358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Application de facteurs de sécurité / Modélisation</a:t>
          </a:r>
          <a:endParaRPr lang="fr-FR" sz="1400" kern="1200" dirty="0"/>
        </a:p>
      </dsp:txBody>
      <dsp:txXfrm>
        <a:off x="2384178" y="0"/>
        <a:ext cx="1500154" cy="735856"/>
      </dsp:txXfrm>
    </dsp:sp>
    <dsp:sp modelId="{30D30727-D7AC-4ECB-B2EC-ADD9C803E806}">
      <dsp:nvSpPr>
        <dsp:cNvPr id="0" name=""/>
        <dsp:cNvSpPr/>
      </dsp:nvSpPr>
      <dsp:spPr>
        <a:xfrm>
          <a:off x="4028659" y="0"/>
          <a:ext cx="2236010" cy="7358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Doses d’exposition tolérable</a:t>
          </a:r>
          <a:endParaRPr lang="fr-FR" sz="1400" kern="1200" dirty="0"/>
        </a:p>
      </dsp:txBody>
      <dsp:txXfrm>
        <a:off x="4396587" y="0"/>
        <a:ext cx="1500154" cy="735856"/>
      </dsp:txXfrm>
    </dsp:sp>
    <dsp:sp modelId="{F63DF784-BA9B-4F5E-B4B5-F89AF693714D}">
      <dsp:nvSpPr>
        <dsp:cNvPr id="0" name=""/>
        <dsp:cNvSpPr/>
      </dsp:nvSpPr>
      <dsp:spPr>
        <a:xfrm>
          <a:off x="6041068" y="0"/>
          <a:ext cx="2236010" cy="7358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Valeurs guides / Normes dans les milieux (air, eau)</a:t>
          </a:r>
          <a:endParaRPr lang="fr-FR" sz="1400" kern="1200" dirty="0"/>
        </a:p>
      </dsp:txBody>
      <dsp:txXfrm>
        <a:off x="6408996" y="0"/>
        <a:ext cx="1500154" cy="735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1617-B106-4819-B10C-26985E97A133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22D66-0BD4-4E78-80BA-7555703A4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79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CEFC5-9A4C-482A-B1EC-3EAF8E14D7F4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3AFAB-3E6E-4EDC-8A6A-951EF2BE63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256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Titre Principal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 userDrawn="1"/>
        </p:nvCxnSpPr>
        <p:spPr>
          <a:xfrm>
            <a:off x="6192472" y="80070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6192472" y="148478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96"/>
          <a:stretch/>
        </p:blipFill>
        <p:spPr bwMode="auto">
          <a:xfrm>
            <a:off x="7697144" y="4150768"/>
            <a:ext cx="1447048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4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66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61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953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557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716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DD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529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010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DD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34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580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F8F9DB"/>
          </a:solidFill>
          <a:ln>
            <a:solidFill>
              <a:srgbClr val="F8F9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9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Page_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27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5508104" y="5157192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 userDrawn="1"/>
        </p:nvCxnSpPr>
        <p:spPr>
          <a:xfrm>
            <a:off x="5508104" y="5589240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7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78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089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6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974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78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00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87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651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4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5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 userDrawn="1"/>
        </p:nvSpPr>
        <p:spPr>
          <a:xfrm>
            <a:off x="323528" y="3254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>
            <a:off x="1043608" y="-7200"/>
            <a:ext cx="1512000" cy="6858000"/>
          </a:xfrm>
          <a:prstGeom prst="rect">
            <a:avLst/>
          </a:prstGeom>
          <a:solidFill>
            <a:srgbClr val="C8D223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84C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94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84C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5860" y="739966"/>
            <a:ext cx="435348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3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Connecteur droit 17"/>
          <p:cNvCxnSpPr/>
          <p:nvPr userDrawn="1"/>
        </p:nvCxnSpPr>
        <p:spPr>
          <a:xfrm>
            <a:off x="323528" y="764704"/>
            <a:ext cx="756084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V="1">
            <a:off x="323528" y="757734"/>
            <a:ext cx="5328592" cy="697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5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0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0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5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 userDrawn="1"/>
        </p:nvSpPr>
        <p:spPr>
          <a:xfrm>
            <a:off x="-15596" y="0"/>
            <a:ext cx="9159595" cy="6858000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>
            <a:spLocks/>
          </p:cNvSpPr>
          <p:nvPr userDrawn="1"/>
        </p:nvSpPr>
        <p:spPr>
          <a:xfrm>
            <a:off x="315729" y="332656"/>
            <a:ext cx="8496944" cy="6192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9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30268" y="324000"/>
            <a:ext cx="8490204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8D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27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8D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53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73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C8D2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6999" y="743104"/>
            <a:ext cx="426977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37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23528" y="332656"/>
            <a:ext cx="8496944" cy="540000"/>
          </a:xfrm>
          <a:prstGeom prst="rect">
            <a:avLst/>
          </a:prstGeom>
          <a:solidFill>
            <a:srgbClr val="6570BF"/>
          </a:solidFill>
          <a:ln>
            <a:solidFill>
              <a:srgbClr val="6570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3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rgbClr val="6570BF"/>
          </a:solidFill>
          <a:ln>
            <a:solidFill>
              <a:srgbClr val="6570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12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6570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5327" y="743104"/>
            <a:ext cx="431163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9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23528" y="332656"/>
            <a:ext cx="8496944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84C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45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647875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1" dirty="0" err="1" smtClean="0">
                <a:solidFill>
                  <a:srgbClr val="3C4693"/>
                </a:solidFill>
              </a:rPr>
              <a:t>Grézieu</a:t>
            </a:r>
            <a:r>
              <a:rPr lang="fr-FR" sz="3200" b="1" i="1" dirty="0" smtClean="0">
                <a:solidFill>
                  <a:srgbClr val="3C4693"/>
                </a:solidFill>
              </a:rPr>
              <a:t>-la-Varenne</a:t>
            </a:r>
            <a:endParaRPr lang="fr-FR" sz="2800" dirty="0">
              <a:solidFill>
                <a:srgbClr val="3C469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5696" y="2492896"/>
            <a:ext cx="54498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smtClean="0">
                <a:solidFill>
                  <a:srgbClr val="006600"/>
                </a:solidFill>
              </a:rPr>
              <a:t>Pollution </a:t>
            </a:r>
            <a:r>
              <a:rPr lang="fr-FR" sz="2800" b="1" i="1" dirty="0" err="1" smtClean="0">
                <a:solidFill>
                  <a:srgbClr val="006600"/>
                </a:solidFill>
              </a:rPr>
              <a:t>trichloroéthylène</a:t>
            </a:r>
            <a:r>
              <a:rPr lang="fr-FR" sz="2800" b="1" i="1" dirty="0" smtClean="0">
                <a:solidFill>
                  <a:srgbClr val="006600"/>
                </a:solidFill>
              </a:rPr>
              <a:t> (TCE) et </a:t>
            </a:r>
          </a:p>
          <a:p>
            <a:r>
              <a:rPr lang="fr-FR" sz="2800" b="1" i="1" dirty="0" err="1" smtClean="0">
                <a:solidFill>
                  <a:srgbClr val="006600"/>
                </a:solidFill>
              </a:rPr>
              <a:t>tétrachloroéthylène</a:t>
            </a:r>
            <a:r>
              <a:rPr lang="fr-FR" sz="2800" b="1" i="1" dirty="0" smtClean="0">
                <a:solidFill>
                  <a:srgbClr val="006600"/>
                </a:solidFill>
              </a:rPr>
              <a:t> (PCE)</a:t>
            </a:r>
            <a:endParaRPr lang="fr-FR" sz="2400" dirty="0">
              <a:solidFill>
                <a:srgbClr val="0066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4664" y="836712"/>
            <a:ext cx="2511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3C4693"/>
                </a:solidFill>
              </a:rPr>
              <a:t>Réunion 27 août 2020</a:t>
            </a:r>
            <a:endParaRPr lang="fr-FR" sz="1600" dirty="0">
              <a:solidFill>
                <a:srgbClr val="3C46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1" y="214367"/>
            <a:ext cx="85132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b="1" i="1" dirty="0" smtClean="0">
                <a:solidFill>
                  <a:srgbClr val="FF0000"/>
                </a:solidFill>
              </a:rPr>
              <a:t>Population générale : principales voies d’exposition et niveaux d’exposition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1052736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Voies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 d’exposition </a:t>
            </a:r>
            <a:endParaRPr lang="fr-FR" sz="2000" b="1" i="0" u="none" strike="noStrike" kern="1200" dirty="0" smtClean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2000" dirty="0" smtClean="0"/>
              <a:t>en dehors de situations de forte contamination de l’eau, </a:t>
            </a:r>
            <a:r>
              <a:rPr lang="fr-FR" sz="2000" b="1" dirty="0" smtClean="0"/>
              <a:t>la voie respiratoire (inhalation) contribue le plus à l’exposition (surtout à l’intérieur des logements)</a:t>
            </a:r>
          </a:p>
          <a:p>
            <a:pPr marL="342900" indent="-342900">
              <a:buFontTx/>
              <a:buChar char="-"/>
            </a:pPr>
            <a:r>
              <a:rPr lang="fr-FR" sz="2000" dirty="0" smtClean="0"/>
              <a:t>lors </a:t>
            </a:r>
            <a:r>
              <a:rPr lang="fr-FR" sz="2000" dirty="0"/>
              <a:t>de </a:t>
            </a:r>
            <a:r>
              <a:rPr lang="fr-FR" sz="2000" dirty="0" smtClean="0"/>
              <a:t>l’utilisation d’eau fortement contaminée au TCE, 3 voies d’exposition lié à l’usage de l’eau : ingestion </a:t>
            </a:r>
            <a:r>
              <a:rPr lang="fr-FR" sz="2000" dirty="0" smtClean="0"/>
              <a:t>(environ </a:t>
            </a:r>
            <a:r>
              <a:rPr lang="fr-FR" sz="2000" dirty="0" smtClean="0"/>
              <a:t>50 % de l’exposition), inhalation, contact </a:t>
            </a:r>
            <a:r>
              <a:rPr lang="fr-FR" sz="2000" dirty="0" smtClean="0"/>
              <a:t>cutané (≤ 5 % de l’exposition) .</a:t>
            </a:r>
            <a:endParaRPr lang="fr-FR" sz="2000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66110"/>
              </p:ext>
            </p:extLst>
          </p:nvPr>
        </p:nvGraphicFramePr>
        <p:xfrm>
          <a:off x="651592" y="5085184"/>
          <a:ext cx="6872736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3168352"/>
                <a:gridCol w="2984304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Médiane (50 % des logements avec des concentrations supérieures)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Percentile</a:t>
                      </a:r>
                      <a:r>
                        <a:rPr lang="fr-FR" baseline="0" dirty="0" smtClean="0"/>
                        <a:t> 95 (5 % des logements avec des concentrations supérieures)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 </a:t>
                      </a:r>
                      <a:r>
                        <a:rPr lang="fr-FR" b="1" dirty="0" smtClean="0"/>
                        <a:t>µg</a:t>
                      </a:r>
                      <a:r>
                        <a:rPr lang="fr-FR" dirty="0" smtClean="0"/>
                        <a:t>/m</a:t>
                      </a:r>
                      <a:r>
                        <a:rPr lang="fr-FR" baseline="30000" dirty="0" smtClean="0"/>
                        <a:t>3  </a:t>
                      </a:r>
                      <a:r>
                        <a:rPr lang="fr-FR" dirty="0" smtClean="0"/>
                        <a:t>(0,0002 ppm)</a:t>
                      </a:r>
                      <a:endParaRPr lang="fr-FR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7,3 </a:t>
                      </a:r>
                      <a:r>
                        <a:rPr lang="fr-FR" b="1" dirty="0" smtClean="0"/>
                        <a:t>µg</a:t>
                      </a:r>
                      <a:r>
                        <a:rPr lang="fr-FR" dirty="0" smtClean="0"/>
                        <a:t>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dirty="0" smtClean="0"/>
                        <a:t>1,4 </a:t>
                      </a:r>
                      <a:r>
                        <a:rPr lang="fr-FR" b="1" dirty="0" smtClean="0"/>
                        <a:t>µg</a:t>
                      </a:r>
                      <a:r>
                        <a:rPr lang="fr-FR" dirty="0" smtClean="0"/>
                        <a:t>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7,3 </a:t>
                      </a:r>
                      <a:r>
                        <a:rPr lang="fr-FR" b="1" dirty="0" smtClean="0"/>
                        <a:t>µg</a:t>
                      </a:r>
                      <a:r>
                        <a:rPr lang="fr-FR" dirty="0" smtClean="0"/>
                        <a:t>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1242" y="3429000"/>
            <a:ext cx="8390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Eaux d’alimentation (contrôle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 sanitaire 2013 en France)</a:t>
            </a:r>
            <a:endParaRPr lang="fr-FR" sz="2000" b="1" i="0" u="none" strike="noStrike" kern="1200" baseline="0" dirty="0" smtClean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r>
              <a:rPr lang="fr-FR" sz="2000" dirty="0" smtClean="0"/>
              <a:t>TCE : 4 sur 27 925 résultats &gt; 10 µg/L (2 résultats &gt; 20 µg/L = valeur guide OMS)</a:t>
            </a:r>
          </a:p>
          <a:p>
            <a:r>
              <a:rPr lang="fr-FR" sz="2000" dirty="0" smtClean="0"/>
              <a:t>PCE : 32 sur 27923 résultats &gt; 10 µg/L (aucun &gt; 40 µg/L = valeur guide </a:t>
            </a:r>
            <a:r>
              <a:rPr lang="fr-FR" sz="2000" dirty="0" smtClean="0"/>
              <a:t>OMS)</a:t>
            </a:r>
            <a:endParaRPr lang="fr-FR" sz="2000" dirty="0"/>
          </a:p>
        </p:txBody>
      </p:sp>
      <p:sp>
        <p:nvSpPr>
          <p:cNvPr id="2" name="Rectangle 1"/>
          <p:cNvSpPr/>
          <p:nvPr/>
        </p:nvSpPr>
        <p:spPr>
          <a:xfrm>
            <a:off x="326232" y="4667553"/>
            <a:ext cx="8262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06600"/>
                </a:solidFill>
                <a:latin typeface="Cambria" panose="02040503050406030204" pitchFamily="18" charset="0"/>
              </a:rPr>
              <a:t>Air intérieur dans les logements (campagne OQAI 2003-2005)</a:t>
            </a:r>
          </a:p>
        </p:txBody>
      </p:sp>
    </p:spTree>
    <p:extLst>
      <p:ext uri="{BB962C8B-B14F-4D97-AF65-F5344CB8AC3E}">
        <p14:creationId xmlns:p14="http://schemas.microsoft.com/office/powerpoint/2010/main" val="6404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44341"/>
            <a:ext cx="87175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b="1" i="1" dirty="0" smtClean="0">
                <a:solidFill>
                  <a:srgbClr val="FF0000"/>
                </a:solidFill>
              </a:rPr>
              <a:t>Effets sanitaires pour des </a:t>
            </a:r>
            <a:r>
              <a:rPr lang="fr-FR" sz="1900" b="1" i="1" u="sng" dirty="0" smtClean="0">
                <a:solidFill>
                  <a:srgbClr val="FF0000"/>
                </a:solidFill>
              </a:rPr>
              <a:t>expositions chroniques</a:t>
            </a:r>
            <a:r>
              <a:rPr lang="fr-FR" sz="1900" b="1" i="1" dirty="0" smtClean="0">
                <a:solidFill>
                  <a:srgbClr val="FF0000"/>
                </a:solidFill>
              </a:rPr>
              <a:t> décrits dans la littérature (études toxicologiques ou épidémiologiques chez des professionnels </a:t>
            </a:r>
            <a:r>
              <a:rPr lang="fr-FR" sz="1900" b="1" i="1" dirty="0" smtClean="0">
                <a:solidFill>
                  <a:srgbClr val="FF0000"/>
                </a:solidFill>
              </a:rPr>
              <a:t>exposés par </a:t>
            </a:r>
            <a:r>
              <a:rPr lang="fr-FR" sz="1900" b="1" i="1" u="sng" dirty="0" smtClean="0">
                <a:solidFill>
                  <a:srgbClr val="FF0000"/>
                </a:solidFill>
              </a:rPr>
              <a:t>inhalation</a:t>
            </a:r>
            <a:r>
              <a:rPr lang="fr-FR" sz="1900" b="1" i="1" dirty="0" smtClean="0">
                <a:solidFill>
                  <a:srgbClr val="FF0000"/>
                </a:solidFill>
              </a:rPr>
              <a:t>)</a:t>
            </a:r>
            <a:endParaRPr lang="fr-FR" sz="1900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61957"/>
              </p:ext>
            </p:extLst>
          </p:nvPr>
        </p:nvGraphicFramePr>
        <p:xfrm>
          <a:off x="323528" y="908720"/>
          <a:ext cx="8712968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252"/>
                <a:gridCol w="4108037"/>
                <a:gridCol w="4034679"/>
              </a:tblGrid>
              <a:tr h="370840"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Effets non cancérogènes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Effets cancérogènes</a:t>
                      </a:r>
                      <a:endParaRPr lang="fr-FR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TCE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Sur les reins,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le système nerveux central (céphalées, troubles de la mémoire…)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le foie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le système immunitaire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700" baseline="0" dirty="0" smtClean="0"/>
                        <a:t>Cancérigène certain (CIRC) ou probable (UE)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Cancer du rein (avéré)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Lymphome non hodgkinien (suspecté)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Cancer du foie et des voies biliaires (suspecté)</a:t>
                      </a:r>
                      <a:endParaRPr lang="fr-FR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PCE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Sur les reins,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700" baseline="0" dirty="0" smtClean="0"/>
                        <a:t>le système nerveux central (troubles de la mémoire, perte de la vision des couleurs, augmentation du temps de réaction…)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700" dirty="0" smtClean="0"/>
                        <a:t>Cancérigène probable</a:t>
                      </a:r>
                      <a:r>
                        <a:rPr lang="fr-FR" sz="1700" baseline="0" dirty="0" smtClean="0"/>
                        <a:t> (CIRC) ou possible (UE)</a:t>
                      </a:r>
                      <a:endParaRPr lang="fr-FR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21718" y="4365104"/>
            <a:ext cx="882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Valeurs limites d’exposition en milieu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 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professionnel (dans l’air)</a:t>
            </a:r>
            <a:r>
              <a:rPr lang="fr-FR" sz="2000" dirty="0" smtClean="0"/>
              <a:t>	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2722"/>
              </p:ext>
            </p:extLst>
          </p:nvPr>
        </p:nvGraphicFramePr>
        <p:xfrm>
          <a:off x="329730" y="4740037"/>
          <a:ext cx="8568952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3096344"/>
              </a:tblGrid>
              <a:tr h="37084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VLEP (8h)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VLCT (court terme)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TCE </a:t>
                      </a:r>
                      <a:r>
                        <a:rPr lang="fr-FR" sz="1400" dirty="0" smtClean="0"/>
                        <a:t>(date d’il y a 30 ans)</a:t>
                      </a:r>
                    </a:p>
                    <a:p>
                      <a:r>
                        <a:rPr lang="fr-FR" sz="1600" dirty="0" smtClean="0"/>
                        <a:t>TCE </a:t>
                      </a:r>
                      <a:r>
                        <a:rPr lang="fr-FR" sz="1400" dirty="0" smtClean="0"/>
                        <a:t>(Proposition</a:t>
                      </a:r>
                      <a:r>
                        <a:rPr lang="fr-FR" sz="1400" baseline="0" dirty="0" smtClean="0"/>
                        <a:t> 2017 ANSES)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405 mg/m</a:t>
                      </a:r>
                      <a:r>
                        <a:rPr lang="fr-FR" sz="1600" baseline="30000" dirty="0" smtClean="0"/>
                        <a:t>3  </a:t>
                      </a:r>
                      <a:r>
                        <a:rPr lang="fr-FR" sz="1600" dirty="0" smtClean="0"/>
                        <a:t>(75 ppm)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  <a:r>
                        <a:rPr lang="fr-FR" sz="1600" dirty="0" smtClean="0"/>
                        <a:t>mg/m</a:t>
                      </a:r>
                      <a:r>
                        <a:rPr lang="fr-FR" sz="1600" baseline="30000" dirty="0" smtClean="0"/>
                        <a:t>3  </a:t>
                      </a:r>
                      <a:r>
                        <a:rPr lang="fr-FR" sz="1600" dirty="0" smtClean="0"/>
                        <a:t>(7,5 ppm)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1 080 mg/m</a:t>
                      </a:r>
                      <a:r>
                        <a:rPr lang="fr-FR" sz="1600" baseline="30000" dirty="0" smtClean="0"/>
                        <a:t>3 </a:t>
                      </a:r>
                      <a:r>
                        <a:rPr lang="fr-FR" sz="1600" dirty="0" smtClean="0"/>
                        <a:t>(200 ppm)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200 mg/m</a:t>
                      </a:r>
                      <a:r>
                        <a:rPr lang="fr-FR" sz="1600" baseline="30000" dirty="0" smtClean="0"/>
                        <a:t>3 </a:t>
                      </a:r>
                      <a:r>
                        <a:rPr lang="fr-FR" sz="1600" dirty="0" smtClean="0"/>
                        <a:t>(35 ppm)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PCE </a:t>
                      </a:r>
                      <a:r>
                        <a:rPr lang="fr-FR" sz="1400" dirty="0" smtClean="0"/>
                        <a:t>(2012)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138 mg/m</a:t>
                      </a:r>
                      <a:r>
                        <a:rPr lang="fr-FR" sz="1600" baseline="30000" dirty="0" smtClean="0"/>
                        <a:t>3  </a:t>
                      </a:r>
                      <a:r>
                        <a:rPr lang="fr-FR" sz="1600" dirty="0" smtClean="0"/>
                        <a:t>(20 ppm)</a:t>
                      </a:r>
                      <a:endParaRPr lang="fr-FR" sz="16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275mg/m</a:t>
                      </a:r>
                      <a:r>
                        <a:rPr lang="fr-FR" sz="1600" baseline="30000" dirty="0" smtClean="0"/>
                        <a:t>3 </a:t>
                      </a:r>
                      <a:r>
                        <a:rPr lang="fr-FR" sz="1600" dirty="0" smtClean="0"/>
                        <a:t>(40 ppm)</a:t>
                      </a:r>
                      <a:endParaRPr lang="fr-FR" sz="1600" baseline="30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6174" y="6093296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Etudes épidémiologiques portant sur </a:t>
            </a:r>
            <a:r>
              <a:rPr lang="fr-FR" sz="2000" b="1" dirty="0" smtClean="0">
                <a:solidFill>
                  <a:srgbClr val="FF0000"/>
                </a:solidFill>
              </a:rPr>
              <a:t>des </a:t>
            </a:r>
            <a:r>
              <a:rPr lang="fr-FR" sz="2000" b="1" dirty="0">
                <a:solidFill>
                  <a:srgbClr val="FF0000"/>
                </a:solidFill>
              </a:rPr>
              <a:t>professionnels exposés à plusieurs centaines de </a:t>
            </a:r>
            <a:r>
              <a:rPr lang="fr-FR" sz="2000" b="1" dirty="0" smtClean="0">
                <a:solidFill>
                  <a:srgbClr val="FF0000"/>
                </a:solidFill>
              </a:rPr>
              <a:t>ppm (milliers de mg/m</a:t>
            </a:r>
            <a:r>
              <a:rPr lang="fr-FR" sz="2000" b="1" baseline="30000" dirty="0" smtClean="0">
                <a:solidFill>
                  <a:srgbClr val="FF0000"/>
                </a:solidFill>
              </a:rPr>
              <a:t>3</a:t>
            </a:r>
            <a:r>
              <a:rPr lang="fr-FR" sz="2000" b="1" dirty="0" smtClean="0">
                <a:solidFill>
                  <a:srgbClr val="FF0000"/>
                </a:solidFill>
              </a:rPr>
              <a:t>)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1" y="214367"/>
            <a:ext cx="85132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b="1" i="1" dirty="0" smtClean="0">
                <a:solidFill>
                  <a:srgbClr val="FF0000"/>
                </a:solidFill>
              </a:rPr>
              <a:t>Valeurs </a:t>
            </a:r>
            <a:r>
              <a:rPr lang="fr-FR" sz="1900" b="1" i="1" dirty="0" smtClean="0">
                <a:solidFill>
                  <a:srgbClr val="FF0000"/>
                </a:solidFill>
              </a:rPr>
              <a:t>guides et normes en </a:t>
            </a:r>
            <a:r>
              <a:rPr lang="fr-FR" sz="1900" b="1" i="1" dirty="0" smtClean="0">
                <a:solidFill>
                  <a:srgbClr val="FF0000"/>
                </a:solidFill>
              </a:rPr>
              <a:t>population générale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1" y="2067813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Eau</a:t>
            </a:r>
            <a:endParaRPr lang="fr-FR" sz="2000" b="1" i="0" u="none" strike="noStrike" kern="1200" dirty="0" smtClean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2000" dirty="0" smtClean="0"/>
              <a:t>Norme eau potable : TCE + PCE = 10 µg/L</a:t>
            </a:r>
            <a:endParaRPr lang="fr-FR" sz="2000" b="1" dirty="0" smtClean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Valeurs guides OMS 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dirty="0" smtClean="0"/>
              <a:t>TCE = 20 µg/L (=&gt; </a:t>
            </a:r>
            <a:r>
              <a:rPr lang="fr-FR" dirty="0" smtClean="0"/>
              <a:t>exposition </a:t>
            </a:r>
            <a:r>
              <a:rPr lang="fr-FR" b="1" dirty="0" smtClean="0"/>
              <a:t>vie entière </a:t>
            </a:r>
            <a:r>
              <a:rPr lang="fr-FR" dirty="0" smtClean="0"/>
              <a:t>inférieure à la dose journalière tolérable et </a:t>
            </a:r>
            <a:r>
              <a:rPr lang="fr-FR" dirty="0" smtClean="0"/>
              <a:t>excès de </a:t>
            </a:r>
            <a:r>
              <a:rPr lang="fr-FR" dirty="0" smtClean="0"/>
              <a:t>risque de cancer ERI d’environ 1. 10</a:t>
            </a:r>
            <a:r>
              <a:rPr lang="fr-FR" baseline="30000" dirty="0" smtClean="0"/>
              <a:t>-6</a:t>
            </a:r>
            <a:r>
              <a:rPr lang="fr-FR" dirty="0" smtClean="0"/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dirty="0" smtClean="0"/>
              <a:t>PCE = 40 µg/L (=&gt; exposition </a:t>
            </a:r>
            <a:r>
              <a:rPr lang="fr-FR" b="1" dirty="0" smtClean="0"/>
              <a:t>vie entière </a:t>
            </a:r>
            <a:r>
              <a:rPr lang="fr-FR" dirty="0" smtClean="0"/>
              <a:t>inférieure </a:t>
            </a:r>
            <a:r>
              <a:rPr lang="fr-FR" dirty="0" smtClean="0"/>
              <a:t>à la dose journalière tolérable et excès de risque de cancer ERI d’environ 5. 10</a:t>
            </a:r>
            <a:r>
              <a:rPr lang="fr-FR" baseline="30000" dirty="0" smtClean="0"/>
              <a:t>-6</a:t>
            </a:r>
            <a:r>
              <a:rPr lang="fr-FR" dirty="0" smtClean="0"/>
              <a:t>)</a:t>
            </a:r>
          </a:p>
          <a:p>
            <a:pPr marL="342900" indent="-342900">
              <a:buFontTx/>
              <a:buChar char="-"/>
            </a:pPr>
            <a:endParaRPr lang="fr-FR" sz="1000" b="1" i="0" u="none" strike="noStrike" kern="1200" baseline="0" dirty="0" smtClean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Valeur guide dans l’air intérieur(VGAI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- ANSES</a:t>
            </a:r>
            <a:r>
              <a:rPr lang="fr-FR" sz="2000" b="1" i="0" u="none" strike="noStrike" kern="1200" dirty="0" smtClean="0">
                <a:solidFill>
                  <a:srgbClr val="006600"/>
                </a:solidFill>
                <a:latin typeface="Cambria" panose="02040503050406030204" pitchFamily="18" charset="0"/>
              </a:rPr>
              <a:t>)</a:t>
            </a:r>
            <a:endParaRPr lang="fr-FR" sz="20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201649"/>
              </p:ext>
            </p:extLst>
          </p:nvPr>
        </p:nvGraphicFramePr>
        <p:xfrm>
          <a:off x="827584" y="4581128"/>
          <a:ext cx="687627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46"/>
                <a:gridCol w="1656184"/>
                <a:gridCol w="1728192"/>
                <a:gridCol w="223224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VGAI court</a:t>
                      </a:r>
                      <a:r>
                        <a:rPr lang="fr-FR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terme </a:t>
                      </a:r>
                      <a:r>
                        <a:rPr lang="fr-FR" b="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(exposition de 1 à 14 jours)</a:t>
                      </a:r>
                      <a:endParaRPr lang="fr-FR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VGAI </a:t>
                      </a:r>
                      <a:r>
                        <a:rPr lang="fr-FR" sz="1700" b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intermédiaire</a:t>
                      </a:r>
                      <a:r>
                        <a:rPr lang="fr-FR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fr-FR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(exposition de</a:t>
                      </a:r>
                      <a:r>
                        <a:rPr lang="fr-FR" b="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fr-FR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14 jours à 1 an</a:t>
                      </a:r>
                      <a:r>
                        <a:rPr lang="fr-FR" b="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fr-FR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VGAI long terme </a:t>
                      </a:r>
                      <a:r>
                        <a:rPr lang="fr-FR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(exposition vie entière)</a:t>
                      </a:r>
                      <a:endParaRPr lang="fr-FR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TCE (2019)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3,2 µg/m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 µg/m</a:t>
                      </a:r>
                      <a:r>
                        <a:rPr lang="fr-FR" baseline="30000" dirty="0" smtClean="0"/>
                        <a:t>3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sz="1400" dirty="0" smtClean="0"/>
                        <a:t>(ERI</a:t>
                      </a:r>
                      <a:r>
                        <a:rPr lang="fr-FR" sz="1400" baseline="0" dirty="0" smtClean="0"/>
                        <a:t> = 1. 10</a:t>
                      </a:r>
                      <a:r>
                        <a:rPr lang="fr-FR" sz="1400" baseline="30000" dirty="0" smtClean="0"/>
                        <a:t>-6</a:t>
                      </a:r>
                      <a:r>
                        <a:rPr lang="fr-FR" sz="1400" baseline="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 µg/m</a:t>
                      </a:r>
                      <a:r>
                        <a:rPr lang="fr-FR" baseline="30000" dirty="0" smtClean="0"/>
                        <a:t>3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sz="1400" dirty="0" smtClean="0"/>
                        <a:t>(ERI</a:t>
                      </a:r>
                      <a:r>
                        <a:rPr lang="fr-FR" sz="1400" baseline="0" dirty="0" smtClean="0"/>
                        <a:t> = 1. 10</a:t>
                      </a:r>
                      <a:r>
                        <a:rPr lang="fr-FR" sz="1400" baseline="30000" dirty="0" smtClean="0"/>
                        <a:t>-5</a:t>
                      </a:r>
                      <a:r>
                        <a:rPr lang="fr-FR" sz="1400" baseline="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PCE (2010)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1 380 µg/m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fr-FR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250 µg/m</a:t>
                      </a:r>
                      <a:r>
                        <a:rPr lang="fr-FR" baseline="30000" dirty="0" smtClean="0"/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12091" y="980728"/>
            <a:ext cx="1483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6600"/>
                </a:solidFill>
                <a:latin typeface="Cambria" panose="02040503050406030204" pitchFamily="18" charset="0"/>
              </a:rPr>
              <a:t>Elaboration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973777136"/>
              </p:ext>
            </p:extLst>
          </p:nvPr>
        </p:nvGraphicFramePr>
        <p:xfrm>
          <a:off x="323528" y="1397000"/>
          <a:ext cx="8280920" cy="735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5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1" y="214367"/>
            <a:ext cx="85132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b="1" i="1" dirty="0" smtClean="0">
                <a:solidFill>
                  <a:srgbClr val="FF0000"/>
                </a:solidFill>
              </a:rPr>
              <a:t>Pollution aux solvants chlorés sur collège et crèche à Vincennes (Val de Marne)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980728"/>
            <a:ext cx="8369232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Construction sur ancien site industriel (fabrication œillets métalliques)</a:t>
            </a:r>
          </a:p>
          <a:p>
            <a:r>
              <a:rPr lang="fr-FR" sz="2000" b="1" dirty="0">
                <a:solidFill>
                  <a:srgbClr val="006600"/>
                </a:solidFill>
                <a:latin typeface="Cambria" panose="02040503050406030204" pitchFamily="18" charset="0"/>
              </a:rPr>
              <a:t>Eaux souterraines</a:t>
            </a:r>
          </a:p>
          <a:p>
            <a:pPr marL="342900" indent="-342900">
              <a:buFontTx/>
              <a:buChar char="-"/>
            </a:pPr>
            <a:r>
              <a:rPr lang="fr-FR" sz="1700" dirty="0"/>
              <a:t>Au droit de la zone source : TCE = 39 mg/L ; PCE = 19 mg/L</a:t>
            </a:r>
          </a:p>
          <a:p>
            <a:r>
              <a:rPr lang="fr-FR" sz="2000" b="1" i="0" u="none" strike="noStrike" kern="1200" baseline="0" dirty="0" smtClean="0">
                <a:solidFill>
                  <a:srgbClr val="006600"/>
                </a:solidFill>
                <a:latin typeface="Cambria" panose="02040503050406030204" pitchFamily="18" charset="0"/>
              </a:rPr>
              <a:t>Air intérieur sur collège et crèche (salles de classes, réfec</a:t>
            </a:r>
            <a:r>
              <a:rPr lang="fr-FR" sz="2000" b="1" dirty="0" smtClean="0">
                <a:solidFill>
                  <a:srgbClr val="006600"/>
                </a:solidFill>
                <a:latin typeface="Cambria" panose="02040503050406030204" pitchFamily="18" charset="0"/>
              </a:rPr>
              <a:t>toire)</a:t>
            </a:r>
            <a:endParaRPr lang="fr-FR" sz="2000" b="1" i="0" u="none" strike="noStrike" kern="1200" dirty="0" smtClean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1700" dirty="0" smtClean="0"/>
              <a:t>TCE </a:t>
            </a:r>
            <a:r>
              <a:rPr lang="fr-FR" sz="1700" dirty="0" smtClean="0"/>
              <a:t>: &lt;0,3 µg/m3 à 55 µg/m</a:t>
            </a:r>
            <a:r>
              <a:rPr lang="fr-FR" sz="1700" baseline="30000" dirty="0" smtClean="0"/>
              <a:t>3</a:t>
            </a:r>
            <a:endParaRPr lang="fr-FR" sz="1700" b="1" baseline="30000" dirty="0" smtClean="0"/>
          </a:p>
          <a:p>
            <a:pPr marL="342900" indent="-342900">
              <a:buFontTx/>
              <a:buChar char="-"/>
            </a:pPr>
            <a:r>
              <a:rPr lang="fr-FR" sz="1700" dirty="0" smtClean="0"/>
              <a:t>PCE : 0,6 µg/m3 à 432 µg/m</a:t>
            </a:r>
            <a:r>
              <a:rPr lang="fr-FR" sz="1700" baseline="30000" dirty="0" smtClean="0"/>
              <a:t>3</a:t>
            </a:r>
            <a:r>
              <a:rPr lang="fr-FR" sz="1700" dirty="0" smtClean="0"/>
              <a:t> </a:t>
            </a:r>
          </a:p>
          <a:p>
            <a:r>
              <a:rPr lang="fr-FR" sz="1700" dirty="0" smtClean="0"/>
              <a:t>Dans les logements riverains =&gt; concentrations inférieures aux limites de détection ou de quantification.</a:t>
            </a:r>
          </a:p>
          <a:p>
            <a:r>
              <a:rPr lang="fr-FR" sz="2000" b="1" dirty="0" smtClean="0">
                <a:solidFill>
                  <a:srgbClr val="006600"/>
                </a:solidFill>
                <a:latin typeface="Cambria" panose="02040503050406030204" pitchFamily="18" charset="0"/>
              </a:rPr>
              <a:t>Eau </a:t>
            </a:r>
            <a:r>
              <a:rPr lang="fr-FR" sz="2000" b="1" dirty="0" smtClean="0">
                <a:solidFill>
                  <a:srgbClr val="006600"/>
                </a:solidFill>
                <a:latin typeface="Cambria" panose="02040503050406030204" pitchFamily="18" charset="0"/>
              </a:rPr>
              <a:t>du robinet</a:t>
            </a:r>
            <a:endParaRPr lang="fr-FR" sz="2000" b="1" dirty="0">
              <a:solidFill>
                <a:srgbClr val="006600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1700" dirty="0" smtClean="0"/>
              <a:t>Collège : TCE &lt; 0,5 µg/L ; PCE = 1,1 à 1,5 µg/L</a:t>
            </a:r>
          </a:p>
          <a:p>
            <a:pPr marL="342900" indent="-342900">
              <a:buFontTx/>
              <a:buChar char="-"/>
            </a:pPr>
            <a:r>
              <a:rPr lang="fr-FR" sz="1700" dirty="0" smtClean="0"/>
              <a:t>Crèche : TCE = 6,1 µg/L ; PCE = 8,2 µg/L</a:t>
            </a:r>
            <a:endParaRPr lang="fr-FR" sz="1700" dirty="0"/>
          </a:p>
          <a:p>
            <a:endParaRPr lang="fr-FR" sz="20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Evaluation des risques </a:t>
            </a:r>
          </a:p>
          <a:p>
            <a:pPr marL="342900" indent="-342900">
              <a:buFont typeface="Symbol"/>
              <a:buChar char="Þ"/>
            </a:pPr>
            <a:r>
              <a:rPr lang="fr-FR" sz="1700" dirty="0" smtClean="0"/>
              <a:t>Survenue d’effets non cancérigènes exclue</a:t>
            </a:r>
          </a:p>
          <a:p>
            <a:pPr marL="342900" indent="-342900">
              <a:buFont typeface="Symbol"/>
              <a:buChar char="Þ"/>
            </a:pPr>
            <a:r>
              <a:rPr lang="fr-FR" sz="1700" dirty="0" smtClean="0"/>
              <a:t>Excès de risque individuel de cancer inférieur à 1. 10</a:t>
            </a:r>
            <a:r>
              <a:rPr lang="fr-FR" sz="1700" baseline="30000" dirty="0" smtClean="0"/>
              <a:t>-5</a:t>
            </a:r>
            <a:r>
              <a:rPr lang="fr-FR" sz="1700" dirty="0" smtClean="0"/>
              <a:t> pour élèves ; au maximum de 4,5. 10</a:t>
            </a:r>
            <a:r>
              <a:rPr lang="fr-FR" sz="1700" baseline="30000" dirty="0" smtClean="0"/>
              <a:t>-5</a:t>
            </a:r>
            <a:r>
              <a:rPr lang="fr-FR" sz="1700" dirty="0" smtClean="0"/>
              <a:t> pour certains personnels</a:t>
            </a:r>
          </a:p>
          <a:p>
            <a:pPr marL="342900" indent="-342900">
              <a:buFont typeface="Symbol"/>
              <a:buChar char="Þ"/>
            </a:pPr>
            <a:r>
              <a:rPr lang="fr-FR" sz="1700" dirty="0" smtClean="0">
                <a:solidFill>
                  <a:srgbClr val="FF0000"/>
                </a:solidFill>
              </a:rPr>
              <a:t>Pas de possibilité de faire une étude épidémiologique </a:t>
            </a:r>
            <a:r>
              <a:rPr lang="fr-FR" sz="1700" dirty="0" smtClean="0"/>
              <a:t>: </a:t>
            </a:r>
            <a:r>
              <a:rPr lang="fr-FR" sz="1700" dirty="0"/>
              <a:t>0,008 cas de cancers du rein en excès </a:t>
            </a:r>
            <a:r>
              <a:rPr lang="fr-FR" sz="1700" dirty="0" smtClean="0"/>
              <a:t>attendu versus 160 cas de cancers du rein normalement attendus sur 12572 personnes exposées</a:t>
            </a:r>
            <a:r>
              <a:rPr lang="fr-FR" sz="1700" dirty="0" smtClean="0"/>
              <a:t>.</a:t>
            </a:r>
          </a:p>
          <a:p>
            <a:pPr marL="342900" indent="-342900">
              <a:buFont typeface="Symbol"/>
              <a:buChar char="Þ"/>
            </a:pPr>
            <a:r>
              <a:rPr lang="fr-FR" sz="1700" dirty="0" smtClean="0">
                <a:solidFill>
                  <a:srgbClr val="FF0000"/>
                </a:solidFill>
              </a:rPr>
              <a:t>Pas de possibilité de doser des biomarqueurs dans l’organisme </a:t>
            </a:r>
            <a:r>
              <a:rPr lang="fr-FR" sz="1700" dirty="0" smtClean="0"/>
              <a:t>(TCE sanguin ou urinaire, PCE exhalé ou sanguin) car durée de vie courte (quelques heures à quelques jours)</a:t>
            </a:r>
            <a:r>
              <a:rPr lang="fr-FR" sz="1700" dirty="0" smtClean="0"/>
              <a:t> </a:t>
            </a:r>
            <a:endParaRPr lang="fr-FR" sz="1700" dirty="0" smtClean="0"/>
          </a:p>
        </p:txBody>
      </p:sp>
    </p:spTree>
    <p:extLst>
      <p:ext uri="{BB962C8B-B14F-4D97-AF65-F5344CB8AC3E}">
        <p14:creationId xmlns:p14="http://schemas.microsoft.com/office/powerpoint/2010/main" val="3490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ARS_PagesIntérieures_SansTit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ARS_PagesIntérieures_SansTit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777</Words>
  <Application>Microsoft Office PowerPoint</Application>
  <PresentationFormat>Affichage à l'écran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15</vt:i4>
      </vt:variant>
      <vt:variant>
        <vt:lpstr>Titres des diapositives</vt:lpstr>
      </vt:variant>
      <vt:variant>
        <vt:i4>5</vt:i4>
      </vt:variant>
    </vt:vector>
  </HeadingPairs>
  <TitlesOfParts>
    <vt:vector size="20" baseType="lpstr">
      <vt:lpstr>1_ARS_PagesTitre_Intercalaire</vt:lpstr>
      <vt:lpstr>2_ARS_PagesTitre_Intercalaire</vt:lpstr>
      <vt:lpstr>ARS_PagesIntérieures_AvecTitres_1</vt:lpstr>
      <vt:lpstr>ARS_PagesIntérieures_AvecTitres_2</vt:lpstr>
      <vt:lpstr>1_ARS_PagesIntérieures_AvecTitres_1</vt:lpstr>
      <vt:lpstr>3_ARS_PagesIntérieures_AvecTitres_1</vt:lpstr>
      <vt:lpstr>2_ARS_PagesIntérieures_AvecTitres_2</vt:lpstr>
      <vt:lpstr>7_ARS_PagesIntérieures_AvecTitres_1</vt:lpstr>
      <vt:lpstr>4_ARS_PagesIntérieures_AvecTitres_1</vt:lpstr>
      <vt:lpstr>3_ARS_PagesIntérieures_AvecTitres_2</vt:lpstr>
      <vt:lpstr>5_ARS_PagesIntérieures_AvecTitres_1</vt:lpstr>
      <vt:lpstr>4_ARS_PagesIntérieures_AvecTitres_3</vt:lpstr>
      <vt:lpstr>2_ARS_PagesIntérieures_AvecTitres_3</vt:lpstr>
      <vt:lpstr>ARS_PagesIntérieures_SansTitre</vt:lpstr>
      <vt:lpstr>1_ARS_PagesIntérieures_SansTitre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chaas</dc:creator>
  <cp:lastModifiedBy>marschmitt</cp:lastModifiedBy>
  <cp:revision>295</cp:revision>
  <dcterms:created xsi:type="dcterms:W3CDTF">2016-10-12T10:21:46Z</dcterms:created>
  <dcterms:modified xsi:type="dcterms:W3CDTF">2020-08-27T11:30:24Z</dcterms:modified>
</cp:coreProperties>
</file>